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1098" r:id="rId3"/>
    <p:sldId id="1099" r:id="rId4"/>
    <p:sldId id="1132" r:id="rId5"/>
    <p:sldId id="1133" r:id="rId6"/>
    <p:sldId id="1134" r:id="rId7"/>
    <p:sldId id="1135" r:id="rId8"/>
    <p:sldId id="1136" r:id="rId9"/>
    <p:sldId id="1137" r:id="rId10"/>
    <p:sldId id="1138" r:id="rId11"/>
    <p:sldId id="1139" r:id="rId12"/>
    <p:sldId id="1140" r:id="rId13"/>
    <p:sldId id="1141" r:id="rId14"/>
    <p:sldId id="1142" r:id="rId15"/>
    <p:sldId id="1143" r:id="rId16"/>
    <p:sldId id="1144" r:id="rId17"/>
    <p:sldId id="1145" r:id="rId18"/>
    <p:sldId id="1146" r:id="rId19"/>
    <p:sldId id="1147" r:id="rId20"/>
    <p:sldId id="1148" r:id="rId21"/>
    <p:sldId id="1149" r:id="rId22"/>
    <p:sldId id="1150" r:id="rId23"/>
    <p:sldId id="1174" r:id="rId24"/>
    <p:sldId id="1151" r:id="rId25"/>
    <p:sldId id="1152" r:id="rId26"/>
    <p:sldId id="1073" r:id="rId27"/>
    <p:sldId id="1157" r:id="rId28"/>
    <p:sldId id="1158" r:id="rId29"/>
    <p:sldId id="1159" r:id="rId30"/>
    <p:sldId id="1160" r:id="rId31"/>
    <p:sldId id="1161" r:id="rId32"/>
    <p:sldId id="1162" r:id="rId33"/>
    <p:sldId id="1168" r:id="rId34"/>
    <p:sldId id="1163" r:id="rId35"/>
    <p:sldId id="1166" r:id="rId36"/>
    <p:sldId id="1164" r:id="rId37"/>
    <p:sldId id="1173" r:id="rId38"/>
    <p:sldId id="1169" r:id="rId39"/>
    <p:sldId id="1153" r:id="rId40"/>
    <p:sldId id="1093" r:id="rId41"/>
    <p:sldId id="1100" r:id="rId42"/>
    <p:sldId id="1101" r:id="rId43"/>
    <p:sldId id="1170" r:id="rId44"/>
    <p:sldId id="1171" r:id="rId45"/>
    <p:sldId id="1172"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1303" autoAdjust="0"/>
    <p:restoredTop sz="89068" autoAdjust="0"/>
  </p:normalViewPr>
  <p:slideViewPr>
    <p:cSldViewPr>
      <p:cViewPr>
        <p:scale>
          <a:sx n="66" d="100"/>
          <a:sy n="66" d="100"/>
        </p:scale>
        <p:origin x="-1494" y="-528"/>
      </p:cViewPr>
      <p:guideLst>
        <p:guide orient="horz" pos="2160"/>
        <p:guide pos="2880"/>
      </p:guideLst>
    </p:cSldViewPr>
  </p:slideViewPr>
  <p:outlineViewPr>
    <p:cViewPr>
      <p:scale>
        <a:sx n="33" d="100"/>
        <a:sy n="33" d="100"/>
      </p:scale>
      <p:origin x="0" y="23994"/>
    </p:cViewPr>
  </p:outlin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06.07.2019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4</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12:57+1</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21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9:03+1</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22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43</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31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7/6/2019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7/6/2019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7/6/2019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7/6/2019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AiPImL-BtvXbd3tK_yaH2Q"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youtube.com/watch?v=-zXu7SoZi-A" TargetMode="External"/><Relationship Id="rId1" Type="http://schemas.openxmlformats.org/officeDocument/2006/relationships/slideLayout" Target="../slideLayouts/slideLayout2.xml"/><Relationship Id="rId4" Type="http://schemas.openxmlformats.org/officeDocument/2006/relationships/hyperlink" Target="https://youtu.be/-zXu7SoZi-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wmf"/></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hyperlink" Target="https://docs.microsoft.com/en-us/windows/console/reading-input-buffer-events"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68.png"/><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72.pn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BİLGİSAYAR PROGRAMLAMA</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 result for baby thinking"/>
          <p:cNvPicPr>
            <a:picLocks noChangeAspect="1" noChangeArrowheads="1"/>
          </p:cNvPicPr>
          <p:nvPr/>
        </p:nvPicPr>
        <p:blipFill>
          <a:blip r:embed="rId2"/>
          <a:srcRect t="16354"/>
          <a:stretch>
            <a:fillRect/>
          </a:stretch>
        </p:blipFill>
        <p:spPr bwMode="auto">
          <a:xfrm>
            <a:off x="3786182" y="3790942"/>
            <a:ext cx="2051933" cy="2576520"/>
          </a:xfrm>
          <a:prstGeom prst="ellipse">
            <a:avLst/>
          </a:prstGeom>
          <a:ln>
            <a:noFill/>
          </a:ln>
          <a:effectLst>
            <a:softEdge rad="112500"/>
          </a:effectLst>
        </p:spPr>
      </p:pic>
      <p:sp>
        <p:nvSpPr>
          <p:cNvPr id="7" name="6 Başlık"/>
          <p:cNvSpPr>
            <a:spLocks noGrp="1"/>
          </p:cNvSpPr>
          <p:nvPr>
            <p:ph type="title"/>
          </p:nvPr>
        </p:nvSpPr>
        <p:spPr/>
        <p:txBody>
          <a:bodyPr>
            <a:normAutofit fontScale="90000"/>
          </a:bodyPr>
          <a:lstStyle/>
          <a:p>
            <a:r>
              <a:rPr lang="tr-TR" dirty="0"/>
              <a:t>Yapılara dair bir benzetme: Windows'taki </a:t>
            </a:r>
            <a:r>
              <a:rPr lang="tr-TR" dirty="0" err="1"/>
              <a:t>klasörleme</a:t>
            </a:r>
            <a:endParaRPr lang="tr-TR" dirty="0"/>
          </a:p>
        </p:txBody>
      </p:sp>
      <p:sp>
        <p:nvSpPr>
          <p:cNvPr id="12" name="7 İçerik Yer Tutucusu"/>
          <p:cNvSpPr txBox="1">
            <a:spLocks/>
          </p:cNvSpPr>
          <p:nvPr/>
        </p:nvSpPr>
        <p:spPr>
          <a:xfrm>
            <a:off x="428596" y="1214422"/>
            <a:ext cx="8229600" cy="17811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Tanımladığınız değişkenlerin</a:t>
            </a:r>
            <a:r>
              <a:rPr kumimoji="0" lang="tr-TR" sz="2400" b="0" i="0" u="none" strike="noStrike" kern="1200" cap="none" spc="0" normalizeH="0" noProof="0" dirty="0">
                <a:ln>
                  <a:noFill/>
                </a:ln>
                <a:solidFill>
                  <a:schemeClr val="tx1"/>
                </a:solidFill>
                <a:effectLst/>
                <a:uLnTx/>
                <a:uFillTx/>
                <a:latin typeface="+mn-lt"/>
                <a:ea typeface="+mn-ea"/>
                <a:cs typeface="+mn-cs"/>
              </a:rPr>
              <a:t> bu klasördeki bir metin belgesi olduğunu düşünün.</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13 Sağ Ok"/>
          <p:cNvSpPr/>
          <p:nvPr/>
        </p:nvSpPr>
        <p:spPr>
          <a:xfrm>
            <a:off x="3900454" y="1995462"/>
            <a:ext cx="1143008"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2950" name="Picture 6"/>
          <p:cNvPicPr>
            <a:picLocks noChangeAspect="1" noChangeArrowheads="1"/>
          </p:cNvPicPr>
          <p:nvPr/>
        </p:nvPicPr>
        <p:blipFill>
          <a:blip r:embed="rId3"/>
          <a:srcRect/>
          <a:stretch>
            <a:fillRect/>
          </a:stretch>
        </p:blipFill>
        <p:spPr bwMode="auto">
          <a:xfrm>
            <a:off x="642910" y="2143116"/>
            <a:ext cx="3214710" cy="367395"/>
          </a:xfrm>
          <a:prstGeom prst="rect">
            <a:avLst/>
          </a:prstGeom>
          <a:noFill/>
          <a:ln w="9525">
            <a:noFill/>
            <a:miter lim="800000"/>
            <a:headEnd/>
            <a:tailEnd/>
          </a:ln>
          <a:effectLst/>
        </p:spPr>
      </p:pic>
      <p:pic>
        <p:nvPicPr>
          <p:cNvPr id="82951" name="Picture 7"/>
          <p:cNvPicPr>
            <a:picLocks noChangeAspect="1" noChangeArrowheads="1"/>
          </p:cNvPicPr>
          <p:nvPr/>
        </p:nvPicPr>
        <p:blipFill>
          <a:blip r:embed="rId4"/>
          <a:srcRect/>
          <a:stretch>
            <a:fillRect/>
          </a:stretch>
        </p:blipFill>
        <p:spPr bwMode="auto">
          <a:xfrm>
            <a:off x="5072066" y="1830574"/>
            <a:ext cx="3528130" cy="2955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Köşeleri Yuvarlanmış Dikdörtgen Belirtme Çizgisi"/>
          <p:cNvSpPr/>
          <p:nvPr/>
        </p:nvSpPr>
        <p:spPr>
          <a:xfrm>
            <a:off x="1214414" y="3000372"/>
            <a:ext cx="2643206" cy="1571636"/>
          </a:xfrm>
          <a:prstGeom prst="wedgeRoundRectCallout">
            <a:avLst>
              <a:gd name="adj1" fmla="val 50085"/>
              <a:gd name="adj2" fmla="val 6831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Bu böyle çok karışık oldu. Ben olsam klasör kullanırdım!</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a:srcRect/>
          <a:stretch>
            <a:fillRect/>
          </a:stretch>
        </p:blipFill>
        <p:spPr bwMode="auto">
          <a:xfrm flipH="1">
            <a:off x="2643174" y="4000504"/>
            <a:ext cx="1714512" cy="2260728"/>
          </a:xfrm>
          <a:prstGeom prst="ellipse">
            <a:avLst/>
          </a:prstGeom>
          <a:ln>
            <a:noFill/>
          </a:ln>
          <a:effectLst>
            <a:softEdge rad="112500"/>
          </a:effectLst>
        </p:spPr>
      </p:pic>
      <p:sp>
        <p:nvSpPr>
          <p:cNvPr id="7" name="6 Başlık"/>
          <p:cNvSpPr>
            <a:spLocks noGrp="1"/>
          </p:cNvSpPr>
          <p:nvPr>
            <p:ph type="title"/>
          </p:nvPr>
        </p:nvSpPr>
        <p:spPr/>
        <p:txBody>
          <a:bodyPr>
            <a:normAutofit fontScale="90000"/>
          </a:bodyPr>
          <a:lstStyle/>
          <a:p>
            <a:r>
              <a:rPr lang="tr-TR" dirty="0"/>
              <a:t>Yapılara dair bir benzetme: Windows'taki </a:t>
            </a:r>
            <a:r>
              <a:rPr lang="tr-TR" dirty="0" err="1"/>
              <a:t>klasörleme</a:t>
            </a:r>
            <a:endParaRPr lang="tr-TR" dirty="0"/>
          </a:p>
        </p:txBody>
      </p:sp>
      <p:sp>
        <p:nvSpPr>
          <p:cNvPr id="12" name="7 İçerik Yer Tutucusu"/>
          <p:cNvSpPr txBox="1">
            <a:spLocks/>
          </p:cNvSpPr>
          <p:nvPr/>
        </p:nvSpPr>
        <p:spPr>
          <a:xfrm>
            <a:off x="428596" y="1214422"/>
            <a:ext cx="8229600" cy="17811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Yapılar</a:t>
            </a:r>
            <a:r>
              <a:rPr kumimoji="0" lang="tr-TR" sz="2400" b="0" i="0" u="none" strike="noStrike" kern="1200" cap="none" spc="0" normalizeH="0" noProof="0" dirty="0">
                <a:ln>
                  <a:noFill/>
                </a:ln>
                <a:solidFill>
                  <a:schemeClr val="tx1"/>
                </a:solidFill>
                <a:effectLst/>
                <a:uLnTx/>
                <a:uFillTx/>
                <a:latin typeface="+mn-lt"/>
                <a:ea typeface="+mn-ea"/>
                <a:cs typeface="+mn-cs"/>
              </a:rPr>
              <a:t> bu değişkenleri gruplamanızı sağlar.</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14 Köşeleri Yuvarlanmış Dikdörtgen Belirtme Çizgisi"/>
          <p:cNvSpPr/>
          <p:nvPr/>
        </p:nvSpPr>
        <p:spPr>
          <a:xfrm>
            <a:off x="571472" y="3214686"/>
            <a:ext cx="2643206" cy="1143008"/>
          </a:xfrm>
          <a:prstGeom prst="wedgeRoundRectCallout">
            <a:avLst>
              <a:gd name="adj1" fmla="val 50085"/>
              <a:gd name="adj2" fmla="val 6831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solidFill>
                  <a:schemeClr val="tx1"/>
                </a:solidFill>
              </a:rPr>
              <a:t>Ha şöyle yahu…</a:t>
            </a:r>
          </a:p>
          <a:p>
            <a:pPr algn="ctr"/>
            <a:r>
              <a:rPr lang="tr-TR" dirty="0">
                <a:solidFill>
                  <a:schemeClr val="tx1"/>
                </a:solidFill>
              </a:rPr>
              <a:t>Anlatana kadar saçlarım uzadı.</a:t>
            </a:r>
          </a:p>
        </p:txBody>
      </p:sp>
      <p:pic>
        <p:nvPicPr>
          <p:cNvPr id="84996" name="Picture 4"/>
          <p:cNvPicPr>
            <a:picLocks noChangeAspect="1" noChangeArrowheads="1"/>
          </p:cNvPicPr>
          <p:nvPr/>
        </p:nvPicPr>
        <p:blipFill>
          <a:blip r:embed="rId3"/>
          <a:srcRect/>
          <a:stretch>
            <a:fillRect/>
          </a:stretch>
        </p:blipFill>
        <p:spPr bwMode="auto">
          <a:xfrm>
            <a:off x="5072066" y="1857364"/>
            <a:ext cx="3552825" cy="1914525"/>
          </a:xfrm>
          <a:prstGeom prst="rect">
            <a:avLst/>
          </a:prstGeom>
          <a:ln>
            <a:noFill/>
          </a:ln>
          <a:effectLst>
            <a:softEdge rad="112500"/>
          </a:effectLst>
        </p:spPr>
      </p:pic>
      <p:pic>
        <p:nvPicPr>
          <p:cNvPr id="84998" name="Picture 6"/>
          <p:cNvPicPr>
            <a:picLocks noChangeAspect="1" noChangeArrowheads="1"/>
          </p:cNvPicPr>
          <p:nvPr/>
        </p:nvPicPr>
        <p:blipFill>
          <a:blip r:embed="rId4"/>
          <a:srcRect/>
          <a:stretch>
            <a:fillRect/>
          </a:stretch>
        </p:blipFill>
        <p:spPr bwMode="auto">
          <a:xfrm>
            <a:off x="4500562" y="4000504"/>
            <a:ext cx="1500198" cy="915614"/>
          </a:xfrm>
          <a:prstGeom prst="rect">
            <a:avLst/>
          </a:prstGeom>
          <a:noFill/>
          <a:ln w="9525">
            <a:solidFill>
              <a:srgbClr val="C00000"/>
            </a:solidFill>
            <a:miter lim="800000"/>
            <a:headEnd/>
            <a:tailEnd/>
          </a:ln>
          <a:effectLst/>
        </p:spPr>
      </p:pic>
      <p:pic>
        <p:nvPicPr>
          <p:cNvPr id="20" name="Picture 6"/>
          <p:cNvPicPr>
            <a:picLocks noChangeAspect="1" noChangeArrowheads="1"/>
          </p:cNvPicPr>
          <p:nvPr/>
        </p:nvPicPr>
        <p:blipFill>
          <a:blip r:embed="rId4"/>
          <a:srcRect/>
          <a:stretch>
            <a:fillRect/>
          </a:stretch>
        </p:blipFill>
        <p:spPr bwMode="auto">
          <a:xfrm>
            <a:off x="5929322" y="5143512"/>
            <a:ext cx="1500198" cy="915614"/>
          </a:xfrm>
          <a:prstGeom prst="rect">
            <a:avLst/>
          </a:prstGeom>
          <a:noFill/>
          <a:ln w="9525">
            <a:solidFill>
              <a:srgbClr val="C00000"/>
            </a:solidFill>
            <a:miter lim="800000"/>
            <a:headEnd/>
            <a:tailEnd/>
          </a:ln>
          <a:effectLst/>
        </p:spPr>
      </p:pic>
      <p:pic>
        <p:nvPicPr>
          <p:cNvPr id="21" name="Picture 6"/>
          <p:cNvPicPr>
            <a:picLocks noChangeAspect="1" noChangeArrowheads="1"/>
          </p:cNvPicPr>
          <p:nvPr/>
        </p:nvPicPr>
        <p:blipFill>
          <a:blip r:embed="rId4"/>
          <a:srcRect/>
          <a:stretch>
            <a:fillRect/>
          </a:stretch>
        </p:blipFill>
        <p:spPr bwMode="auto">
          <a:xfrm>
            <a:off x="7572396" y="4370774"/>
            <a:ext cx="1500198" cy="915614"/>
          </a:xfrm>
          <a:prstGeom prst="rect">
            <a:avLst/>
          </a:prstGeom>
          <a:noFill/>
          <a:ln w="9525">
            <a:solidFill>
              <a:srgbClr val="C00000"/>
            </a:solidFill>
            <a:miter lim="800000"/>
            <a:headEnd/>
            <a:tailEnd/>
          </a:ln>
          <a:effectLst/>
        </p:spPr>
      </p:pic>
      <p:cxnSp>
        <p:nvCxnSpPr>
          <p:cNvPr id="23" name="22 Düz Bağlayıcı"/>
          <p:cNvCxnSpPr>
            <a:stCxn id="84998" idx="0"/>
          </p:cNvCxnSpPr>
          <p:nvPr/>
        </p:nvCxnSpPr>
        <p:spPr>
          <a:xfrm rot="5400000" flipH="1" flipV="1">
            <a:off x="5232801" y="3732612"/>
            <a:ext cx="285752" cy="250033"/>
          </a:xfrm>
          <a:prstGeom prst="line">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23 Düz Bağlayıcı"/>
          <p:cNvCxnSpPr>
            <a:stCxn id="20" idx="0"/>
          </p:cNvCxnSpPr>
          <p:nvPr/>
        </p:nvCxnSpPr>
        <p:spPr>
          <a:xfrm rot="5400000" flipH="1" flipV="1">
            <a:off x="6036479" y="4429132"/>
            <a:ext cx="1357322" cy="71438"/>
          </a:xfrm>
          <a:prstGeom prst="line">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25 Düz Bağlayıcı"/>
          <p:cNvCxnSpPr>
            <a:stCxn id="21" idx="0"/>
          </p:cNvCxnSpPr>
          <p:nvPr/>
        </p:nvCxnSpPr>
        <p:spPr>
          <a:xfrm rot="16200000" flipV="1">
            <a:off x="7876024" y="3924302"/>
            <a:ext cx="571504" cy="321439"/>
          </a:xfrm>
          <a:prstGeom prst="line">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27 Metin kutusu"/>
          <p:cNvSpPr txBox="1"/>
          <p:nvPr/>
        </p:nvSpPr>
        <p:spPr>
          <a:xfrm>
            <a:off x="571472" y="2000240"/>
            <a:ext cx="3857652" cy="923330"/>
          </a:xfrm>
          <a:prstGeom prst="rect">
            <a:avLst/>
          </a:prstGeom>
          <a:noFill/>
        </p:spPr>
        <p:txBody>
          <a:bodyPr wrap="square" rtlCol="0">
            <a:spAutoFit/>
          </a:bodyPr>
          <a:lstStyle/>
          <a:p>
            <a:pPr algn="ctr"/>
            <a:r>
              <a:rPr lang="tr-TR" i="1" dirty="0">
                <a:solidFill>
                  <a:srgbClr val="FF0000"/>
                </a:solidFill>
              </a:rPr>
              <a:t>Ortada yine 6 değişken (bu benzetmeye göre "metin belgesi") var ama organize olmuş şekilde.</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Yapılara dair bir benzetme: Windows'taki </a:t>
            </a:r>
            <a:r>
              <a:rPr lang="tr-TR" dirty="0" err="1"/>
              <a:t>klasörleme</a:t>
            </a:r>
            <a:endParaRPr lang="tr-TR" dirty="0"/>
          </a:p>
        </p:txBody>
      </p:sp>
      <p:pic>
        <p:nvPicPr>
          <p:cNvPr id="86018" name="Picture 2"/>
          <p:cNvPicPr>
            <a:picLocks noChangeAspect="1" noChangeArrowheads="1"/>
          </p:cNvPicPr>
          <p:nvPr/>
        </p:nvPicPr>
        <p:blipFill>
          <a:blip r:embed="rId2"/>
          <a:stretch>
            <a:fillRect/>
          </a:stretch>
        </p:blipFill>
        <p:spPr bwMode="auto">
          <a:xfrm>
            <a:off x="703109" y="1571612"/>
            <a:ext cx="2003676" cy="1295400"/>
          </a:xfrm>
          <a:prstGeom prst="rect">
            <a:avLst/>
          </a:prstGeom>
          <a:noFill/>
          <a:ln w="9525">
            <a:noFill/>
            <a:miter lim="800000"/>
            <a:headEnd/>
            <a:tailEnd/>
          </a:ln>
          <a:effectLst/>
        </p:spPr>
      </p:pic>
      <p:sp>
        <p:nvSpPr>
          <p:cNvPr id="5" name="4 Köşeleri Yuvarlanmış Dikdörtgen Belirtme Çizgisi"/>
          <p:cNvSpPr/>
          <p:nvPr/>
        </p:nvSpPr>
        <p:spPr>
          <a:xfrm>
            <a:off x="3000364" y="1214422"/>
            <a:ext cx="4786346" cy="1285884"/>
          </a:xfrm>
          <a:prstGeom prst="wedgeRoundRectCallout">
            <a:avLst>
              <a:gd name="adj1" fmla="val -58723"/>
              <a:gd name="adj2" fmla="val 352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(bu benzetmeye göre şunu demektedir)</a:t>
            </a:r>
            <a:br>
              <a:rPr lang="tr-TR" sz="1600" dirty="0"/>
            </a:br>
            <a:r>
              <a:rPr lang="tr-TR" sz="1600" i="1" dirty="0"/>
              <a:t>İleride bir klasör açılacaksa içine şu isimlerde iki tane metin </a:t>
            </a:r>
            <a:r>
              <a:rPr lang="tr-TR" sz="1600" i="1" dirty="0" smtClean="0"/>
              <a:t>belgesi(yani alt değişken) </a:t>
            </a:r>
            <a:r>
              <a:rPr lang="tr-TR" sz="1600" i="1" dirty="0"/>
              <a:t>otomatik olarak eklensin.</a:t>
            </a:r>
          </a:p>
        </p:txBody>
      </p:sp>
      <p:pic>
        <p:nvPicPr>
          <p:cNvPr id="86019" name="Picture 3"/>
          <p:cNvPicPr>
            <a:picLocks noChangeAspect="1" noChangeArrowheads="1"/>
          </p:cNvPicPr>
          <p:nvPr/>
        </p:nvPicPr>
        <p:blipFill>
          <a:blip r:embed="rId3"/>
          <a:srcRect t="3937"/>
          <a:stretch>
            <a:fillRect/>
          </a:stretch>
        </p:blipFill>
        <p:spPr bwMode="auto">
          <a:xfrm>
            <a:off x="5857884" y="3357562"/>
            <a:ext cx="2857500" cy="878400"/>
          </a:xfrm>
          <a:prstGeom prst="rect">
            <a:avLst/>
          </a:prstGeom>
          <a:noFill/>
          <a:ln w="9525">
            <a:noFill/>
            <a:miter lim="800000"/>
            <a:headEnd/>
            <a:tailEnd/>
          </a:ln>
          <a:effectLst/>
        </p:spPr>
      </p:pic>
      <p:sp>
        <p:nvSpPr>
          <p:cNvPr id="7" name="6 Köşeleri Yuvarlanmış Dikdörtgen Belirtme Çizgisi"/>
          <p:cNvSpPr/>
          <p:nvPr/>
        </p:nvSpPr>
        <p:spPr>
          <a:xfrm>
            <a:off x="500034" y="3000372"/>
            <a:ext cx="4786346" cy="1285884"/>
          </a:xfrm>
          <a:prstGeom prst="wedgeRoundRectCallout">
            <a:avLst>
              <a:gd name="adj1" fmla="val 61316"/>
              <a:gd name="adj2" fmla="val 1983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(bu benzetmeye göre şunu demektedir)</a:t>
            </a:r>
            <a:r>
              <a:rPr lang="tr-TR" dirty="0"/>
              <a:t/>
            </a:r>
            <a:br>
              <a:rPr lang="tr-TR" dirty="0"/>
            </a:br>
            <a:r>
              <a:rPr lang="tr-TR" sz="1600" i="1" dirty="0"/>
              <a:t>"Ayşe" isimli bir klasör aç ve yukarıda denildiği üzere içine 2 tane metin </a:t>
            </a:r>
            <a:r>
              <a:rPr lang="tr-TR" sz="1600" i="1" dirty="0" smtClean="0"/>
              <a:t>belgesi(yani alt değişken)  </a:t>
            </a:r>
            <a:r>
              <a:rPr lang="tr-TR" sz="1600" i="1" dirty="0"/>
              <a:t>yerleştir.</a:t>
            </a:r>
            <a:endParaRPr lang="tr-TR" i="1" dirty="0"/>
          </a:p>
        </p:txBody>
      </p:sp>
      <p:pic>
        <p:nvPicPr>
          <p:cNvPr id="86022" name="Picture 6"/>
          <p:cNvPicPr>
            <a:picLocks noChangeAspect="1" noChangeArrowheads="1"/>
          </p:cNvPicPr>
          <p:nvPr/>
        </p:nvPicPr>
        <p:blipFill>
          <a:blip r:embed="rId4"/>
          <a:srcRect/>
          <a:stretch>
            <a:fillRect/>
          </a:stretch>
        </p:blipFill>
        <p:spPr bwMode="auto">
          <a:xfrm>
            <a:off x="0" y="5541338"/>
            <a:ext cx="3214678" cy="1316662"/>
          </a:xfrm>
          <a:prstGeom prst="rect">
            <a:avLst/>
          </a:prstGeom>
          <a:ln>
            <a:noFill/>
          </a:ln>
          <a:effectLst>
            <a:softEdge rad="112500"/>
          </a:effectLst>
        </p:spPr>
      </p:pic>
      <p:sp>
        <p:nvSpPr>
          <p:cNvPr id="10" name="9 Oval Belirtme Çizgisi"/>
          <p:cNvSpPr/>
          <p:nvPr/>
        </p:nvSpPr>
        <p:spPr>
          <a:xfrm>
            <a:off x="2786050" y="5572140"/>
            <a:ext cx="2071702" cy="1143008"/>
          </a:xfrm>
          <a:prstGeom prst="wedgeEllipseCallout">
            <a:avLst>
              <a:gd name="adj1" fmla="val -100386"/>
              <a:gd name="adj2" fmla="val 240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100" dirty="0" smtClean="0"/>
              <a:t>(bu benzetmeye göre şunu demektedir)</a:t>
            </a:r>
          </a:p>
          <a:p>
            <a:pPr algn="ctr"/>
            <a:r>
              <a:rPr lang="tr-TR" sz="1100" dirty="0" smtClean="0"/>
              <a:t>Uçak </a:t>
            </a:r>
            <a:r>
              <a:rPr lang="tr-TR" sz="1100" dirty="0"/>
              <a:t>geliyor Ayşe, aç ağzını Ayşe… </a:t>
            </a:r>
            <a:r>
              <a:rPr lang="tr-TR" sz="1100" dirty="0" smtClean="0"/>
              <a:t/>
            </a:r>
            <a:br>
              <a:rPr lang="tr-TR" sz="1100" dirty="0" smtClean="0"/>
            </a:br>
            <a:r>
              <a:rPr lang="tr-TR" sz="1100" dirty="0" smtClean="0"/>
              <a:t>Mutlu </a:t>
            </a:r>
            <a:r>
              <a:rPr lang="tr-TR" sz="1100" dirty="0"/>
              <a:t>musunuz?</a:t>
            </a:r>
          </a:p>
        </p:txBody>
      </p:sp>
      <p:pic>
        <p:nvPicPr>
          <p:cNvPr id="86023" name="Picture 7"/>
          <p:cNvPicPr>
            <a:picLocks noChangeAspect="1" noChangeArrowheads="1"/>
          </p:cNvPicPr>
          <p:nvPr/>
        </p:nvPicPr>
        <p:blipFill>
          <a:blip r:embed="rId5"/>
          <a:srcRect/>
          <a:stretch>
            <a:fillRect/>
          </a:stretch>
        </p:blipFill>
        <p:spPr bwMode="auto">
          <a:xfrm>
            <a:off x="3143240" y="5214950"/>
            <a:ext cx="2162175" cy="361950"/>
          </a:xfrm>
          <a:prstGeom prst="rect">
            <a:avLst/>
          </a:prstGeom>
          <a:noFill/>
          <a:ln w="9525">
            <a:noFill/>
            <a:miter lim="800000"/>
            <a:headEnd/>
            <a:tailEnd/>
          </a:ln>
          <a:effectLst/>
        </p:spPr>
      </p:pic>
      <p:sp>
        <p:nvSpPr>
          <p:cNvPr id="12" name="11 Köşeleri Yuvarlanmış Dikdörtgen Belirtme Çizgisi"/>
          <p:cNvSpPr/>
          <p:nvPr/>
        </p:nvSpPr>
        <p:spPr>
          <a:xfrm>
            <a:off x="5500694" y="4572008"/>
            <a:ext cx="3429024" cy="1285884"/>
          </a:xfrm>
          <a:prstGeom prst="wedgeRoundRectCallout">
            <a:avLst>
              <a:gd name="adj1" fmla="val -59572"/>
              <a:gd name="adj2" fmla="val 324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(bu benzetmeye göre şunu demektedir)</a:t>
            </a:r>
            <a:br>
              <a:rPr lang="tr-TR" sz="1600" dirty="0"/>
            </a:br>
            <a:r>
              <a:rPr lang="tr-TR" sz="1600" i="1" dirty="0"/>
              <a:t>"Ayşe" klasörü içindeki kilo'ya </a:t>
            </a:r>
            <a:br>
              <a:rPr lang="tr-TR" sz="1600" i="1" dirty="0"/>
            </a:br>
            <a:r>
              <a:rPr lang="tr-TR" sz="1600" i="1" dirty="0"/>
              <a:t>7.4 yaz.</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Yapı Elemanlarına Ulaşma</a:t>
            </a:r>
          </a:p>
        </p:txBody>
      </p:sp>
      <p:sp>
        <p:nvSpPr>
          <p:cNvPr id="3" name="Alt Başlık 2"/>
          <p:cNvSpPr>
            <a:spLocks noGrp="1"/>
          </p:cNvSpPr>
          <p:nvPr>
            <p:ph sz="quarter" idx="1"/>
          </p:nvPr>
        </p:nvSpPr>
        <p:spPr>
          <a:xfrm>
            <a:off x="457200" y="1219200"/>
            <a:ext cx="8229600" cy="3281370"/>
          </a:xfrm>
        </p:spPr>
        <p:txBody>
          <a:bodyPr>
            <a:normAutofit fontScale="70000" lnSpcReduction="20000"/>
          </a:bodyPr>
          <a:lstStyle/>
          <a:p>
            <a:pPr algn="l">
              <a:buNone/>
            </a:pPr>
            <a:r>
              <a:rPr lang="en-US" b="1" dirty="0" err="1">
                <a:solidFill>
                  <a:srgbClr val="7F0055"/>
                </a:solidFill>
                <a:latin typeface="Consolas"/>
              </a:rPr>
              <a:t>typedef</a:t>
            </a:r>
            <a:r>
              <a:rPr lang="en-US" b="1" dirty="0">
                <a:solidFill>
                  <a:srgbClr val="000000"/>
                </a:solidFill>
                <a:latin typeface="Consolas"/>
              </a:rPr>
              <a:t> </a:t>
            </a:r>
            <a:r>
              <a:rPr lang="en-US" b="1" dirty="0" err="1">
                <a:solidFill>
                  <a:srgbClr val="7F0055"/>
                </a:solidFill>
                <a:latin typeface="Consolas"/>
              </a:rPr>
              <a:t>struct</a:t>
            </a:r>
            <a:r>
              <a:rPr lang="tr-TR" b="1" dirty="0">
                <a:solidFill>
                  <a:srgbClr val="7F0055"/>
                </a:solidFill>
                <a:latin typeface="Consolas"/>
              </a:rPr>
              <a:t> </a:t>
            </a:r>
            <a:r>
              <a:rPr lang="tr-TR" sz="2000" b="1" dirty="0">
                <a:solidFill>
                  <a:schemeClr val="bg1">
                    <a:lumMod val="50000"/>
                  </a:schemeClr>
                </a:solidFill>
                <a:latin typeface="Consolas"/>
              </a:rPr>
              <a:t>// </a:t>
            </a:r>
            <a:r>
              <a:rPr lang="tr-TR" sz="2000" b="1" dirty="0" err="1">
                <a:solidFill>
                  <a:schemeClr val="bg1">
                    <a:lumMod val="50000"/>
                  </a:schemeClr>
                </a:solidFill>
                <a:latin typeface="Consolas"/>
              </a:rPr>
              <a:t>main'in</a:t>
            </a:r>
            <a:r>
              <a:rPr lang="tr-TR" sz="2000" b="1" dirty="0">
                <a:solidFill>
                  <a:schemeClr val="bg1">
                    <a:lumMod val="50000"/>
                  </a:schemeClr>
                </a:solidFill>
                <a:latin typeface="Consolas"/>
              </a:rPr>
              <a:t> üstünde</a:t>
            </a:r>
            <a:endParaRPr lang="tr-TR" b="1" dirty="0">
              <a:solidFill>
                <a:schemeClr val="bg1">
                  <a:lumMod val="50000"/>
                </a:schemeClr>
              </a:solidFill>
              <a:latin typeface="Consolas"/>
            </a:endParaRPr>
          </a:p>
          <a:p>
            <a:pPr algn="l">
              <a:buNone/>
            </a:pPr>
            <a:r>
              <a:rPr lang="en-US" b="1" dirty="0">
                <a:solidFill>
                  <a:srgbClr val="000000"/>
                </a:solidFill>
                <a:latin typeface="Consolas"/>
              </a:rPr>
              <a:t>{</a:t>
            </a:r>
          </a:p>
          <a:p>
            <a:pPr algn="l">
              <a:buNone/>
            </a:pPr>
            <a:r>
              <a:rPr lang="tr-TR" sz="2200" dirty="0">
                <a:solidFill>
                  <a:srgbClr val="7F0055"/>
                </a:solidFill>
                <a:latin typeface="Consolas"/>
              </a:rPr>
              <a:t>    </a:t>
            </a:r>
            <a:r>
              <a:rPr lang="en-US" sz="2200" dirty="0">
                <a:solidFill>
                  <a:srgbClr val="7F0055"/>
                </a:solidFill>
                <a:latin typeface="Consolas"/>
              </a:rPr>
              <a:t>char</a:t>
            </a:r>
            <a:r>
              <a:rPr lang="en-US" sz="2200" dirty="0">
                <a:solidFill>
                  <a:srgbClr val="000000"/>
                </a:solidFill>
                <a:latin typeface="Consolas"/>
              </a:rPr>
              <a:t> </a:t>
            </a:r>
            <a:r>
              <a:rPr lang="en-US" sz="2200" dirty="0" err="1">
                <a:solidFill>
                  <a:srgbClr val="0000C0"/>
                </a:solidFill>
                <a:latin typeface="Consolas"/>
              </a:rPr>
              <a:t>takimAdi</a:t>
            </a:r>
            <a:r>
              <a:rPr lang="en-US" sz="2200" dirty="0">
                <a:solidFill>
                  <a:srgbClr val="000000"/>
                </a:solidFill>
                <a:latin typeface="Consolas"/>
              </a:rPr>
              <a:t>[50];</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oynadigiMacSayisi</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galibiyet</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beraberlik</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maglubiyet</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attigiGol</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yedigiGol</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puan</a:t>
            </a:r>
            <a:r>
              <a:rPr lang="en-US" sz="2200" dirty="0">
                <a:solidFill>
                  <a:srgbClr val="000000"/>
                </a:solidFill>
                <a:latin typeface="Consolas"/>
              </a:rPr>
              <a:t>;</a:t>
            </a:r>
          </a:p>
          <a:p>
            <a:pPr algn="l">
              <a:buNone/>
            </a:pPr>
            <a:r>
              <a:rPr lang="tr-TR" sz="2200" dirty="0">
                <a:solidFill>
                  <a:srgbClr val="7F0055"/>
                </a:solidFill>
                <a:latin typeface="Consolas"/>
              </a:rPr>
              <a:t>    </a:t>
            </a:r>
            <a:r>
              <a:rPr lang="en-US" sz="2200" dirty="0" err="1">
                <a:solidFill>
                  <a:srgbClr val="7F0055"/>
                </a:solidFill>
                <a:latin typeface="Consolas"/>
              </a:rPr>
              <a:t>int</a:t>
            </a:r>
            <a:r>
              <a:rPr lang="en-US" sz="2200" dirty="0">
                <a:solidFill>
                  <a:srgbClr val="000000"/>
                </a:solidFill>
                <a:latin typeface="Consolas"/>
              </a:rPr>
              <a:t> </a:t>
            </a:r>
            <a:r>
              <a:rPr lang="en-US" sz="2200" dirty="0" err="1">
                <a:solidFill>
                  <a:srgbClr val="0000C0"/>
                </a:solidFill>
                <a:latin typeface="Consolas"/>
              </a:rPr>
              <a:t>averaj</a:t>
            </a:r>
            <a:r>
              <a:rPr lang="en-US" sz="2200" dirty="0">
                <a:solidFill>
                  <a:srgbClr val="000000"/>
                </a:solidFill>
                <a:latin typeface="Consolas"/>
              </a:rPr>
              <a:t>;</a:t>
            </a:r>
          </a:p>
          <a:p>
            <a:pPr algn="l">
              <a:buNone/>
            </a:pPr>
            <a:r>
              <a:rPr lang="en-US" dirty="0">
                <a:solidFill>
                  <a:srgbClr val="000000"/>
                </a:solidFill>
                <a:latin typeface="Consolas"/>
              </a:rPr>
              <a:t>} </a:t>
            </a:r>
            <a:r>
              <a:rPr lang="en-US" dirty="0" err="1">
                <a:solidFill>
                  <a:srgbClr val="005032"/>
                </a:solidFill>
                <a:latin typeface="Consolas"/>
              </a:rPr>
              <a:t>Takim</a:t>
            </a:r>
            <a:r>
              <a:rPr lang="en-US" dirty="0">
                <a:solidFill>
                  <a:srgbClr val="000000"/>
                </a:solidFill>
                <a:latin typeface="Consolas"/>
              </a:rPr>
              <a:t>;</a:t>
            </a:r>
            <a:endParaRPr lang="tr-TR" dirty="0">
              <a:solidFill>
                <a:srgbClr val="000000"/>
              </a:solidFill>
              <a:latin typeface="Consolas"/>
            </a:endParaRPr>
          </a:p>
          <a:p>
            <a:pPr algn="l">
              <a:buNone/>
            </a:pPr>
            <a:endParaRPr lang="tr-TR" dirty="0">
              <a:solidFill>
                <a:srgbClr val="000000"/>
              </a:solidFill>
              <a:latin typeface="Consolas"/>
            </a:endParaRPr>
          </a:p>
          <a:p>
            <a:pPr algn="l">
              <a:buNone/>
            </a:pPr>
            <a:endParaRPr lang="tr-TR" dirty="0">
              <a:solidFill>
                <a:srgbClr val="000000"/>
              </a:solidFill>
              <a:latin typeface="Consolas"/>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sz="2400" dirty="0">
              <a:solidFill>
                <a:schemeClr val="tx1"/>
              </a:solidFill>
            </a:endParaRPr>
          </a:p>
        </p:txBody>
      </p:sp>
      <p:sp>
        <p:nvSpPr>
          <p:cNvPr id="4" name="3 Dikdörtgen"/>
          <p:cNvSpPr/>
          <p:nvPr/>
        </p:nvSpPr>
        <p:spPr>
          <a:xfrm>
            <a:off x="4214810" y="3786190"/>
            <a:ext cx="4572000" cy="1384995"/>
          </a:xfrm>
          <a:prstGeom prst="rect">
            <a:avLst/>
          </a:prstGeom>
        </p:spPr>
        <p:txBody>
          <a:bodyPr>
            <a:spAutoFit/>
          </a:bodyPr>
          <a:lstStyle/>
          <a:p>
            <a:pPr marL="342900" indent="-342900" algn="just"/>
            <a:r>
              <a:rPr lang="tr-TR" sz="1400" dirty="0"/>
              <a:t>Kodda yapı öğesi değişkeni tanımlandığında (Takim takim1; gibi) yapının içerisinde yer alan tüm değişkenler de otomatik olarak onun </a:t>
            </a:r>
            <a:r>
              <a:rPr lang="tr-TR" sz="1400" dirty="0" err="1"/>
              <a:t>altnda</a:t>
            </a:r>
            <a:r>
              <a:rPr lang="tr-TR" sz="1400" dirty="0"/>
              <a:t> tanımlanmış olur. Örneğin </a:t>
            </a:r>
            <a:r>
              <a:rPr lang="tr-TR" sz="1400" dirty="0" err="1"/>
              <a:t>takimAdi</a:t>
            </a:r>
            <a:r>
              <a:rPr lang="tr-TR" sz="1400" dirty="0"/>
              <a:t>, </a:t>
            </a:r>
            <a:r>
              <a:rPr lang="tr-TR" sz="1400" dirty="0" err="1"/>
              <a:t>oynadigiMacSayisi</a:t>
            </a:r>
            <a:r>
              <a:rPr lang="tr-TR" sz="1400" dirty="0"/>
              <a:t>, galibiyet gibi değişkenlerin tekrar tekrar tanımlanmasına gerek kalmaz.</a:t>
            </a:r>
          </a:p>
        </p:txBody>
      </p:sp>
      <p:sp>
        <p:nvSpPr>
          <p:cNvPr id="5" name="4 Dikdörtgen"/>
          <p:cNvSpPr/>
          <p:nvPr/>
        </p:nvSpPr>
        <p:spPr>
          <a:xfrm>
            <a:off x="214282" y="5000636"/>
            <a:ext cx="3857652" cy="1169551"/>
          </a:xfrm>
          <a:prstGeom prst="rect">
            <a:avLst/>
          </a:prstGeom>
        </p:spPr>
        <p:txBody>
          <a:bodyPr wrap="square">
            <a:spAutoFit/>
          </a:bodyPr>
          <a:lstStyle/>
          <a:p>
            <a:pPr marL="342900" indent="-342900" algn="just"/>
            <a:r>
              <a:rPr lang="tr-TR" sz="1400" dirty="0"/>
              <a:t>Bir yapı öğesi tanımlandıktan sonra yapı içerisindeki değişkenlere </a:t>
            </a:r>
            <a:r>
              <a:rPr lang="tr-TR" sz="1400" b="1" dirty="0"/>
              <a:t>" . " (nokta) sembolü </a:t>
            </a:r>
            <a:r>
              <a:rPr lang="tr-TR" sz="1400" dirty="0"/>
              <a:t>ile ulaşılır. Bunun dışındaki işlemlerin normal bir değişken ile yapılan işlemlerden hiçbir farkı yoktur.</a:t>
            </a:r>
          </a:p>
        </p:txBody>
      </p:sp>
      <p:sp>
        <p:nvSpPr>
          <p:cNvPr id="6" name="5 Dikdörtgen"/>
          <p:cNvSpPr/>
          <p:nvPr/>
        </p:nvSpPr>
        <p:spPr>
          <a:xfrm>
            <a:off x="4357686" y="5143512"/>
            <a:ext cx="4572000" cy="954107"/>
          </a:xfrm>
          <a:prstGeom prst="rect">
            <a:avLst/>
          </a:prstGeom>
        </p:spPr>
        <p:txBody>
          <a:bodyPr>
            <a:spAutoFit/>
          </a:bodyPr>
          <a:lstStyle/>
          <a:p>
            <a:r>
              <a:rPr lang="tr-TR" sz="1400" dirty="0">
                <a:solidFill>
                  <a:srgbClr val="000000"/>
                </a:solidFill>
              </a:rPr>
              <a:t>Burada Takim </a:t>
            </a:r>
            <a:r>
              <a:rPr lang="tr-TR" sz="1400" dirty="0" err="1">
                <a:solidFill>
                  <a:srgbClr val="000000"/>
                </a:solidFill>
              </a:rPr>
              <a:t>yapısındam</a:t>
            </a:r>
            <a:r>
              <a:rPr lang="tr-TR" sz="1400" dirty="0">
                <a:solidFill>
                  <a:srgbClr val="000000"/>
                </a:solidFill>
              </a:rPr>
              <a:t> </a:t>
            </a:r>
            <a:r>
              <a:rPr lang="tr-TR" sz="1400" b="1" dirty="0">
                <a:solidFill>
                  <a:srgbClr val="000000"/>
                </a:solidFill>
              </a:rPr>
              <a:t>takim1 adlı yeni bir değişken </a:t>
            </a:r>
            <a:r>
              <a:rPr lang="tr-TR" sz="1400" dirty="0">
                <a:solidFill>
                  <a:srgbClr val="000000"/>
                </a:solidFill>
              </a:rPr>
              <a:t>oluşturulmuş ve takim1 değişkenine ait </a:t>
            </a:r>
            <a:r>
              <a:rPr lang="tr-TR" sz="1400" dirty="0" err="1">
                <a:solidFill>
                  <a:srgbClr val="000000"/>
                </a:solidFill>
              </a:rPr>
              <a:t>takimAdi</a:t>
            </a:r>
            <a:r>
              <a:rPr lang="tr-TR" sz="1400" dirty="0">
                <a:solidFill>
                  <a:srgbClr val="000000"/>
                </a:solidFill>
              </a:rPr>
              <a:t> bilgisi </a:t>
            </a:r>
            <a:r>
              <a:rPr lang="tr-TR" sz="1400" dirty="0" err="1">
                <a:solidFill>
                  <a:srgbClr val="000000"/>
                </a:solidFill>
              </a:rPr>
              <a:t>Barcelona</a:t>
            </a:r>
            <a:r>
              <a:rPr lang="tr-TR" sz="1400" dirty="0">
                <a:solidFill>
                  <a:srgbClr val="000000"/>
                </a:solidFill>
              </a:rPr>
              <a:t> olarak güncellenmiştir. Daha sonra takim1'e ait </a:t>
            </a:r>
            <a:r>
              <a:rPr lang="tr-TR" sz="1400" dirty="0" err="1">
                <a:solidFill>
                  <a:srgbClr val="000000"/>
                </a:solidFill>
              </a:rPr>
              <a:t>takimAdi</a:t>
            </a:r>
            <a:r>
              <a:rPr lang="tr-TR" sz="1400" dirty="0">
                <a:solidFill>
                  <a:srgbClr val="000000"/>
                </a:solidFill>
              </a:rPr>
              <a:t> bilgisi ekrana yazdırılmıştır.</a:t>
            </a:r>
            <a:endParaRPr lang="tr-TR" sz="1400" dirty="0"/>
          </a:p>
        </p:txBody>
      </p:sp>
      <p:sp>
        <p:nvSpPr>
          <p:cNvPr id="7" name="6 Dikdörtgen"/>
          <p:cNvSpPr/>
          <p:nvPr/>
        </p:nvSpPr>
        <p:spPr>
          <a:xfrm>
            <a:off x="4286248" y="1357298"/>
            <a:ext cx="5000628" cy="2492990"/>
          </a:xfrm>
          <a:prstGeom prst="rect">
            <a:avLst/>
          </a:prstGeom>
        </p:spPr>
        <p:txBody>
          <a:bodyPr wrap="square">
            <a:spAutoFit/>
          </a:bodyPr>
          <a:lstStyle/>
          <a:p>
            <a:r>
              <a:rPr lang="en-US" b="1" dirty="0" err="1">
                <a:solidFill>
                  <a:srgbClr val="7F0055"/>
                </a:solidFill>
                <a:latin typeface="Consolas"/>
              </a:rPr>
              <a:t>int</a:t>
            </a:r>
            <a:r>
              <a:rPr lang="en-US" b="1" dirty="0">
                <a:solidFill>
                  <a:srgbClr val="000000"/>
                </a:solidFill>
                <a:latin typeface="Consolas"/>
              </a:rPr>
              <a:t> main()</a:t>
            </a:r>
            <a:endParaRPr lang="tr-TR" b="1" dirty="0">
              <a:solidFill>
                <a:srgbClr val="000000"/>
              </a:solidFill>
              <a:latin typeface="Consolas"/>
            </a:endParaRPr>
          </a:p>
          <a:p>
            <a:r>
              <a:rPr lang="en-US" b="1" dirty="0">
                <a:solidFill>
                  <a:srgbClr val="000000"/>
                </a:solidFill>
                <a:latin typeface="Consolas"/>
              </a:rPr>
              <a:t>{</a:t>
            </a:r>
          </a:p>
          <a:p>
            <a:endParaRPr lang="en-US" dirty="0">
              <a:latin typeface="Consolas"/>
            </a:endParaRPr>
          </a:p>
          <a:p>
            <a:r>
              <a:rPr lang="en-US" sz="1600" dirty="0" err="1">
                <a:solidFill>
                  <a:srgbClr val="005032"/>
                </a:solidFill>
                <a:latin typeface="Consolas"/>
              </a:rPr>
              <a:t>Takim</a:t>
            </a:r>
            <a:r>
              <a:rPr lang="en-US" sz="1600" dirty="0">
                <a:solidFill>
                  <a:srgbClr val="000000"/>
                </a:solidFill>
                <a:latin typeface="Consolas"/>
              </a:rPr>
              <a:t> takim1</a:t>
            </a:r>
            <a:r>
              <a:rPr lang="tr-TR" sz="1600" dirty="0">
                <a:solidFill>
                  <a:srgbClr val="000000"/>
                </a:solidFill>
                <a:latin typeface="Consolas"/>
              </a:rPr>
              <a:t> ={}</a:t>
            </a:r>
            <a:r>
              <a:rPr lang="en-US" sz="1600" dirty="0">
                <a:solidFill>
                  <a:srgbClr val="000000"/>
                </a:solidFill>
                <a:latin typeface="Consolas"/>
              </a:rPr>
              <a:t>;</a:t>
            </a:r>
            <a:endParaRPr lang="tr-TR" sz="1600" dirty="0">
              <a:solidFill>
                <a:srgbClr val="000000"/>
              </a:solidFill>
              <a:latin typeface="Consolas"/>
            </a:endParaRPr>
          </a:p>
          <a:p>
            <a:r>
              <a:rPr lang="en-US" sz="1600" b="1" dirty="0" err="1">
                <a:solidFill>
                  <a:srgbClr val="642880"/>
                </a:solidFill>
                <a:highlight>
                  <a:srgbClr val="D4D4D4"/>
                </a:highlight>
                <a:latin typeface="Consolas"/>
              </a:rPr>
              <a:t>strcpy</a:t>
            </a:r>
            <a:r>
              <a:rPr lang="en-US" sz="1600" b="1" dirty="0">
                <a:solidFill>
                  <a:srgbClr val="000000"/>
                </a:solidFill>
                <a:highlight>
                  <a:srgbClr val="D4D4D4"/>
                </a:highlight>
                <a:latin typeface="Consolas"/>
              </a:rPr>
              <a:t>(takim1.</a:t>
            </a:r>
            <a:r>
              <a:rPr lang="en-US" sz="1600" b="1" dirty="0">
                <a:solidFill>
                  <a:srgbClr val="0000C0"/>
                </a:solidFill>
                <a:highlight>
                  <a:srgbClr val="D4D4D4"/>
                </a:highlight>
                <a:latin typeface="Consolas"/>
              </a:rPr>
              <a:t>takimAdi</a:t>
            </a:r>
            <a:r>
              <a:rPr lang="en-US" sz="1600" b="1" dirty="0">
                <a:solidFill>
                  <a:srgbClr val="000000"/>
                </a:solidFill>
                <a:highlight>
                  <a:srgbClr val="D4D4D4"/>
                </a:highlight>
                <a:latin typeface="Consolas"/>
              </a:rPr>
              <a:t>,</a:t>
            </a:r>
            <a:r>
              <a:rPr lang="en-US" sz="1600" b="1" dirty="0">
                <a:solidFill>
                  <a:srgbClr val="2A00FF"/>
                </a:solidFill>
                <a:highlight>
                  <a:srgbClr val="D4D4D4"/>
                </a:highlight>
                <a:latin typeface="Consolas"/>
              </a:rPr>
              <a:t>"Barcelona"</a:t>
            </a:r>
            <a:r>
              <a:rPr lang="en-US" sz="1600" b="1" dirty="0">
                <a:solidFill>
                  <a:srgbClr val="000000"/>
                </a:solidFill>
                <a:highlight>
                  <a:srgbClr val="D4D4D4"/>
                </a:highlight>
                <a:latin typeface="Consolas"/>
              </a:rPr>
              <a:t>);</a:t>
            </a:r>
          </a:p>
          <a:p>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a:t>
            </a:r>
            <a:r>
              <a:rPr lang="en-US" sz="1600" b="1" dirty="0" err="1">
                <a:solidFill>
                  <a:srgbClr val="2A00FF"/>
                </a:solidFill>
                <a:latin typeface="Consolas"/>
              </a:rPr>
              <a:t>Tak</a:t>
            </a:r>
            <a:r>
              <a:rPr lang="tr-TR" sz="1600" b="1" dirty="0">
                <a:solidFill>
                  <a:srgbClr val="2A00FF"/>
                </a:solidFill>
                <a:latin typeface="Consolas"/>
              </a:rPr>
              <a:t>i</a:t>
            </a:r>
            <a:r>
              <a:rPr lang="en-US" sz="1600" b="1" dirty="0">
                <a:solidFill>
                  <a:srgbClr val="2A00FF"/>
                </a:solidFill>
                <a:latin typeface="Consolas"/>
              </a:rPr>
              <a:t>m Ad</a:t>
            </a:r>
            <a:r>
              <a:rPr lang="tr-TR" sz="1600" b="1" dirty="0">
                <a:solidFill>
                  <a:srgbClr val="2A00FF"/>
                </a:solidFill>
                <a:latin typeface="Consolas"/>
              </a:rPr>
              <a:t>i</a:t>
            </a:r>
            <a:r>
              <a:rPr lang="en-US" sz="1600" b="1" dirty="0">
                <a:solidFill>
                  <a:srgbClr val="2A00FF"/>
                </a:solidFill>
                <a:latin typeface="Consolas"/>
              </a:rPr>
              <a:t>: %s"</a:t>
            </a:r>
            <a:r>
              <a:rPr lang="en-US" sz="1600" b="1" dirty="0">
                <a:solidFill>
                  <a:srgbClr val="000000"/>
                </a:solidFill>
                <a:latin typeface="Consolas"/>
              </a:rPr>
              <a:t>, takim1.</a:t>
            </a:r>
            <a:r>
              <a:rPr lang="en-US" sz="1600" b="1" dirty="0">
                <a:solidFill>
                  <a:srgbClr val="0000C0"/>
                </a:solidFill>
                <a:latin typeface="Consolas"/>
              </a:rPr>
              <a:t>takimAdi</a:t>
            </a:r>
            <a:r>
              <a:rPr lang="en-US" sz="1600" b="1" dirty="0">
                <a:solidFill>
                  <a:srgbClr val="000000"/>
                </a:solidFill>
                <a:latin typeface="Consolas"/>
              </a:rPr>
              <a:t>);</a:t>
            </a:r>
          </a:p>
          <a:p>
            <a:r>
              <a:rPr lang="tr-TR" b="1" dirty="0">
                <a:solidFill>
                  <a:srgbClr val="7F0055"/>
                </a:solidFill>
                <a:latin typeface="Consolas"/>
              </a:rPr>
              <a:t>    </a:t>
            </a:r>
          </a:p>
          <a:p>
            <a:r>
              <a:rPr lang="tr-TR" b="1" dirty="0">
                <a:solidFill>
                  <a:srgbClr val="7F0055"/>
                </a:solidFill>
                <a:latin typeface="Consolas"/>
              </a:rPr>
              <a:t>    </a:t>
            </a:r>
            <a:r>
              <a:rPr lang="en-US" b="1" dirty="0">
                <a:solidFill>
                  <a:srgbClr val="7F0055"/>
                </a:solidFill>
                <a:latin typeface="Consolas"/>
              </a:rPr>
              <a:t>return</a:t>
            </a:r>
            <a:r>
              <a:rPr lang="en-US" b="1" dirty="0">
                <a:solidFill>
                  <a:srgbClr val="000000"/>
                </a:solidFill>
                <a:latin typeface="Consolas"/>
              </a:rPr>
              <a:t> 0;</a:t>
            </a:r>
          </a:p>
          <a:p>
            <a:r>
              <a:rPr lang="en-US" dirty="0">
                <a:solidFill>
                  <a:srgbClr val="000000"/>
                </a:solidFill>
                <a:latin typeface="Consolas"/>
              </a:rPr>
              <a:t>}</a:t>
            </a:r>
            <a:endParaRPr lang="tr-TR" dirty="0">
              <a:solidFill>
                <a:srgbClr val="000000"/>
              </a:solidFill>
              <a:latin typeface="Consolas"/>
            </a:endParaRPr>
          </a:p>
        </p:txBody>
      </p:sp>
    </p:spTree>
    <p:extLst>
      <p:ext uri="{BB962C8B-B14F-4D97-AF65-F5344CB8AC3E}">
        <p14:creationId xmlns="" xmlns:p14="http://schemas.microsoft.com/office/powerpoint/2010/main" val="3741257754"/>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a:solidFill>
                  <a:schemeClr val="tx2">
                    <a:lumMod val="60000"/>
                    <a:lumOff val="40000"/>
                  </a:schemeClr>
                </a:solidFill>
              </a:rPr>
              <a:t>Yapıların Dizi ve Fonksiyon ile Kullanımı</a:t>
            </a:r>
          </a:p>
        </p:txBody>
      </p:sp>
      <p:sp>
        <p:nvSpPr>
          <p:cNvPr id="3" name="Alt Başlık 2"/>
          <p:cNvSpPr>
            <a:spLocks noGrp="1"/>
          </p:cNvSpPr>
          <p:nvPr>
            <p:ph sz="quarter" idx="1"/>
          </p:nvPr>
        </p:nvSpPr>
        <p:spPr>
          <a:xfrm>
            <a:off x="457200" y="1219200"/>
            <a:ext cx="8229600" cy="5210196"/>
          </a:xfrm>
        </p:spPr>
        <p:txBody>
          <a:bodyPr>
            <a:normAutofit fontScale="55000" lnSpcReduction="20000"/>
          </a:bodyPr>
          <a:lstStyle/>
          <a:p>
            <a:pPr>
              <a:buNone/>
            </a:pPr>
            <a:r>
              <a:rPr lang="tr-TR" b="1" dirty="0">
                <a:solidFill>
                  <a:srgbClr val="7F0055"/>
                </a:solidFill>
                <a:latin typeface="Consolas"/>
              </a:rPr>
              <a:t>-</a:t>
            </a:r>
            <a:r>
              <a:rPr lang="tr-TR" b="1" dirty="0">
                <a:solidFill>
                  <a:srgbClr val="7F0055"/>
                </a:solidFill>
                <a:latin typeface="Consolas"/>
                <a:sym typeface="Wingdings" pitchFamily="2" charset="2"/>
              </a:rPr>
              <a:t> Burada önceki slaytlarda bulunan Takim </a:t>
            </a:r>
            <a:r>
              <a:rPr lang="tr-TR" b="1" dirty="0" err="1">
                <a:solidFill>
                  <a:srgbClr val="7F0055"/>
                </a:solidFill>
                <a:latin typeface="Consolas"/>
                <a:sym typeface="Wingdings" pitchFamily="2" charset="2"/>
              </a:rPr>
              <a:t>struct</a:t>
            </a:r>
            <a:r>
              <a:rPr lang="tr-TR" b="1" dirty="0">
                <a:solidFill>
                  <a:srgbClr val="7F0055"/>
                </a:solidFill>
                <a:latin typeface="Consolas"/>
                <a:sym typeface="Wingdings" pitchFamily="2" charset="2"/>
              </a:rPr>
              <a:t> </a:t>
            </a:r>
            <a:r>
              <a:rPr lang="tr-TR" b="1" dirty="0" err="1">
                <a:solidFill>
                  <a:srgbClr val="7F0055"/>
                </a:solidFill>
                <a:latin typeface="Consolas"/>
                <a:sym typeface="Wingdings" pitchFamily="2" charset="2"/>
              </a:rPr>
              <a:t>yapisi</a:t>
            </a:r>
            <a:r>
              <a:rPr lang="tr-TR" b="1" dirty="0">
                <a:solidFill>
                  <a:srgbClr val="7F0055"/>
                </a:solidFill>
                <a:latin typeface="Consolas"/>
                <a:sym typeface="Wingdings" pitchFamily="2" charset="2"/>
              </a:rPr>
              <a:t> var.</a:t>
            </a:r>
            <a:endParaRPr lang="tr-TR" b="1" dirty="0">
              <a:solidFill>
                <a:srgbClr val="7F0055"/>
              </a:solidFill>
              <a:latin typeface="Consolas"/>
            </a:endParaRPr>
          </a:p>
          <a:p>
            <a:pPr>
              <a:buNone/>
            </a:pPr>
            <a:r>
              <a:rPr lang="en-US" b="1" dirty="0" err="1">
                <a:solidFill>
                  <a:srgbClr val="7F0055"/>
                </a:solidFill>
                <a:latin typeface="Consolas"/>
              </a:rPr>
              <a:t>int</a:t>
            </a:r>
            <a:r>
              <a:rPr lang="en-US" b="1" dirty="0">
                <a:solidFill>
                  <a:srgbClr val="000000"/>
                </a:solidFill>
                <a:latin typeface="Consolas"/>
              </a:rPr>
              <a:t> </a:t>
            </a:r>
            <a:r>
              <a:rPr lang="en-US" b="1" dirty="0" err="1">
                <a:solidFill>
                  <a:srgbClr val="000000"/>
                </a:solidFill>
                <a:latin typeface="Consolas"/>
              </a:rPr>
              <a:t>puanHesapla</a:t>
            </a:r>
            <a:r>
              <a:rPr lang="en-US" b="1" dirty="0">
                <a:solidFill>
                  <a:srgbClr val="000000"/>
                </a:solidFill>
                <a:latin typeface="Consolas"/>
              </a:rPr>
              <a:t>(</a:t>
            </a:r>
            <a:r>
              <a:rPr lang="en-US" b="1" dirty="0" err="1">
                <a:solidFill>
                  <a:srgbClr val="005032"/>
                </a:solidFill>
                <a:latin typeface="Consolas"/>
              </a:rPr>
              <a:t>Takim</a:t>
            </a:r>
            <a:r>
              <a:rPr lang="en-US" b="1" dirty="0">
                <a:solidFill>
                  <a:srgbClr val="000000"/>
                </a:solidFill>
                <a:latin typeface="Consolas"/>
              </a:rPr>
              <a:t>)</a:t>
            </a:r>
            <a:r>
              <a:rPr lang="tr-TR" b="1" dirty="0">
                <a:solidFill>
                  <a:srgbClr val="000000"/>
                </a:solidFill>
                <a:latin typeface="Consolas"/>
              </a:rPr>
              <a:t>;</a:t>
            </a:r>
            <a:endParaRPr lang="tr-TR" b="1" dirty="0">
              <a:solidFill>
                <a:srgbClr val="7F0055"/>
              </a:solidFill>
              <a:latin typeface="Consolas"/>
            </a:endParaRPr>
          </a:p>
          <a:p>
            <a:pPr algn="l">
              <a:buNone/>
            </a:pPr>
            <a:r>
              <a:rPr lang="en-US" b="1" dirty="0" err="1">
                <a:solidFill>
                  <a:srgbClr val="7F0055"/>
                </a:solidFill>
                <a:latin typeface="Consolas"/>
              </a:rPr>
              <a:t>int</a:t>
            </a:r>
            <a:r>
              <a:rPr lang="en-US" b="1" dirty="0">
                <a:solidFill>
                  <a:srgbClr val="000000"/>
                </a:solidFill>
                <a:latin typeface="Consolas"/>
              </a:rPr>
              <a:t> main(){</a:t>
            </a:r>
          </a:p>
          <a:p>
            <a:pPr algn="l">
              <a:buNone/>
            </a:pPr>
            <a:r>
              <a:rPr lang="tr-TR" b="1" dirty="0">
                <a:solidFill>
                  <a:srgbClr val="7F0055"/>
                </a:solidFill>
                <a:latin typeface="Consolas"/>
              </a:rPr>
              <a:t>    </a:t>
            </a:r>
            <a:r>
              <a:rPr lang="en-US" b="1" dirty="0" err="1">
                <a:solidFill>
                  <a:srgbClr val="7F0055"/>
                </a:solidFill>
                <a:latin typeface="Consolas"/>
              </a:rPr>
              <a:t>int</a:t>
            </a:r>
            <a:r>
              <a:rPr lang="en-US" b="1" dirty="0">
                <a:solidFill>
                  <a:srgbClr val="000000"/>
                </a:solidFill>
                <a:latin typeface="Consolas"/>
              </a:rPr>
              <a:t> </a:t>
            </a:r>
            <a:r>
              <a:rPr lang="en-US" b="1" dirty="0" err="1">
                <a:solidFill>
                  <a:srgbClr val="000000"/>
                </a:solidFill>
                <a:latin typeface="Consolas"/>
              </a:rPr>
              <a:t>i</a:t>
            </a:r>
            <a:r>
              <a:rPr lang="en-US" b="1" dirty="0">
                <a:solidFill>
                  <a:srgbClr val="000000"/>
                </a:solidFill>
                <a:latin typeface="Consolas"/>
              </a:rPr>
              <a:t>;</a:t>
            </a:r>
          </a:p>
          <a:p>
            <a:pPr algn="l">
              <a:buNone/>
            </a:pPr>
            <a:r>
              <a:rPr lang="tr-TR" dirty="0">
                <a:solidFill>
                  <a:srgbClr val="005032"/>
                </a:solidFill>
                <a:latin typeface="Consolas"/>
              </a:rPr>
              <a:t>    </a:t>
            </a:r>
            <a:r>
              <a:rPr lang="en-US" dirty="0" err="1">
                <a:solidFill>
                  <a:srgbClr val="005032"/>
                </a:solidFill>
                <a:latin typeface="Consolas"/>
              </a:rPr>
              <a:t>Takim</a:t>
            </a:r>
            <a:r>
              <a:rPr lang="en-US" dirty="0">
                <a:solidFill>
                  <a:srgbClr val="000000"/>
                </a:solidFill>
                <a:latin typeface="Consolas"/>
              </a:rPr>
              <a:t> </a:t>
            </a:r>
            <a:r>
              <a:rPr lang="en-US" dirty="0" err="1">
                <a:solidFill>
                  <a:srgbClr val="000000"/>
                </a:solidFill>
                <a:latin typeface="Consolas"/>
              </a:rPr>
              <a:t>takimlar</a:t>
            </a:r>
            <a:r>
              <a:rPr lang="en-US" dirty="0">
                <a:solidFill>
                  <a:srgbClr val="000000"/>
                </a:solidFill>
                <a:latin typeface="Consolas"/>
              </a:rPr>
              <a:t>[18];</a:t>
            </a:r>
          </a:p>
          <a:p>
            <a:pPr algn="l">
              <a:buNone/>
            </a:pPr>
            <a:r>
              <a:rPr lang="tr-TR" b="1" dirty="0">
                <a:solidFill>
                  <a:srgbClr val="7F0055"/>
                </a:solidFill>
                <a:latin typeface="Consolas"/>
              </a:rPr>
              <a:t>    </a:t>
            </a:r>
            <a:r>
              <a:rPr lang="en-US" b="1" dirty="0">
                <a:solidFill>
                  <a:srgbClr val="7F0055"/>
                </a:solidFill>
                <a:latin typeface="Consolas"/>
              </a:rPr>
              <a:t>for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=0; </a:t>
            </a:r>
            <a:r>
              <a:rPr lang="en-US" b="1" dirty="0" err="1">
                <a:solidFill>
                  <a:srgbClr val="000000"/>
                </a:solidFill>
                <a:latin typeface="Consolas"/>
              </a:rPr>
              <a:t>i</a:t>
            </a:r>
            <a:r>
              <a:rPr lang="en-US" b="1" dirty="0">
                <a:solidFill>
                  <a:srgbClr val="000000"/>
                </a:solidFill>
                <a:latin typeface="Consolas"/>
              </a:rPr>
              <a:t>&lt;18; </a:t>
            </a:r>
            <a:r>
              <a:rPr lang="en-US" b="1" dirty="0" err="1">
                <a:solidFill>
                  <a:srgbClr val="000000"/>
                </a:solidFill>
                <a:latin typeface="Consolas"/>
              </a:rPr>
              <a:t>i</a:t>
            </a:r>
            <a:r>
              <a:rPr lang="en-US" b="1" dirty="0">
                <a:solidFill>
                  <a:srgbClr val="000000"/>
                </a:solidFill>
                <a:latin typeface="Consolas"/>
              </a:rPr>
              <a:t>++){</a:t>
            </a:r>
          </a:p>
          <a:p>
            <a:pPr algn="l">
              <a:buNone/>
            </a:pPr>
            <a:r>
              <a:rPr lang="tr-TR" b="1" dirty="0">
                <a:solidFill>
                  <a:srgbClr val="642880"/>
                </a:solidFill>
                <a:latin typeface="Consolas"/>
              </a:rPr>
              <a:t>        </a:t>
            </a:r>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tak</a:t>
            </a:r>
            <a:r>
              <a:rPr lang="tr-TR" b="1" dirty="0">
                <a:solidFill>
                  <a:srgbClr val="2A00FF"/>
                </a:solidFill>
                <a:latin typeface="Consolas"/>
              </a:rPr>
              <a:t>i</a:t>
            </a:r>
            <a:r>
              <a:rPr lang="en-US" b="1" dirty="0">
                <a:solidFill>
                  <a:srgbClr val="2A00FF"/>
                </a:solidFill>
                <a:latin typeface="Consolas"/>
              </a:rPr>
              <a:t>m ad</a:t>
            </a:r>
            <a:r>
              <a:rPr lang="tr-TR" b="1" dirty="0">
                <a:solidFill>
                  <a:srgbClr val="2A00FF"/>
                </a:solidFill>
                <a:latin typeface="Consolas"/>
              </a:rPr>
              <a:t>i</a:t>
            </a:r>
            <a:r>
              <a:rPr lang="en-US" b="1" dirty="0">
                <a:solidFill>
                  <a:srgbClr val="2A00FF"/>
                </a:solidFill>
                <a:latin typeface="Consolas"/>
              </a:rPr>
              <a:t>n</a:t>
            </a:r>
            <a:r>
              <a:rPr lang="tr-TR" b="1" dirty="0">
                <a:solidFill>
                  <a:srgbClr val="2A00FF"/>
                </a:solidFill>
                <a:latin typeface="Consolas"/>
              </a:rPr>
              <a:t>i</a:t>
            </a:r>
            <a:r>
              <a:rPr lang="en-US" b="1" dirty="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a:solidFill>
                  <a:srgbClr val="642880"/>
                </a:solidFill>
                <a:latin typeface="Consolas"/>
              </a:rPr>
              <a:t>        </a:t>
            </a:r>
            <a:r>
              <a:rPr lang="en-US" b="1" dirty="0" err="1">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a:t>
            </a:r>
            <a:r>
              <a:rPr lang="tr-TR" b="1" dirty="0">
                <a:solidFill>
                  <a:srgbClr val="2A00FF"/>
                </a:solidFill>
                <a:latin typeface="Consolas"/>
              </a:rPr>
              <a:t>[^\n]</a:t>
            </a:r>
            <a:r>
              <a:rPr lang="en-US" b="1" dirty="0">
                <a:solidFill>
                  <a:srgbClr val="2A00FF"/>
                </a:solidFill>
                <a:latin typeface="Consolas"/>
              </a:rPr>
              <a:t>s"</a:t>
            </a:r>
            <a:r>
              <a:rPr lang="en-US" b="1" dirty="0">
                <a:solidFill>
                  <a:srgbClr val="000000"/>
                </a:solidFill>
                <a:latin typeface="Consolas"/>
              </a:rPr>
              <a:t>, </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takimAdi</a:t>
            </a:r>
            <a:r>
              <a:rPr lang="en-US" b="1" dirty="0">
                <a:solidFill>
                  <a:srgbClr val="000000"/>
                </a:solidFill>
                <a:latin typeface="Consolas"/>
              </a:rPr>
              <a:t>); </a:t>
            </a:r>
            <a:r>
              <a:rPr lang="tr-TR" b="1" dirty="0">
                <a:solidFill>
                  <a:srgbClr val="000000"/>
                </a:solidFill>
                <a:latin typeface="Consolas"/>
              </a:rPr>
              <a:t/>
            </a:r>
            <a:br>
              <a:rPr lang="tr-TR" b="1" dirty="0">
                <a:solidFill>
                  <a:srgbClr val="000000"/>
                </a:solidFill>
                <a:latin typeface="Consolas"/>
              </a:rPr>
            </a:br>
            <a:r>
              <a:rPr lang="tr-TR" b="1" dirty="0">
                <a:solidFill>
                  <a:srgbClr val="000000"/>
                </a:solidFill>
                <a:latin typeface="Consolas"/>
              </a:rPr>
              <a:t>		</a:t>
            </a:r>
            <a:r>
              <a:rPr lang="en-US" b="1" dirty="0">
                <a:solidFill>
                  <a:srgbClr val="3F7F5F"/>
                </a:solidFill>
                <a:latin typeface="Consolas"/>
              </a:rPr>
              <a:t>//</a:t>
            </a:r>
            <a:r>
              <a:rPr lang="en-US" b="1" dirty="0" err="1">
                <a:solidFill>
                  <a:srgbClr val="3F7F5F"/>
                </a:solidFill>
                <a:latin typeface="Consolas"/>
              </a:rPr>
              <a:t>stringlerde</a:t>
            </a:r>
            <a:r>
              <a:rPr lang="en-US" b="1" dirty="0">
                <a:solidFill>
                  <a:srgbClr val="3F7F5F"/>
                </a:solidFill>
                <a:latin typeface="Consolas"/>
              </a:rPr>
              <a:t> &amp; </a:t>
            </a:r>
            <a:r>
              <a:rPr lang="tr-TR" b="1" dirty="0">
                <a:solidFill>
                  <a:srgbClr val="3F7F5F"/>
                </a:solidFill>
                <a:latin typeface="Consolas"/>
              </a:rPr>
              <a:t> </a:t>
            </a:r>
            <a:r>
              <a:rPr lang="en-US" b="1" dirty="0" err="1">
                <a:solidFill>
                  <a:srgbClr val="3F7F5F"/>
                </a:solidFill>
                <a:latin typeface="Consolas"/>
              </a:rPr>
              <a:t>kullanılmadığını</a:t>
            </a:r>
            <a:r>
              <a:rPr lang="en-US" b="1" dirty="0">
                <a:solidFill>
                  <a:srgbClr val="3F7F5F"/>
                </a:solidFill>
                <a:latin typeface="Consolas"/>
              </a:rPr>
              <a:t> </a:t>
            </a:r>
            <a:r>
              <a:rPr lang="en-US" b="1" dirty="0" err="1">
                <a:solidFill>
                  <a:srgbClr val="3F7F5F"/>
                </a:solidFill>
                <a:latin typeface="Consolas"/>
              </a:rPr>
              <a:t>hatırlayın</a:t>
            </a:r>
            <a:endParaRPr lang="en-US" b="1" dirty="0">
              <a:solidFill>
                <a:srgbClr val="3F7F5F"/>
              </a:solidFill>
              <a:latin typeface="Consolas"/>
            </a:endParaRPr>
          </a:p>
          <a:p>
            <a:pPr algn="l">
              <a:buNone/>
            </a:pPr>
            <a:r>
              <a:rPr lang="tr-TR" b="1" dirty="0">
                <a:solidFill>
                  <a:srgbClr val="642880"/>
                </a:solidFill>
                <a:latin typeface="Consolas"/>
              </a:rPr>
              <a:t>        </a:t>
            </a:r>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galibiyet</a:t>
            </a:r>
            <a:r>
              <a:rPr lang="en-US" b="1" dirty="0">
                <a:solidFill>
                  <a:srgbClr val="2A00FF"/>
                </a:solidFill>
                <a:latin typeface="Consolas"/>
              </a:rPr>
              <a:t> say</a:t>
            </a:r>
            <a:r>
              <a:rPr lang="tr-TR" b="1" dirty="0">
                <a:solidFill>
                  <a:srgbClr val="2A00FF"/>
                </a:solidFill>
                <a:latin typeface="Consolas"/>
              </a:rPr>
              <a:t>i</a:t>
            </a:r>
            <a:r>
              <a:rPr lang="en-US" b="1" dirty="0">
                <a:solidFill>
                  <a:srgbClr val="2A00FF"/>
                </a:solidFill>
                <a:latin typeface="Consolas"/>
              </a:rPr>
              <a:t>s</a:t>
            </a:r>
            <a:r>
              <a:rPr lang="tr-TR" b="1" dirty="0">
                <a:solidFill>
                  <a:srgbClr val="2A00FF"/>
                </a:solidFill>
                <a:latin typeface="Consolas"/>
              </a:rPr>
              <a:t>i</a:t>
            </a:r>
            <a:r>
              <a:rPr lang="en-US" b="1" dirty="0">
                <a:solidFill>
                  <a:srgbClr val="2A00FF"/>
                </a:solidFill>
                <a:latin typeface="Consolas"/>
              </a:rPr>
              <a:t>n</a:t>
            </a:r>
            <a:r>
              <a:rPr lang="tr-TR" b="1" dirty="0">
                <a:solidFill>
                  <a:srgbClr val="2A00FF"/>
                </a:solidFill>
                <a:latin typeface="Consolas"/>
              </a:rPr>
              <a:t>i</a:t>
            </a:r>
            <a:r>
              <a:rPr lang="en-US" b="1" dirty="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a:solidFill>
                  <a:srgbClr val="642880"/>
                </a:solidFill>
                <a:latin typeface="Consolas"/>
              </a:rPr>
              <a:t>        </a:t>
            </a:r>
            <a:r>
              <a:rPr lang="en-US" b="1" dirty="0" err="1">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galibiyet</a:t>
            </a:r>
            <a:r>
              <a:rPr lang="en-US" b="1" dirty="0">
                <a:solidFill>
                  <a:srgbClr val="000000"/>
                </a:solidFill>
                <a:latin typeface="Consolas"/>
              </a:rPr>
              <a:t>);</a:t>
            </a:r>
          </a:p>
          <a:p>
            <a:pPr algn="l">
              <a:buNone/>
            </a:pPr>
            <a:r>
              <a:rPr lang="tr-TR" b="1" dirty="0">
                <a:solidFill>
                  <a:srgbClr val="642880"/>
                </a:solidFill>
                <a:latin typeface="Consolas"/>
              </a:rPr>
              <a:t>        </a:t>
            </a:r>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beraberlik</a:t>
            </a:r>
            <a:r>
              <a:rPr lang="en-US" b="1" dirty="0">
                <a:solidFill>
                  <a:srgbClr val="2A00FF"/>
                </a:solidFill>
                <a:latin typeface="Consolas"/>
              </a:rPr>
              <a:t> say</a:t>
            </a:r>
            <a:r>
              <a:rPr lang="tr-TR" b="1" dirty="0">
                <a:solidFill>
                  <a:srgbClr val="2A00FF"/>
                </a:solidFill>
                <a:latin typeface="Consolas"/>
              </a:rPr>
              <a:t>i</a:t>
            </a:r>
            <a:r>
              <a:rPr lang="en-US" b="1" dirty="0">
                <a:solidFill>
                  <a:srgbClr val="2A00FF"/>
                </a:solidFill>
                <a:latin typeface="Consolas"/>
              </a:rPr>
              <a:t>s</a:t>
            </a:r>
            <a:r>
              <a:rPr lang="tr-TR" b="1" dirty="0">
                <a:solidFill>
                  <a:srgbClr val="2A00FF"/>
                </a:solidFill>
                <a:latin typeface="Consolas"/>
              </a:rPr>
              <a:t>i</a:t>
            </a:r>
            <a:r>
              <a:rPr lang="en-US" b="1" dirty="0">
                <a:solidFill>
                  <a:srgbClr val="2A00FF"/>
                </a:solidFill>
                <a:latin typeface="Consolas"/>
              </a:rPr>
              <a:t>n</a:t>
            </a:r>
            <a:r>
              <a:rPr lang="tr-TR" b="1" dirty="0">
                <a:solidFill>
                  <a:srgbClr val="2A00FF"/>
                </a:solidFill>
                <a:latin typeface="Consolas"/>
              </a:rPr>
              <a:t>i</a:t>
            </a:r>
            <a:r>
              <a:rPr lang="en-US" b="1" dirty="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a:solidFill>
                  <a:srgbClr val="642880"/>
                </a:solidFill>
                <a:latin typeface="Consolas"/>
              </a:rPr>
              <a:t>        </a:t>
            </a:r>
            <a:r>
              <a:rPr lang="en-US" b="1" dirty="0" err="1">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beraberlik</a:t>
            </a:r>
            <a:r>
              <a:rPr lang="en-US" b="1" dirty="0">
                <a:solidFill>
                  <a:srgbClr val="000000"/>
                </a:solidFill>
                <a:latin typeface="Consolas"/>
              </a:rPr>
              <a:t>);</a:t>
            </a:r>
          </a:p>
          <a:p>
            <a:pPr algn="l">
              <a:buNone/>
            </a:pPr>
            <a:r>
              <a:rPr lang="tr-TR" dirty="0">
                <a:solidFill>
                  <a:srgbClr val="000000"/>
                </a:solidFill>
                <a:latin typeface="Consolas"/>
              </a:rPr>
              <a:t>        </a:t>
            </a:r>
            <a:r>
              <a:rPr lang="en-US" dirty="0" err="1">
                <a:solidFill>
                  <a:srgbClr val="000000"/>
                </a:solidFill>
                <a:latin typeface="Consolas"/>
              </a:rPr>
              <a:t>takimlar</a:t>
            </a:r>
            <a:r>
              <a:rPr lang="en-US" dirty="0">
                <a:solidFill>
                  <a:srgbClr val="000000"/>
                </a:solidFill>
                <a:latin typeface="Consolas"/>
              </a:rPr>
              <a:t>[</a:t>
            </a:r>
            <a:r>
              <a:rPr lang="en-US" dirty="0" err="1">
                <a:solidFill>
                  <a:srgbClr val="000000"/>
                </a:solidFill>
                <a:latin typeface="Consolas"/>
              </a:rPr>
              <a:t>i</a:t>
            </a:r>
            <a:r>
              <a:rPr lang="en-US" dirty="0">
                <a:solidFill>
                  <a:srgbClr val="000000"/>
                </a:solidFill>
                <a:latin typeface="Consolas"/>
              </a:rPr>
              <a:t>].</a:t>
            </a:r>
            <a:r>
              <a:rPr lang="en-US" dirty="0" err="1">
                <a:solidFill>
                  <a:srgbClr val="0000C0"/>
                </a:solidFill>
                <a:latin typeface="Consolas"/>
              </a:rPr>
              <a:t>puan</a:t>
            </a:r>
            <a:r>
              <a:rPr lang="en-US" dirty="0">
                <a:solidFill>
                  <a:srgbClr val="000000"/>
                </a:solidFill>
                <a:latin typeface="Consolas"/>
              </a:rPr>
              <a:t> = </a:t>
            </a:r>
            <a:r>
              <a:rPr lang="en-US" dirty="0" err="1">
                <a:solidFill>
                  <a:srgbClr val="000000"/>
                </a:solidFill>
                <a:latin typeface="Consolas"/>
              </a:rPr>
              <a:t>puanHesapla</a:t>
            </a:r>
            <a:r>
              <a:rPr lang="en-US" dirty="0">
                <a:solidFill>
                  <a:srgbClr val="000000"/>
                </a:solidFill>
                <a:latin typeface="Consolas"/>
              </a:rPr>
              <a:t>(</a:t>
            </a:r>
            <a:r>
              <a:rPr lang="en-US" dirty="0" err="1">
                <a:solidFill>
                  <a:srgbClr val="000000"/>
                </a:solidFill>
                <a:latin typeface="Consolas"/>
              </a:rPr>
              <a:t>takimlar</a:t>
            </a:r>
            <a:r>
              <a:rPr lang="en-US" dirty="0">
                <a:solidFill>
                  <a:srgbClr val="000000"/>
                </a:solidFill>
                <a:latin typeface="Consolas"/>
              </a:rPr>
              <a:t>[</a:t>
            </a:r>
            <a:r>
              <a:rPr lang="en-US" dirty="0" err="1">
                <a:solidFill>
                  <a:srgbClr val="000000"/>
                </a:solidFill>
                <a:latin typeface="Consolas"/>
              </a:rPr>
              <a:t>i</a:t>
            </a:r>
            <a:r>
              <a:rPr lang="en-US" dirty="0">
                <a:solidFill>
                  <a:srgbClr val="000000"/>
                </a:solidFill>
                <a:latin typeface="Consolas"/>
              </a:rPr>
              <a:t>]);</a:t>
            </a:r>
          </a:p>
          <a:p>
            <a:pPr algn="l">
              <a:buNone/>
            </a:pPr>
            <a:r>
              <a:rPr lang="tr-TR" dirty="0">
                <a:solidFill>
                  <a:srgbClr val="000000"/>
                </a:solidFill>
                <a:latin typeface="Consolas"/>
              </a:rPr>
              <a:t>    </a:t>
            </a:r>
            <a:r>
              <a:rPr lang="en-US" dirty="0">
                <a:solidFill>
                  <a:srgbClr val="000000"/>
                </a:solidFill>
                <a:latin typeface="Consolas"/>
              </a:rPr>
              <a:t>}</a:t>
            </a:r>
          </a:p>
          <a:p>
            <a:pPr algn="l">
              <a:buNone/>
            </a:pPr>
            <a:r>
              <a:rPr lang="tr-TR" b="1" dirty="0">
                <a:solidFill>
                  <a:srgbClr val="7F0055"/>
                </a:solidFill>
                <a:latin typeface="Consolas"/>
              </a:rPr>
              <a:t>    </a:t>
            </a:r>
            <a:r>
              <a:rPr lang="en-US" b="1" dirty="0">
                <a:solidFill>
                  <a:srgbClr val="7F0055"/>
                </a:solidFill>
                <a:latin typeface="Consolas"/>
              </a:rPr>
              <a:t>return</a:t>
            </a:r>
            <a:r>
              <a:rPr lang="en-US" b="1" dirty="0">
                <a:solidFill>
                  <a:srgbClr val="000000"/>
                </a:solidFill>
                <a:latin typeface="Consolas"/>
              </a:rPr>
              <a:t> 0;</a:t>
            </a:r>
          </a:p>
          <a:p>
            <a:pPr algn="l">
              <a:buNone/>
            </a:pPr>
            <a:r>
              <a:rPr lang="en-US" dirty="0">
                <a:solidFill>
                  <a:srgbClr val="000000"/>
                </a:solidFill>
                <a:latin typeface="Consolas"/>
              </a:rPr>
              <a:t>}</a:t>
            </a:r>
            <a:endParaRPr lang="tr-TR" dirty="0">
              <a:solidFill>
                <a:srgbClr val="000000"/>
              </a:solidFill>
              <a:latin typeface="Consolas"/>
            </a:endParaRPr>
          </a:p>
          <a:p>
            <a:pPr>
              <a:buNone/>
            </a:pPr>
            <a:r>
              <a:rPr lang="en-US" b="1" dirty="0" err="1">
                <a:solidFill>
                  <a:srgbClr val="7F0055"/>
                </a:solidFill>
                <a:latin typeface="Consolas"/>
              </a:rPr>
              <a:t>int</a:t>
            </a:r>
            <a:r>
              <a:rPr lang="en-US" b="1" dirty="0">
                <a:solidFill>
                  <a:srgbClr val="000000"/>
                </a:solidFill>
                <a:latin typeface="Consolas"/>
              </a:rPr>
              <a:t> </a:t>
            </a:r>
            <a:r>
              <a:rPr lang="en-US" b="1" dirty="0" err="1">
                <a:solidFill>
                  <a:srgbClr val="000000"/>
                </a:solidFill>
                <a:latin typeface="Consolas"/>
              </a:rPr>
              <a:t>puanHesapla</a:t>
            </a:r>
            <a:r>
              <a:rPr lang="en-US" b="1" dirty="0">
                <a:solidFill>
                  <a:srgbClr val="000000"/>
                </a:solidFill>
                <a:latin typeface="Consolas"/>
              </a:rPr>
              <a:t>(</a:t>
            </a:r>
            <a:r>
              <a:rPr lang="en-US" b="1" dirty="0" err="1">
                <a:solidFill>
                  <a:srgbClr val="005032"/>
                </a:solidFill>
                <a:latin typeface="Consolas"/>
              </a:rPr>
              <a:t>Takim</a:t>
            </a:r>
            <a:r>
              <a:rPr lang="en-US" b="1" dirty="0">
                <a:solidFill>
                  <a:srgbClr val="000000"/>
                </a:solidFill>
                <a:latin typeface="Consolas"/>
              </a:rPr>
              <a:t> t){</a:t>
            </a:r>
          </a:p>
          <a:p>
            <a:pPr>
              <a:buNone/>
            </a:pPr>
            <a:r>
              <a:rPr lang="tr-TR" b="1" dirty="0">
                <a:solidFill>
                  <a:srgbClr val="7F0055"/>
                </a:solidFill>
                <a:latin typeface="Consolas"/>
              </a:rPr>
              <a:t>    </a:t>
            </a:r>
            <a:r>
              <a:rPr lang="en-US" b="1" dirty="0">
                <a:solidFill>
                  <a:srgbClr val="7F0055"/>
                </a:solidFill>
                <a:latin typeface="Consolas"/>
              </a:rPr>
              <a:t>return</a:t>
            </a:r>
            <a:r>
              <a:rPr lang="en-US" b="1" dirty="0">
                <a:solidFill>
                  <a:srgbClr val="000000"/>
                </a:solidFill>
                <a:latin typeface="Consolas"/>
              </a:rPr>
              <a:t> </a:t>
            </a:r>
            <a:r>
              <a:rPr lang="en-US" b="1" dirty="0" err="1">
                <a:solidFill>
                  <a:srgbClr val="000000"/>
                </a:solidFill>
                <a:latin typeface="Consolas"/>
              </a:rPr>
              <a:t>t.</a:t>
            </a:r>
            <a:r>
              <a:rPr lang="en-US" b="1" dirty="0" err="1">
                <a:solidFill>
                  <a:srgbClr val="0000C0"/>
                </a:solidFill>
                <a:latin typeface="Consolas"/>
              </a:rPr>
              <a:t>galibiyet</a:t>
            </a:r>
            <a:r>
              <a:rPr lang="en-US" b="1" dirty="0">
                <a:solidFill>
                  <a:srgbClr val="000000"/>
                </a:solidFill>
                <a:latin typeface="Consolas"/>
              </a:rPr>
              <a:t>*3 + </a:t>
            </a:r>
            <a:r>
              <a:rPr lang="en-US" b="1" dirty="0" err="1">
                <a:solidFill>
                  <a:srgbClr val="000000"/>
                </a:solidFill>
                <a:latin typeface="Consolas"/>
              </a:rPr>
              <a:t>t.</a:t>
            </a:r>
            <a:r>
              <a:rPr lang="en-US" b="1" dirty="0" err="1">
                <a:solidFill>
                  <a:srgbClr val="0000C0"/>
                </a:solidFill>
                <a:latin typeface="Consolas"/>
              </a:rPr>
              <a:t>beraberlik</a:t>
            </a:r>
            <a:r>
              <a:rPr lang="en-US" b="1" dirty="0">
                <a:solidFill>
                  <a:srgbClr val="000000"/>
                </a:solidFill>
                <a:latin typeface="Consolas"/>
              </a:rPr>
              <a:t>;</a:t>
            </a:r>
          </a:p>
          <a:p>
            <a:pPr>
              <a:buNone/>
            </a:pPr>
            <a:r>
              <a:rPr lang="en-US" dirty="0">
                <a:solidFill>
                  <a:srgbClr val="000000"/>
                </a:solidFill>
                <a:latin typeface="Consolas"/>
              </a:rPr>
              <a:t>}</a:t>
            </a:r>
            <a:endParaRPr lang="tr-TR" dirty="0"/>
          </a:p>
          <a:p>
            <a:pPr algn="l">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sz="2400" dirty="0">
              <a:solidFill>
                <a:schemeClr val="tx1"/>
              </a:solidFill>
            </a:endParaRPr>
          </a:p>
        </p:txBody>
      </p:sp>
      <p:sp>
        <p:nvSpPr>
          <p:cNvPr id="4" name="3 Dikdörtgen"/>
          <p:cNvSpPr/>
          <p:nvPr/>
        </p:nvSpPr>
        <p:spPr>
          <a:xfrm>
            <a:off x="5000628" y="5072074"/>
            <a:ext cx="3998890" cy="1015663"/>
          </a:xfrm>
          <a:prstGeom prst="rect">
            <a:avLst/>
          </a:prstGeom>
        </p:spPr>
        <p:txBody>
          <a:bodyPr wrap="square">
            <a:spAutoFit/>
          </a:bodyPr>
          <a:lstStyle/>
          <a:p>
            <a:pPr marL="342900" indent="-342900" algn="just"/>
            <a:r>
              <a:rPr lang="tr-TR" sz="1200" dirty="0"/>
              <a:t>Yapılar da normal bir veri türü sayıldığından onlardan birer dizi oluşturmak mümkündür ve fonksiyonlara parametre olarak gönderilebilir. Dizi ile yapının birlikte kullanımı için örnek bir kod aşağıda verilmiştir. Kullanılan Takim yapısı daha önceki slaytlardaki takım yapısıdır.</a:t>
            </a:r>
          </a:p>
        </p:txBody>
      </p:sp>
    </p:spTree>
    <p:extLst>
      <p:ext uri="{BB962C8B-B14F-4D97-AF65-F5344CB8AC3E}">
        <p14:creationId xmlns="" xmlns:p14="http://schemas.microsoft.com/office/powerpoint/2010/main" val="141688394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a:solidFill>
                  <a:schemeClr val="tx2">
                    <a:lumMod val="60000"/>
                    <a:lumOff val="40000"/>
                  </a:schemeClr>
                </a:solidFill>
              </a:rPr>
              <a:t>Yapıların Dizi ve Fonksiyon ile Kullanımı</a:t>
            </a:r>
          </a:p>
        </p:txBody>
      </p:sp>
      <p:sp>
        <p:nvSpPr>
          <p:cNvPr id="3" name="Alt Başlık 2"/>
          <p:cNvSpPr>
            <a:spLocks noGrp="1"/>
          </p:cNvSpPr>
          <p:nvPr>
            <p:ph sz="quarter" idx="1"/>
          </p:nvPr>
        </p:nvSpPr>
        <p:spPr>
          <a:xfrm>
            <a:off x="214282" y="1214422"/>
            <a:ext cx="8229600" cy="4937760"/>
          </a:xfrm>
        </p:spPr>
        <p:txBody>
          <a:bodyPr>
            <a:normAutofit fontScale="25000" lnSpcReduction="20000"/>
          </a:bodyPr>
          <a:lstStyle/>
          <a:p>
            <a:pPr>
              <a:buNone/>
            </a:pPr>
            <a:r>
              <a:rPr lang="tr-TR" sz="4800" b="1" dirty="0">
                <a:solidFill>
                  <a:srgbClr val="7F0055"/>
                </a:solidFill>
                <a:latin typeface="Consolas"/>
              </a:rPr>
              <a:t>-</a:t>
            </a:r>
            <a:r>
              <a:rPr lang="tr-TR" sz="4800" b="1" dirty="0">
                <a:solidFill>
                  <a:srgbClr val="7F0055"/>
                </a:solidFill>
                <a:latin typeface="Consolas"/>
                <a:sym typeface="Wingdings" pitchFamily="2" charset="2"/>
              </a:rPr>
              <a:t> Burada önceki slaytlarda bulunan Takim </a:t>
            </a:r>
            <a:r>
              <a:rPr lang="tr-TR" sz="4800" b="1" dirty="0" err="1">
                <a:solidFill>
                  <a:srgbClr val="7F0055"/>
                </a:solidFill>
                <a:latin typeface="Consolas"/>
                <a:sym typeface="Wingdings" pitchFamily="2" charset="2"/>
              </a:rPr>
              <a:t>struct</a:t>
            </a:r>
            <a:r>
              <a:rPr lang="tr-TR" sz="4800" b="1" dirty="0">
                <a:solidFill>
                  <a:srgbClr val="7F0055"/>
                </a:solidFill>
                <a:latin typeface="Consolas"/>
                <a:sym typeface="Wingdings" pitchFamily="2" charset="2"/>
              </a:rPr>
              <a:t> </a:t>
            </a:r>
            <a:r>
              <a:rPr lang="tr-TR" sz="4800" b="1" dirty="0" err="1">
                <a:solidFill>
                  <a:srgbClr val="7F0055"/>
                </a:solidFill>
                <a:latin typeface="Consolas"/>
                <a:sym typeface="Wingdings" pitchFamily="2" charset="2"/>
              </a:rPr>
              <a:t>yapisi</a:t>
            </a:r>
            <a:r>
              <a:rPr lang="tr-TR" sz="4800" b="1" dirty="0">
                <a:solidFill>
                  <a:srgbClr val="7F0055"/>
                </a:solidFill>
                <a:latin typeface="Consolas"/>
                <a:sym typeface="Wingdings" pitchFamily="2" charset="2"/>
              </a:rPr>
              <a:t> var.</a:t>
            </a:r>
            <a:endParaRPr lang="tr-TR" sz="4800" b="1" dirty="0">
              <a:solidFill>
                <a:srgbClr val="7F0055"/>
              </a:solidFill>
              <a:latin typeface="Consolas"/>
            </a:endParaRPr>
          </a:p>
          <a:p>
            <a:pPr>
              <a:buNone/>
            </a:pPr>
            <a:r>
              <a:rPr lang="en-US" sz="4800" b="1" dirty="0">
                <a:solidFill>
                  <a:srgbClr val="7F0055"/>
                </a:solidFill>
                <a:latin typeface="Consolas"/>
              </a:rPr>
              <a:t>void</a:t>
            </a:r>
            <a:r>
              <a:rPr lang="en-US" sz="4800" b="1" dirty="0">
                <a:solidFill>
                  <a:srgbClr val="000000"/>
                </a:solidFill>
                <a:latin typeface="Consolas"/>
              </a:rPr>
              <a:t> degistir1(</a:t>
            </a:r>
            <a:r>
              <a:rPr lang="en-US" sz="4800" b="1" dirty="0" err="1">
                <a:solidFill>
                  <a:srgbClr val="005032"/>
                </a:solidFill>
                <a:latin typeface="Consolas"/>
              </a:rPr>
              <a:t>Takim</a:t>
            </a:r>
            <a:r>
              <a:rPr lang="en-US" sz="4800" b="1" dirty="0">
                <a:solidFill>
                  <a:srgbClr val="000000"/>
                </a:solidFill>
                <a:latin typeface="Consolas"/>
              </a:rPr>
              <a:t> t, </a:t>
            </a:r>
            <a:r>
              <a:rPr lang="en-US" sz="4800" b="1" dirty="0">
                <a:solidFill>
                  <a:srgbClr val="7F0055"/>
                </a:solidFill>
                <a:latin typeface="Consolas"/>
              </a:rPr>
              <a:t>char</a:t>
            </a:r>
            <a:r>
              <a:rPr lang="en-US" sz="4800" b="1" dirty="0">
                <a:solidFill>
                  <a:srgbClr val="000000"/>
                </a:solidFill>
                <a:latin typeface="Consolas"/>
              </a:rPr>
              <a:t> *ad)</a:t>
            </a:r>
            <a:r>
              <a:rPr lang="tr-TR" sz="4800" b="1" dirty="0">
                <a:solidFill>
                  <a:srgbClr val="000000"/>
                </a:solidFill>
                <a:latin typeface="Consolas"/>
              </a:rPr>
              <a:t>;</a:t>
            </a:r>
          </a:p>
          <a:p>
            <a:pPr>
              <a:buNone/>
            </a:pPr>
            <a:r>
              <a:rPr lang="en-US" sz="4800" b="1" dirty="0">
                <a:solidFill>
                  <a:srgbClr val="7F0055"/>
                </a:solidFill>
                <a:latin typeface="Consolas"/>
              </a:rPr>
              <a:t>void</a:t>
            </a:r>
            <a:r>
              <a:rPr lang="en-US" sz="4800" b="1" dirty="0">
                <a:solidFill>
                  <a:srgbClr val="000000"/>
                </a:solidFill>
                <a:latin typeface="Consolas"/>
              </a:rPr>
              <a:t> degistir2(</a:t>
            </a:r>
            <a:r>
              <a:rPr lang="en-US" sz="4800" b="1" dirty="0" err="1">
                <a:solidFill>
                  <a:srgbClr val="005032"/>
                </a:solidFill>
                <a:latin typeface="Consolas"/>
              </a:rPr>
              <a:t>Takim</a:t>
            </a:r>
            <a:r>
              <a:rPr lang="en-US" sz="4800" b="1" dirty="0">
                <a:solidFill>
                  <a:srgbClr val="000000"/>
                </a:solidFill>
                <a:latin typeface="Consolas"/>
              </a:rPr>
              <a:t> *t, </a:t>
            </a:r>
            <a:r>
              <a:rPr lang="en-US" sz="4800" b="1" dirty="0">
                <a:solidFill>
                  <a:srgbClr val="7F0055"/>
                </a:solidFill>
                <a:latin typeface="Consolas"/>
              </a:rPr>
              <a:t>char</a:t>
            </a:r>
            <a:r>
              <a:rPr lang="en-US" sz="4800" b="1" dirty="0">
                <a:solidFill>
                  <a:srgbClr val="000000"/>
                </a:solidFill>
                <a:latin typeface="Consolas"/>
              </a:rPr>
              <a:t> *ad)</a:t>
            </a:r>
            <a:r>
              <a:rPr lang="tr-TR" sz="4800" b="1" dirty="0">
                <a:solidFill>
                  <a:srgbClr val="000000"/>
                </a:solidFill>
                <a:latin typeface="Consolas"/>
              </a:rPr>
              <a:t>;</a:t>
            </a:r>
            <a:endParaRPr lang="en-US" sz="4800" dirty="0">
              <a:latin typeface="Consolas"/>
            </a:endParaRPr>
          </a:p>
          <a:p>
            <a:pPr algn="l">
              <a:buNone/>
            </a:pPr>
            <a:r>
              <a:rPr lang="en-US" sz="4800" b="1" dirty="0" err="1">
                <a:solidFill>
                  <a:srgbClr val="7F0055"/>
                </a:solidFill>
                <a:latin typeface="Consolas"/>
              </a:rPr>
              <a:t>int</a:t>
            </a:r>
            <a:r>
              <a:rPr lang="en-US" sz="4800" b="1" dirty="0">
                <a:solidFill>
                  <a:srgbClr val="000000"/>
                </a:solidFill>
                <a:latin typeface="Consolas"/>
              </a:rPr>
              <a:t> main(){</a:t>
            </a:r>
          </a:p>
          <a:p>
            <a:pPr algn="l">
              <a:buNone/>
            </a:pPr>
            <a:r>
              <a:rPr lang="tr-TR" sz="4800" dirty="0">
                <a:solidFill>
                  <a:srgbClr val="005032"/>
                </a:solidFill>
                <a:latin typeface="Consolas"/>
              </a:rPr>
              <a:t>    </a:t>
            </a:r>
            <a:r>
              <a:rPr lang="en-US" sz="4800" dirty="0" err="1">
                <a:solidFill>
                  <a:srgbClr val="005032"/>
                </a:solidFill>
                <a:latin typeface="Consolas"/>
              </a:rPr>
              <a:t>Takim</a:t>
            </a:r>
            <a:r>
              <a:rPr lang="en-US" sz="4800" dirty="0">
                <a:solidFill>
                  <a:srgbClr val="000000"/>
                </a:solidFill>
                <a:latin typeface="Consolas"/>
              </a:rPr>
              <a:t> takim1, takim2;</a:t>
            </a:r>
          </a:p>
          <a:p>
            <a:pPr algn="l">
              <a:buNone/>
            </a:pPr>
            <a:r>
              <a:rPr lang="tr-TR" sz="4800" b="1" dirty="0">
                <a:solidFill>
                  <a:srgbClr val="642880"/>
                </a:solidFill>
                <a:latin typeface="Consolas"/>
              </a:rPr>
              <a:t>    </a:t>
            </a:r>
            <a:r>
              <a:rPr lang="en-US" sz="4800" b="1" dirty="0" err="1">
                <a:solidFill>
                  <a:srgbClr val="642880"/>
                </a:solidFill>
                <a:latin typeface="Consolas"/>
              </a:rPr>
              <a:t>strcpy</a:t>
            </a:r>
            <a:r>
              <a:rPr lang="en-US" sz="4800" b="1" dirty="0">
                <a:solidFill>
                  <a:srgbClr val="000000"/>
                </a:solidFill>
                <a:latin typeface="Consolas"/>
              </a:rPr>
              <a:t>(takim1.</a:t>
            </a:r>
            <a:r>
              <a:rPr lang="en-US" sz="4800" b="1" dirty="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Fenerbahce</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a:solidFill>
                  <a:srgbClr val="000000"/>
                </a:solidFill>
                <a:latin typeface="Consolas"/>
              </a:rPr>
              <a:t>    </a:t>
            </a:r>
            <a:r>
              <a:rPr lang="en-US" sz="4800" dirty="0">
                <a:solidFill>
                  <a:srgbClr val="000000"/>
                </a:solidFill>
                <a:latin typeface="Consolas"/>
              </a:rPr>
              <a:t>degistir1(takim1, </a:t>
            </a:r>
            <a:r>
              <a:rPr lang="en-US" sz="4800" dirty="0">
                <a:solidFill>
                  <a:srgbClr val="2A00FF"/>
                </a:solidFill>
                <a:latin typeface="Consolas"/>
              </a:rPr>
              <a:t>"</a:t>
            </a:r>
            <a:r>
              <a:rPr lang="en-US" sz="4800" dirty="0" err="1">
                <a:solidFill>
                  <a:srgbClr val="2A00FF"/>
                </a:solidFill>
                <a:latin typeface="Consolas"/>
              </a:rPr>
              <a:t>Besiktas</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a:solidFill>
                  <a:srgbClr val="642880"/>
                </a:solidFill>
                <a:latin typeface="Consolas"/>
              </a:rPr>
              <a:t>    </a:t>
            </a:r>
            <a:r>
              <a:rPr lang="en-US" sz="4800" b="1" dirty="0" err="1">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"Main: %s\n"</a:t>
            </a:r>
            <a:r>
              <a:rPr lang="en-US" sz="4800" b="1" dirty="0">
                <a:solidFill>
                  <a:srgbClr val="000000"/>
                </a:solidFill>
                <a:latin typeface="Consolas"/>
              </a:rPr>
              <a:t>, takim1.</a:t>
            </a:r>
            <a:r>
              <a:rPr lang="en-US" sz="4800" b="1" dirty="0">
                <a:solidFill>
                  <a:srgbClr val="0000C0"/>
                </a:solidFill>
                <a:latin typeface="Consolas"/>
              </a:rPr>
              <a:t>takimAdi</a:t>
            </a:r>
            <a:r>
              <a:rPr lang="en-US" sz="4800" b="1" dirty="0">
                <a:solidFill>
                  <a:srgbClr val="000000"/>
                </a:solidFill>
                <a:latin typeface="Consolas"/>
              </a:rPr>
              <a:t>);</a:t>
            </a:r>
          </a:p>
          <a:p>
            <a:pPr algn="l">
              <a:buNone/>
            </a:pPr>
            <a:r>
              <a:rPr lang="tr-TR" sz="4800" b="1" dirty="0">
                <a:solidFill>
                  <a:srgbClr val="642880"/>
                </a:solidFill>
                <a:latin typeface="Consolas"/>
              </a:rPr>
              <a:t>    </a:t>
            </a:r>
            <a:r>
              <a:rPr lang="en-US" sz="4800" b="1" dirty="0" err="1">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"---------------------------\n"</a:t>
            </a:r>
            <a:r>
              <a:rPr lang="en-US" sz="4800" b="1" dirty="0">
                <a:solidFill>
                  <a:srgbClr val="000000"/>
                </a:solidFill>
                <a:latin typeface="Consolas"/>
              </a:rPr>
              <a:t>);</a:t>
            </a:r>
          </a:p>
          <a:p>
            <a:pPr algn="l">
              <a:buNone/>
            </a:pPr>
            <a:r>
              <a:rPr lang="tr-TR" sz="4800" b="1" dirty="0">
                <a:solidFill>
                  <a:srgbClr val="642880"/>
                </a:solidFill>
                <a:latin typeface="Consolas"/>
              </a:rPr>
              <a:t>    </a:t>
            </a:r>
            <a:r>
              <a:rPr lang="en-US" sz="4800" b="1" dirty="0" err="1">
                <a:solidFill>
                  <a:srgbClr val="642880"/>
                </a:solidFill>
                <a:latin typeface="Consolas"/>
              </a:rPr>
              <a:t>strcpy</a:t>
            </a:r>
            <a:r>
              <a:rPr lang="en-US" sz="4800" b="1" dirty="0">
                <a:solidFill>
                  <a:srgbClr val="000000"/>
                </a:solidFill>
                <a:latin typeface="Consolas"/>
              </a:rPr>
              <a:t>(takim2.</a:t>
            </a:r>
            <a:r>
              <a:rPr lang="en-US" sz="4800" b="1" dirty="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Galatasaray</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a:solidFill>
                  <a:srgbClr val="000000"/>
                </a:solidFill>
                <a:latin typeface="Consolas"/>
              </a:rPr>
              <a:t>    </a:t>
            </a:r>
            <a:r>
              <a:rPr lang="en-US" sz="4800" dirty="0">
                <a:solidFill>
                  <a:srgbClr val="000000"/>
                </a:solidFill>
                <a:latin typeface="Consolas"/>
              </a:rPr>
              <a:t>degistir2(&amp;takim2, </a:t>
            </a:r>
            <a:r>
              <a:rPr lang="en-US" sz="4800" dirty="0">
                <a:solidFill>
                  <a:srgbClr val="2A00FF"/>
                </a:solidFill>
                <a:latin typeface="Consolas"/>
              </a:rPr>
              <a:t>"</a:t>
            </a:r>
            <a:r>
              <a:rPr lang="en-US" sz="4800" dirty="0" err="1">
                <a:solidFill>
                  <a:srgbClr val="2A00FF"/>
                </a:solidFill>
                <a:latin typeface="Consolas"/>
              </a:rPr>
              <a:t>Trabzonspor</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a:solidFill>
                  <a:srgbClr val="642880"/>
                </a:solidFill>
                <a:latin typeface="Consolas"/>
              </a:rPr>
              <a:t>    </a:t>
            </a:r>
            <a:r>
              <a:rPr lang="en-US" sz="4800" b="1" dirty="0" err="1">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a:t>
            </a:r>
            <a:r>
              <a:rPr lang="en-US" sz="4800" b="1" dirty="0" err="1">
                <a:solidFill>
                  <a:srgbClr val="2A00FF"/>
                </a:solidFill>
                <a:latin typeface="Consolas"/>
              </a:rPr>
              <a:t>Takım</a:t>
            </a:r>
            <a:r>
              <a:rPr lang="en-US" sz="4800" b="1" dirty="0">
                <a:solidFill>
                  <a:srgbClr val="2A00FF"/>
                </a:solidFill>
                <a:latin typeface="Consolas"/>
              </a:rPr>
              <a:t> </a:t>
            </a:r>
            <a:r>
              <a:rPr lang="en-US" sz="4800" b="1" dirty="0" err="1">
                <a:solidFill>
                  <a:srgbClr val="2A00FF"/>
                </a:solidFill>
                <a:latin typeface="Consolas"/>
              </a:rPr>
              <a:t>Adı</a:t>
            </a:r>
            <a:r>
              <a:rPr lang="en-US" sz="4800" b="1" dirty="0">
                <a:solidFill>
                  <a:srgbClr val="2A00FF"/>
                </a:solidFill>
                <a:latin typeface="Consolas"/>
              </a:rPr>
              <a:t>: %s\n"</a:t>
            </a:r>
            <a:r>
              <a:rPr lang="en-US" sz="4800" b="1" dirty="0">
                <a:solidFill>
                  <a:srgbClr val="000000"/>
                </a:solidFill>
                <a:latin typeface="Consolas"/>
              </a:rPr>
              <a:t>, takim2.</a:t>
            </a:r>
            <a:r>
              <a:rPr lang="en-US" sz="4800" b="1" dirty="0">
                <a:solidFill>
                  <a:srgbClr val="0000C0"/>
                </a:solidFill>
                <a:latin typeface="Consolas"/>
              </a:rPr>
              <a:t>takimAdi</a:t>
            </a:r>
            <a:r>
              <a:rPr lang="en-US" sz="4800" b="1" dirty="0">
                <a:solidFill>
                  <a:srgbClr val="000000"/>
                </a:solidFill>
                <a:latin typeface="Consolas"/>
              </a:rPr>
              <a:t>);</a:t>
            </a:r>
            <a:endParaRPr lang="tr-TR" sz="4800" b="1" dirty="0">
              <a:solidFill>
                <a:srgbClr val="000000"/>
              </a:solidFill>
              <a:latin typeface="Consolas"/>
            </a:endParaRPr>
          </a:p>
          <a:p>
            <a:pPr algn="l">
              <a:buNone/>
            </a:pPr>
            <a:r>
              <a:rPr lang="tr-TR" sz="4800" b="1" dirty="0">
                <a:solidFill>
                  <a:srgbClr val="7F0055"/>
                </a:solidFill>
                <a:latin typeface="Consolas"/>
              </a:rPr>
              <a:t>    </a:t>
            </a:r>
            <a:r>
              <a:rPr lang="en-US" sz="4800" b="1" dirty="0">
                <a:solidFill>
                  <a:srgbClr val="7F0055"/>
                </a:solidFill>
                <a:latin typeface="Consolas"/>
              </a:rPr>
              <a:t>return</a:t>
            </a:r>
            <a:r>
              <a:rPr lang="en-US" sz="4800" b="1" dirty="0">
                <a:solidFill>
                  <a:srgbClr val="000000"/>
                </a:solidFill>
                <a:latin typeface="Consolas"/>
              </a:rPr>
              <a:t> 0;</a:t>
            </a:r>
          </a:p>
          <a:p>
            <a:pPr algn="l">
              <a:buNone/>
            </a:pPr>
            <a:r>
              <a:rPr lang="en-US" sz="4800" dirty="0">
                <a:solidFill>
                  <a:srgbClr val="000000"/>
                </a:solidFill>
                <a:latin typeface="Consolas"/>
              </a:rPr>
              <a:t>}</a:t>
            </a:r>
            <a:endParaRPr lang="tr-TR" sz="4800" dirty="0">
              <a:solidFill>
                <a:srgbClr val="000000"/>
              </a:solidFill>
              <a:latin typeface="Consolas"/>
            </a:endParaRPr>
          </a:p>
          <a:p>
            <a:pPr>
              <a:buNone/>
            </a:pPr>
            <a:r>
              <a:rPr lang="en-US" sz="4800" b="1" dirty="0">
                <a:solidFill>
                  <a:srgbClr val="7F0055"/>
                </a:solidFill>
                <a:latin typeface="Consolas"/>
              </a:rPr>
              <a:t>void</a:t>
            </a:r>
            <a:r>
              <a:rPr lang="en-US" sz="4800" b="1" dirty="0">
                <a:solidFill>
                  <a:srgbClr val="000000"/>
                </a:solidFill>
                <a:latin typeface="Consolas"/>
              </a:rPr>
              <a:t> degistir1(</a:t>
            </a:r>
            <a:r>
              <a:rPr lang="en-US" sz="4800" b="1" dirty="0" err="1">
                <a:solidFill>
                  <a:srgbClr val="005032"/>
                </a:solidFill>
                <a:latin typeface="Consolas"/>
              </a:rPr>
              <a:t>Takim</a:t>
            </a:r>
            <a:r>
              <a:rPr lang="en-US" sz="4800" b="1" dirty="0">
                <a:solidFill>
                  <a:srgbClr val="000000"/>
                </a:solidFill>
                <a:latin typeface="Consolas"/>
              </a:rPr>
              <a:t> t, </a:t>
            </a:r>
            <a:r>
              <a:rPr lang="en-US" sz="4800" b="1" dirty="0">
                <a:solidFill>
                  <a:srgbClr val="7F0055"/>
                </a:solidFill>
                <a:latin typeface="Consolas"/>
              </a:rPr>
              <a:t>char</a:t>
            </a:r>
            <a:r>
              <a:rPr lang="en-US" sz="4800" b="1" dirty="0">
                <a:solidFill>
                  <a:srgbClr val="000000"/>
                </a:solidFill>
                <a:latin typeface="Consolas"/>
              </a:rPr>
              <a:t> *ad){</a:t>
            </a:r>
          </a:p>
          <a:p>
            <a:pPr>
              <a:buNone/>
            </a:pPr>
            <a:r>
              <a:rPr lang="tr-TR" sz="4800" b="1" dirty="0">
                <a:solidFill>
                  <a:srgbClr val="642880"/>
                </a:solidFill>
                <a:latin typeface="Consolas"/>
              </a:rPr>
              <a:t>    </a:t>
            </a:r>
            <a:r>
              <a:rPr lang="en-US" sz="4800" b="1" dirty="0" err="1">
                <a:solidFill>
                  <a:srgbClr val="642880"/>
                </a:solidFill>
                <a:latin typeface="Consolas"/>
              </a:rPr>
              <a:t>strcpy</a:t>
            </a:r>
            <a:r>
              <a:rPr lang="en-US" sz="4800" b="1" dirty="0">
                <a:solidFill>
                  <a:srgbClr val="000000"/>
                </a:solidFill>
                <a:latin typeface="Consolas"/>
              </a:rPr>
              <a:t>(</a:t>
            </a:r>
            <a:r>
              <a:rPr lang="en-US" sz="4800" b="1" dirty="0" err="1">
                <a:solidFill>
                  <a:srgbClr val="000000"/>
                </a:solidFill>
                <a:latin typeface="Consolas"/>
              </a:rPr>
              <a:t>t.</a:t>
            </a:r>
            <a:r>
              <a:rPr lang="en-US" sz="4800" b="1" dirty="0" err="1">
                <a:solidFill>
                  <a:srgbClr val="0000C0"/>
                </a:solidFill>
                <a:latin typeface="Consolas"/>
              </a:rPr>
              <a:t>takimAdi</a:t>
            </a:r>
            <a:r>
              <a:rPr lang="en-US" sz="4800" b="1" dirty="0">
                <a:solidFill>
                  <a:srgbClr val="000000"/>
                </a:solidFill>
                <a:latin typeface="Consolas"/>
              </a:rPr>
              <a:t>, ad);</a:t>
            </a:r>
          </a:p>
          <a:p>
            <a:pPr>
              <a:buNone/>
            </a:pPr>
            <a:r>
              <a:rPr lang="tr-TR" sz="4800" b="1" dirty="0">
                <a:solidFill>
                  <a:srgbClr val="642880"/>
                </a:solidFill>
                <a:latin typeface="Consolas"/>
              </a:rPr>
              <a:t>    </a:t>
            </a:r>
            <a:r>
              <a:rPr lang="en-US" sz="4800" b="1" dirty="0" err="1">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a:t>
            </a:r>
            <a:r>
              <a:rPr lang="en-US" sz="4800" b="1" dirty="0" err="1">
                <a:solidFill>
                  <a:srgbClr val="2A00FF"/>
                </a:solidFill>
                <a:latin typeface="Consolas"/>
              </a:rPr>
              <a:t>Fonksiyon</a:t>
            </a:r>
            <a:r>
              <a:rPr lang="en-US" sz="4800" b="1" dirty="0">
                <a:solidFill>
                  <a:srgbClr val="2A00FF"/>
                </a:solidFill>
                <a:latin typeface="Consolas"/>
              </a:rPr>
              <a:t>: %s\n"</a:t>
            </a:r>
            <a:r>
              <a:rPr lang="en-US" sz="4800" b="1" dirty="0">
                <a:solidFill>
                  <a:srgbClr val="000000"/>
                </a:solidFill>
                <a:latin typeface="Consolas"/>
              </a:rPr>
              <a:t>, </a:t>
            </a:r>
            <a:r>
              <a:rPr lang="en-US" sz="4800" b="1" dirty="0" err="1">
                <a:solidFill>
                  <a:srgbClr val="000000"/>
                </a:solidFill>
                <a:latin typeface="Consolas"/>
              </a:rPr>
              <a:t>t.</a:t>
            </a:r>
            <a:r>
              <a:rPr lang="en-US" sz="4800" b="1" dirty="0" err="1">
                <a:solidFill>
                  <a:srgbClr val="0000C0"/>
                </a:solidFill>
                <a:latin typeface="Consolas"/>
              </a:rPr>
              <a:t>takimAdi</a:t>
            </a:r>
            <a:r>
              <a:rPr lang="en-US" sz="4800" b="1" dirty="0">
                <a:solidFill>
                  <a:srgbClr val="000000"/>
                </a:solidFill>
                <a:latin typeface="Consolas"/>
              </a:rPr>
              <a:t>);</a:t>
            </a:r>
          </a:p>
          <a:p>
            <a:pPr>
              <a:buNone/>
            </a:pPr>
            <a:r>
              <a:rPr lang="en-US" sz="4800" dirty="0">
                <a:solidFill>
                  <a:srgbClr val="000000"/>
                </a:solidFill>
                <a:latin typeface="Consolas"/>
              </a:rPr>
              <a:t>}</a:t>
            </a:r>
          </a:p>
          <a:p>
            <a:pPr>
              <a:buNone/>
            </a:pPr>
            <a:r>
              <a:rPr lang="en-US" sz="4800" b="1" dirty="0">
                <a:solidFill>
                  <a:srgbClr val="7F0055"/>
                </a:solidFill>
                <a:latin typeface="Consolas"/>
              </a:rPr>
              <a:t>void</a:t>
            </a:r>
            <a:r>
              <a:rPr lang="en-US" sz="4800" b="1" dirty="0">
                <a:solidFill>
                  <a:srgbClr val="000000"/>
                </a:solidFill>
                <a:latin typeface="Consolas"/>
              </a:rPr>
              <a:t> degistir2(</a:t>
            </a:r>
            <a:r>
              <a:rPr lang="en-US" sz="4800" b="1" dirty="0" err="1">
                <a:solidFill>
                  <a:srgbClr val="005032"/>
                </a:solidFill>
                <a:latin typeface="Consolas"/>
              </a:rPr>
              <a:t>Takim</a:t>
            </a:r>
            <a:r>
              <a:rPr lang="en-US" sz="4800" b="1" dirty="0">
                <a:solidFill>
                  <a:srgbClr val="000000"/>
                </a:solidFill>
                <a:latin typeface="Consolas"/>
              </a:rPr>
              <a:t> *t, </a:t>
            </a:r>
            <a:r>
              <a:rPr lang="en-US" sz="4800" b="1" dirty="0">
                <a:solidFill>
                  <a:srgbClr val="7F0055"/>
                </a:solidFill>
                <a:latin typeface="Consolas"/>
              </a:rPr>
              <a:t>char</a:t>
            </a:r>
            <a:r>
              <a:rPr lang="en-US" sz="4800" b="1" dirty="0">
                <a:solidFill>
                  <a:srgbClr val="000000"/>
                </a:solidFill>
                <a:latin typeface="Consolas"/>
              </a:rPr>
              <a:t> *ad){</a:t>
            </a:r>
          </a:p>
          <a:p>
            <a:pPr>
              <a:buNone/>
            </a:pPr>
            <a:r>
              <a:rPr lang="tr-TR" sz="4800" b="1" dirty="0">
                <a:solidFill>
                  <a:srgbClr val="642880"/>
                </a:solidFill>
                <a:latin typeface="Consolas"/>
              </a:rPr>
              <a:t>    </a:t>
            </a:r>
            <a:r>
              <a:rPr lang="en-US" sz="4800" b="1" dirty="0" err="1">
                <a:solidFill>
                  <a:srgbClr val="642880"/>
                </a:solidFill>
                <a:latin typeface="Consolas"/>
              </a:rPr>
              <a:t>strcpy</a:t>
            </a:r>
            <a:r>
              <a:rPr lang="en-US" sz="4800" b="1" dirty="0">
                <a:solidFill>
                  <a:srgbClr val="000000"/>
                </a:solidFill>
                <a:latin typeface="Consolas"/>
              </a:rPr>
              <a:t>((*t).</a:t>
            </a:r>
            <a:r>
              <a:rPr lang="en-US" sz="4800" b="1" dirty="0" err="1">
                <a:solidFill>
                  <a:srgbClr val="0000C0"/>
                </a:solidFill>
                <a:latin typeface="Consolas"/>
              </a:rPr>
              <a:t>takimAdi</a:t>
            </a:r>
            <a:r>
              <a:rPr lang="en-US" sz="4800" b="1" dirty="0">
                <a:solidFill>
                  <a:srgbClr val="000000"/>
                </a:solidFill>
                <a:latin typeface="Consolas"/>
              </a:rPr>
              <a:t>, ad);</a:t>
            </a:r>
          </a:p>
          <a:p>
            <a:pPr>
              <a:buNone/>
            </a:pPr>
            <a:r>
              <a:rPr lang="tr-TR" sz="4800" b="1" dirty="0">
                <a:solidFill>
                  <a:srgbClr val="642880"/>
                </a:solidFill>
                <a:latin typeface="Consolas"/>
              </a:rPr>
              <a:t>    </a:t>
            </a:r>
            <a:r>
              <a:rPr lang="en-US" sz="4800" b="1" dirty="0" err="1">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a:t>
            </a:r>
            <a:r>
              <a:rPr lang="en-US" sz="4800" b="1" dirty="0" err="1">
                <a:solidFill>
                  <a:srgbClr val="2A00FF"/>
                </a:solidFill>
                <a:latin typeface="Consolas"/>
              </a:rPr>
              <a:t>Fonksiyon</a:t>
            </a:r>
            <a:r>
              <a:rPr lang="en-US" sz="4800" b="1" dirty="0">
                <a:solidFill>
                  <a:srgbClr val="2A00FF"/>
                </a:solidFill>
                <a:latin typeface="Consolas"/>
              </a:rPr>
              <a:t>: %s\n"</a:t>
            </a:r>
            <a:r>
              <a:rPr lang="en-US" sz="4800" b="1" dirty="0">
                <a:solidFill>
                  <a:srgbClr val="000000"/>
                </a:solidFill>
                <a:latin typeface="Consolas"/>
              </a:rPr>
              <a:t>, t-&gt;</a:t>
            </a:r>
            <a:r>
              <a:rPr lang="en-US" sz="4800" b="1" dirty="0" err="1">
                <a:solidFill>
                  <a:srgbClr val="0000C0"/>
                </a:solidFill>
                <a:latin typeface="Consolas"/>
              </a:rPr>
              <a:t>takimAdi</a:t>
            </a:r>
            <a:r>
              <a:rPr lang="en-US" sz="4800" b="1" dirty="0">
                <a:solidFill>
                  <a:srgbClr val="000000"/>
                </a:solidFill>
                <a:latin typeface="Consolas"/>
              </a:rPr>
              <a:t>);</a:t>
            </a:r>
          </a:p>
          <a:p>
            <a:pPr>
              <a:buNone/>
            </a:pPr>
            <a:r>
              <a:rPr lang="en-US" sz="4800" dirty="0">
                <a:solidFill>
                  <a:srgbClr val="000000"/>
                </a:solidFill>
                <a:latin typeface="Consolas"/>
              </a:rPr>
              <a:t>}</a:t>
            </a:r>
          </a:p>
          <a:p>
            <a:pPr algn="l">
              <a:buNone/>
            </a:pPr>
            <a:endParaRPr lang="tr-TR" sz="4800" dirty="0">
              <a:solidFill>
                <a:schemeClr val="tx1"/>
              </a:solidFill>
            </a:endParaRPr>
          </a:p>
          <a:p>
            <a:pPr algn="just">
              <a:buNone/>
            </a:pPr>
            <a:endParaRPr lang="tr-TR" sz="4400" dirty="0">
              <a:solidFill>
                <a:schemeClr val="tx1"/>
              </a:solidFill>
            </a:endParaRPr>
          </a:p>
          <a:p>
            <a:pPr algn="just">
              <a:buNone/>
            </a:pPr>
            <a:endParaRPr lang="tr-TR" sz="3200" dirty="0">
              <a:solidFill>
                <a:schemeClr val="tx1"/>
              </a:solidFill>
            </a:endParaRPr>
          </a:p>
          <a:p>
            <a:pPr algn="just">
              <a:buNone/>
            </a:pPr>
            <a:endParaRPr lang="tr-TR" sz="2400" dirty="0">
              <a:solidFill>
                <a:schemeClr val="tx1"/>
              </a:solidFill>
            </a:endParaRPr>
          </a:p>
        </p:txBody>
      </p:sp>
      <p:sp>
        <p:nvSpPr>
          <p:cNvPr id="4" name="3 Dikdörtgen"/>
          <p:cNvSpPr/>
          <p:nvPr/>
        </p:nvSpPr>
        <p:spPr>
          <a:xfrm>
            <a:off x="5214942" y="1357298"/>
            <a:ext cx="2786082" cy="2123658"/>
          </a:xfrm>
          <a:prstGeom prst="rect">
            <a:avLst/>
          </a:prstGeom>
        </p:spPr>
        <p:txBody>
          <a:bodyPr wrap="square">
            <a:spAutoFit/>
          </a:bodyPr>
          <a:lstStyle/>
          <a:p>
            <a:pPr marL="342900" indent="-342900"/>
            <a:r>
              <a:rPr lang="tr-TR" sz="1200" dirty="0"/>
              <a:t>Daha önceki derslerimizde C dilinde fonksiyonlara gönderilen parametrelerin varsayılan olarak değer ile geçiş (</a:t>
            </a:r>
            <a:r>
              <a:rPr lang="tr-TR" sz="1200" dirty="0" err="1"/>
              <a:t>pass</a:t>
            </a:r>
            <a:r>
              <a:rPr lang="tr-TR" sz="1200" dirty="0"/>
              <a:t>-</a:t>
            </a:r>
            <a:r>
              <a:rPr lang="tr-TR" sz="1200" dirty="0" err="1"/>
              <a:t>by</a:t>
            </a:r>
            <a:r>
              <a:rPr lang="tr-TR" sz="1200" dirty="0"/>
              <a:t>-</a:t>
            </a:r>
            <a:r>
              <a:rPr lang="tr-TR" sz="1200" dirty="0" err="1"/>
              <a:t>value</a:t>
            </a:r>
            <a:r>
              <a:rPr lang="tr-TR" sz="1200" dirty="0"/>
              <a:t>) yaparak çalıştığını söylemiştik. </a:t>
            </a:r>
            <a:r>
              <a:rPr lang="tr-TR" sz="1200" b="1" u="sng" dirty="0">
                <a:solidFill>
                  <a:srgbClr val="0070C0"/>
                </a:solidFill>
              </a:rPr>
              <a:t>Bu durum yapılar için de geçerlidir. </a:t>
            </a:r>
            <a:r>
              <a:rPr lang="tr-TR" sz="1200" dirty="0"/>
              <a:t>Eğer yapı üzerinde yapılan bir değişikliğin kalıcı olması isteniyorsa yapının fonksiyona işaretçi olarak gönderilmesi gerekir. İki fonksiyon örneğine ve çıktılarına bakalım:</a:t>
            </a:r>
          </a:p>
        </p:txBody>
      </p:sp>
      <p:sp>
        <p:nvSpPr>
          <p:cNvPr id="5" name="4 Dikdörtgen"/>
          <p:cNvSpPr/>
          <p:nvPr/>
        </p:nvSpPr>
        <p:spPr>
          <a:xfrm>
            <a:off x="6143636" y="3214686"/>
            <a:ext cx="2428860" cy="2492990"/>
          </a:xfrm>
          <a:prstGeom prst="rect">
            <a:avLst/>
          </a:prstGeom>
        </p:spPr>
        <p:txBody>
          <a:bodyPr wrap="square">
            <a:spAutoFit/>
          </a:bodyPr>
          <a:lstStyle/>
          <a:p>
            <a:endParaRPr lang="tr-TR" sz="1200" dirty="0"/>
          </a:p>
          <a:p>
            <a:r>
              <a:rPr lang="tr-TR" sz="1200" dirty="0"/>
              <a:t>İkinci fonksiyonda parametre adres ile geçiş (</a:t>
            </a:r>
            <a:r>
              <a:rPr lang="tr-TR" sz="1200" dirty="0" err="1"/>
              <a:t>pass</a:t>
            </a:r>
            <a:r>
              <a:rPr lang="tr-TR" sz="1200" dirty="0"/>
              <a:t>-</a:t>
            </a:r>
            <a:r>
              <a:rPr lang="tr-TR" sz="1200" dirty="0" err="1"/>
              <a:t>by</a:t>
            </a:r>
            <a:r>
              <a:rPr lang="tr-TR" sz="1200" dirty="0"/>
              <a:t>-</a:t>
            </a:r>
            <a:r>
              <a:rPr lang="tr-TR" sz="1200" dirty="0" err="1"/>
              <a:t>reference</a:t>
            </a:r>
            <a:r>
              <a:rPr lang="tr-TR" sz="1200" dirty="0"/>
              <a:t>) şeklinde geçtiğinden yapılan değişiklik </a:t>
            </a:r>
            <a:r>
              <a:rPr lang="tr-TR" sz="1200" dirty="0" err="1"/>
              <a:t>main</a:t>
            </a:r>
            <a:r>
              <a:rPr lang="tr-TR" sz="1200" dirty="0"/>
              <a:t> fonksiyonunda da geçerli olmuştur, yani kalıcı olmuştur. Ancak, ilk fonksiyonda parametre değer ile geçiş  şeklinde geçtiğinden fonksiyonda yapılan değişiklik </a:t>
            </a:r>
            <a:r>
              <a:rPr lang="tr-TR" sz="1200" dirty="0" err="1"/>
              <a:t>main</a:t>
            </a:r>
            <a:r>
              <a:rPr lang="tr-TR" sz="1200" dirty="0"/>
              <a:t> fonksiyonuna yansımamıştır.</a:t>
            </a:r>
          </a:p>
        </p:txBody>
      </p:sp>
      <p:sp>
        <p:nvSpPr>
          <p:cNvPr id="6" name="5 Dikdörtgen"/>
          <p:cNvSpPr/>
          <p:nvPr/>
        </p:nvSpPr>
        <p:spPr>
          <a:xfrm>
            <a:off x="5857884" y="5357826"/>
            <a:ext cx="257176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1200" b="1" dirty="0">
                <a:solidFill>
                  <a:schemeClr val="tx1"/>
                </a:solidFill>
              </a:rPr>
              <a:t>Çıktı:</a:t>
            </a:r>
          </a:p>
          <a:p>
            <a:r>
              <a:rPr lang="en-US" sz="1200" dirty="0" err="1">
                <a:solidFill>
                  <a:srgbClr val="000000"/>
                </a:solidFill>
                <a:latin typeface="Consolas"/>
              </a:rPr>
              <a:t>Fonksiyon</a:t>
            </a:r>
            <a:r>
              <a:rPr lang="en-US" sz="1200" dirty="0">
                <a:solidFill>
                  <a:srgbClr val="000000"/>
                </a:solidFill>
                <a:latin typeface="Consolas"/>
              </a:rPr>
              <a:t>: </a:t>
            </a:r>
            <a:r>
              <a:rPr lang="en-US" sz="1200" dirty="0" err="1">
                <a:solidFill>
                  <a:srgbClr val="000000"/>
                </a:solidFill>
                <a:latin typeface="Consolas"/>
              </a:rPr>
              <a:t>Besiktas</a:t>
            </a:r>
            <a:endParaRPr lang="en-US" sz="1200" dirty="0">
              <a:solidFill>
                <a:srgbClr val="000000"/>
              </a:solidFill>
              <a:latin typeface="Consolas"/>
            </a:endParaRPr>
          </a:p>
          <a:p>
            <a:r>
              <a:rPr lang="en-US" sz="1200" dirty="0">
                <a:solidFill>
                  <a:srgbClr val="000000"/>
                </a:solidFill>
                <a:latin typeface="Consolas"/>
              </a:rPr>
              <a:t>Main: </a:t>
            </a:r>
            <a:r>
              <a:rPr lang="en-US" sz="1200" dirty="0" err="1">
                <a:solidFill>
                  <a:srgbClr val="000000"/>
                </a:solidFill>
                <a:latin typeface="Consolas"/>
              </a:rPr>
              <a:t>Fenerbahce</a:t>
            </a:r>
            <a:endParaRPr lang="en-US" sz="1200" dirty="0">
              <a:solidFill>
                <a:srgbClr val="000000"/>
              </a:solidFill>
              <a:latin typeface="Consolas"/>
            </a:endParaRPr>
          </a:p>
          <a:p>
            <a:r>
              <a:rPr lang="en-US" sz="1200" dirty="0">
                <a:solidFill>
                  <a:srgbClr val="000000"/>
                </a:solidFill>
                <a:latin typeface="Consolas"/>
              </a:rPr>
              <a:t>---------------------------</a:t>
            </a:r>
          </a:p>
          <a:p>
            <a:r>
              <a:rPr lang="en-US" sz="1200" dirty="0" err="1">
                <a:solidFill>
                  <a:srgbClr val="000000"/>
                </a:solidFill>
                <a:latin typeface="Consolas"/>
              </a:rPr>
              <a:t>Fonksiyon</a:t>
            </a:r>
            <a:r>
              <a:rPr lang="en-US" sz="1200" dirty="0">
                <a:solidFill>
                  <a:srgbClr val="000000"/>
                </a:solidFill>
                <a:latin typeface="Consolas"/>
              </a:rPr>
              <a:t>: </a:t>
            </a:r>
            <a:r>
              <a:rPr lang="en-US" sz="1200" dirty="0" err="1">
                <a:solidFill>
                  <a:srgbClr val="000000"/>
                </a:solidFill>
                <a:latin typeface="Consolas"/>
              </a:rPr>
              <a:t>Trabzonspor</a:t>
            </a:r>
            <a:endParaRPr lang="en-US" sz="1200" dirty="0">
              <a:solidFill>
                <a:srgbClr val="000000"/>
              </a:solidFill>
              <a:latin typeface="Consolas"/>
            </a:endParaRPr>
          </a:p>
          <a:p>
            <a:r>
              <a:rPr lang="en-US" sz="1200" dirty="0" err="1">
                <a:solidFill>
                  <a:srgbClr val="000000"/>
                </a:solidFill>
                <a:latin typeface="Consolas"/>
              </a:rPr>
              <a:t>Takım</a:t>
            </a:r>
            <a:r>
              <a:rPr lang="en-US" sz="1200" dirty="0">
                <a:solidFill>
                  <a:srgbClr val="000000"/>
                </a:solidFill>
                <a:latin typeface="Consolas"/>
              </a:rPr>
              <a:t> </a:t>
            </a:r>
            <a:r>
              <a:rPr lang="en-US" sz="1200" dirty="0" err="1">
                <a:solidFill>
                  <a:srgbClr val="000000"/>
                </a:solidFill>
                <a:latin typeface="Consolas"/>
              </a:rPr>
              <a:t>Adı</a:t>
            </a:r>
            <a:r>
              <a:rPr lang="en-US" sz="1200" dirty="0">
                <a:solidFill>
                  <a:srgbClr val="000000"/>
                </a:solidFill>
                <a:latin typeface="Consolas"/>
              </a:rPr>
              <a:t>: </a:t>
            </a:r>
            <a:r>
              <a:rPr lang="en-US" sz="1200" dirty="0" err="1">
                <a:solidFill>
                  <a:srgbClr val="000000"/>
                </a:solidFill>
                <a:latin typeface="Consolas"/>
              </a:rPr>
              <a:t>Trabzonspor</a:t>
            </a:r>
            <a:endParaRPr lang="en-US" sz="1200" dirty="0">
              <a:solidFill>
                <a:srgbClr val="000000"/>
              </a:solidFill>
              <a:latin typeface="Consolas"/>
            </a:endParaRPr>
          </a:p>
        </p:txBody>
      </p:sp>
      <p:sp>
        <p:nvSpPr>
          <p:cNvPr id="7" name="6 Oval"/>
          <p:cNvSpPr/>
          <p:nvPr/>
        </p:nvSpPr>
        <p:spPr>
          <a:xfrm>
            <a:off x="2714612" y="4214818"/>
            <a:ext cx="35719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Bağlayıcı"/>
          <p:cNvCxnSpPr>
            <a:stCxn id="7" idx="6"/>
          </p:cNvCxnSpPr>
          <p:nvPr/>
        </p:nvCxnSpPr>
        <p:spPr>
          <a:xfrm flipV="1">
            <a:off x="3071802" y="4286256"/>
            <a:ext cx="785818" cy="107157"/>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3929058" y="3857628"/>
            <a:ext cx="2000264" cy="9002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50" dirty="0"/>
              <a:t>Dizgilerin ve dizilerin bu şekilde de gönderilebileceğini hatırlayınız. Ayrıca bkz. Bir sonraki slayt "</a:t>
            </a:r>
            <a:r>
              <a:rPr lang="tr-TR" sz="1050" b="1" dirty="0" err="1">
                <a:solidFill>
                  <a:schemeClr val="tx2">
                    <a:lumMod val="60000"/>
                    <a:lumOff val="40000"/>
                  </a:schemeClr>
                </a:solidFill>
              </a:rPr>
              <a:t>char</a:t>
            </a:r>
            <a:r>
              <a:rPr lang="tr-TR" sz="1050" b="1" dirty="0">
                <a:solidFill>
                  <a:schemeClr val="tx2">
                    <a:lumMod val="60000"/>
                    <a:lumOff val="40000"/>
                  </a:schemeClr>
                </a:solidFill>
              </a:rPr>
              <a:t> * ve </a:t>
            </a:r>
            <a:r>
              <a:rPr lang="tr-TR" sz="1050" b="1" dirty="0" err="1">
                <a:solidFill>
                  <a:schemeClr val="tx2">
                    <a:lumMod val="60000"/>
                    <a:lumOff val="40000"/>
                  </a:schemeClr>
                </a:solidFill>
              </a:rPr>
              <a:t>char</a:t>
            </a:r>
            <a:r>
              <a:rPr lang="tr-TR" sz="1050" b="1" dirty="0">
                <a:solidFill>
                  <a:schemeClr val="tx2">
                    <a:lumMod val="60000"/>
                    <a:lumOff val="40000"/>
                  </a:schemeClr>
                </a:solidFill>
              </a:rPr>
              <a:t>[] kullanımlarının denkliği"</a:t>
            </a:r>
            <a:endParaRPr lang="tr-TR" sz="1050" dirty="0"/>
          </a:p>
        </p:txBody>
      </p:sp>
      <p:sp>
        <p:nvSpPr>
          <p:cNvPr id="11" name="10 5-Nokta Yıldız"/>
          <p:cNvSpPr/>
          <p:nvPr/>
        </p:nvSpPr>
        <p:spPr>
          <a:xfrm>
            <a:off x="7858148" y="1857364"/>
            <a:ext cx="857256"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26572498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844" y="1357298"/>
            <a:ext cx="8826500" cy="3289300"/>
          </a:xfrm>
          <a:prstGeom prst="rect">
            <a:avLst/>
          </a:prstGeom>
        </p:spPr>
      </p:pic>
      <p:sp>
        <p:nvSpPr>
          <p:cNvPr id="6" name="5 Metin kutusu"/>
          <p:cNvSpPr txBox="1"/>
          <p:nvPr/>
        </p:nvSpPr>
        <p:spPr>
          <a:xfrm>
            <a:off x="357158" y="5000636"/>
            <a:ext cx="257176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Bu tablodaki </a:t>
            </a:r>
            <a:r>
              <a:rPr lang="tr-TR" dirty="0" err="1"/>
              <a:t>char</a:t>
            </a:r>
            <a:r>
              <a:rPr lang="tr-TR" dirty="0"/>
              <a:t> * ifadeleri </a:t>
            </a:r>
            <a:r>
              <a:rPr lang="tr-TR" b="1" i="1" dirty="0">
                <a:solidFill>
                  <a:srgbClr val="0000FF"/>
                </a:solidFill>
              </a:rPr>
              <a:t>DİZGİ </a:t>
            </a:r>
            <a:r>
              <a:rPr lang="tr-TR" dirty="0"/>
              <a:t>anlamında düşünülebilir.</a:t>
            </a:r>
          </a:p>
        </p:txBody>
      </p:sp>
      <p:sp>
        <p:nvSpPr>
          <p:cNvPr id="7" name="6 Metin kutusu"/>
          <p:cNvSpPr txBox="1"/>
          <p:nvPr/>
        </p:nvSpPr>
        <p:spPr>
          <a:xfrm>
            <a:off x="6500826" y="4714884"/>
            <a:ext cx="214314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a:t>Araya ‘n’ eklemesi yaparak, 3. bir parametre ile işlem genişliği kontrolü yapabiliyorsunuz.</a:t>
            </a:r>
          </a:p>
        </p:txBody>
      </p:sp>
      <p:sp>
        <p:nvSpPr>
          <p:cNvPr id="9" name="Başlık 1"/>
          <p:cNvSpPr>
            <a:spLocks noGrp="1"/>
          </p:cNvSpPr>
          <p:nvPr>
            <p:ph type="title"/>
          </p:nvPr>
        </p:nvSpPr>
        <p:spPr>
          <a:xfrm>
            <a:off x="457200" y="152400"/>
            <a:ext cx="8229600" cy="990600"/>
          </a:xfrm>
        </p:spPr>
        <p:txBody>
          <a:bodyPr anchor="ctr">
            <a:normAutofit/>
          </a:bodyPr>
          <a:lstStyle/>
          <a:p>
            <a:r>
              <a:rPr lang="tr-TR" sz="2800" b="1" dirty="0">
                <a:solidFill>
                  <a:schemeClr val="tx2">
                    <a:lumMod val="60000"/>
                    <a:lumOff val="40000"/>
                  </a:schemeClr>
                </a:solidFill>
              </a:rPr>
              <a:t>Hatırlatma: </a:t>
            </a:r>
            <a:r>
              <a:rPr lang="tr-TR" sz="2800" b="1" dirty="0" err="1">
                <a:solidFill>
                  <a:schemeClr val="tx2">
                    <a:lumMod val="60000"/>
                    <a:lumOff val="40000"/>
                  </a:schemeClr>
                </a:solidFill>
              </a:rPr>
              <a:t>char</a:t>
            </a:r>
            <a:r>
              <a:rPr lang="tr-TR" sz="2800" b="1" dirty="0">
                <a:solidFill>
                  <a:schemeClr val="tx2">
                    <a:lumMod val="60000"/>
                    <a:lumOff val="40000"/>
                  </a:schemeClr>
                </a:solidFill>
              </a:rPr>
              <a:t> * ve </a:t>
            </a:r>
            <a:r>
              <a:rPr lang="tr-TR" sz="2800" b="1" dirty="0" err="1">
                <a:solidFill>
                  <a:schemeClr val="tx2">
                    <a:lumMod val="60000"/>
                    <a:lumOff val="40000"/>
                  </a:schemeClr>
                </a:solidFill>
              </a:rPr>
              <a:t>char</a:t>
            </a:r>
            <a:r>
              <a:rPr lang="tr-TR" sz="2800" b="1" dirty="0">
                <a:solidFill>
                  <a:schemeClr val="tx2">
                    <a:lumMod val="60000"/>
                    <a:lumOff val="40000"/>
                  </a:schemeClr>
                </a:solidFill>
              </a:rPr>
              <a:t>[] kullanımlarının denkliği</a:t>
            </a:r>
          </a:p>
        </p:txBody>
      </p:sp>
      <p:sp>
        <p:nvSpPr>
          <p:cNvPr id="8" name="7 Yuvarlatılmış Dikdörtgen"/>
          <p:cNvSpPr/>
          <p:nvPr/>
        </p:nvSpPr>
        <p:spPr>
          <a:xfrm>
            <a:off x="3571868" y="4929198"/>
            <a:ext cx="2143140"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a:t>strncpy</a:t>
            </a:r>
            <a:r>
              <a:rPr lang="tr-TR" sz="1600" dirty="0"/>
              <a:t> sadece n karakteri kopyalar ama peşine ‘\0’ koymaz. </a:t>
            </a:r>
            <a:r>
              <a:rPr lang="tr-TR" sz="1600" dirty="0" err="1"/>
              <a:t>strncat</a:t>
            </a:r>
            <a:r>
              <a:rPr lang="tr-TR" sz="1600" dirty="0"/>
              <a:t> peşine ‘\0’ı koyar.</a:t>
            </a:r>
          </a:p>
        </p:txBody>
      </p:sp>
    </p:spTree>
    <p:extLst>
      <p:ext uri="{BB962C8B-B14F-4D97-AF65-F5344CB8AC3E}">
        <p14:creationId xmlns="" xmlns:p14="http://schemas.microsoft.com/office/powerpoint/2010/main" val="791583894"/>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a:solidFill>
                  <a:schemeClr val="tx2">
                    <a:lumMod val="60000"/>
                    <a:lumOff val="40000"/>
                  </a:schemeClr>
                </a:solidFill>
              </a:rPr>
              <a:t>Yapıların Dizi ve Fonksiyon ile Kullanımı</a:t>
            </a:r>
          </a:p>
        </p:txBody>
      </p:sp>
      <p:sp>
        <p:nvSpPr>
          <p:cNvPr id="3" name="Alt Başlık 2"/>
          <p:cNvSpPr>
            <a:spLocks noGrp="1"/>
          </p:cNvSpPr>
          <p:nvPr>
            <p:ph sz="quarter" idx="1"/>
          </p:nvPr>
        </p:nvSpPr>
        <p:spPr/>
        <p:txBody>
          <a:bodyPr>
            <a:normAutofit fontScale="70000" lnSpcReduction="20000"/>
          </a:bodyPr>
          <a:lstStyle/>
          <a:p>
            <a:pPr marL="342900" indent="-342900" algn="just"/>
            <a:r>
              <a:rPr lang="tr-TR" sz="2000" dirty="0">
                <a:solidFill>
                  <a:schemeClr val="tx1"/>
                </a:solidFill>
              </a:rPr>
              <a:t>Bir önceki slaytta fonksiyonlardan birinde Takim yapısının elemanlarına ulaşırken 2 tane farklı kullanım dikkatinizi çekmiştir. </a:t>
            </a:r>
            <a:r>
              <a:rPr lang="tr-TR" sz="2000" b="1" dirty="0">
                <a:solidFill>
                  <a:schemeClr val="tx1"/>
                </a:solidFill>
              </a:rPr>
              <a:t>degistir2</a:t>
            </a:r>
            <a:r>
              <a:rPr lang="tr-TR" sz="2000" dirty="0">
                <a:solidFill>
                  <a:schemeClr val="tx1"/>
                </a:solidFill>
              </a:rPr>
              <a:t> fonksiyonuna tekrar bakalım:</a:t>
            </a:r>
          </a:p>
          <a:p>
            <a:pPr algn="l"/>
            <a:endParaRPr lang="en-US" sz="2000" dirty="0">
              <a:latin typeface="Consolas"/>
            </a:endParaRPr>
          </a:p>
          <a:p>
            <a:pPr marL="457200" indent="-457200" algn="l">
              <a:buFont typeface="+mj-lt"/>
              <a:buAutoNum type="arabicPeriod"/>
            </a:pPr>
            <a:r>
              <a:rPr lang="en-US" sz="2300" b="1" dirty="0">
                <a:solidFill>
                  <a:srgbClr val="7F0055"/>
                </a:solidFill>
                <a:latin typeface="Consolas"/>
              </a:rPr>
              <a:t>void</a:t>
            </a:r>
            <a:r>
              <a:rPr lang="en-US" sz="2300" b="1" dirty="0">
                <a:solidFill>
                  <a:srgbClr val="000000"/>
                </a:solidFill>
                <a:latin typeface="Consolas"/>
              </a:rPr>
              <a:t> degistir2(</a:t>
            </a:r>
            <a:r>
              <a:rPr lang="en-US" sz="2300" b="1" dirty="0" err="1">
                <a:solidFill>
                  <a:srgbClr val="005032"/>
                </a:solidFill>
                <a:latin typeface="Consolas"/>
              </a:rPr>
              <a:t>Takim</a:t>
            </a:r>
            <a:r>
              <a:rPr lang="en-US" sz="2300" b="1" dirty="0">
                <a:solidFill>
                  <a:srgbClr val="000000"/>
                </a:solidFill>
                <a:latin typeface="Consolas"/>
              </a:rPr>
              <a:t> *t, </a:t>
            </a:r>
            <a:r>
              <a:rPr lang="en-US" sz="2300" b="1" dirty="0">
                <a:solidFill>
                  <a:srgbClr val="7F0055"/>
                </a:solidFill>
                <a:latin typeface="Consolas"/>
              </a:rPr>
              <a:t>char</a:t>
            </a:r>
            <a:r>
              <a:rPr lang="en-US" sz="2300" b="1" dirty="0">
                <a:solidFill>
                  <a:srgbClr val="000000"/>
                </a:solidFill>
                <a:latin typeface="Consolas"/>
              </a:rPr>
              <a:t> *ad)</a:t>
            </a:r>
            <a:endParaRPr lang="tr-TR" sz="2300" b="1" dirty="0">
              <a:solidFill>
                <a:srgbClr val="000000"/>
              </a:solidFill>
              <a:latin typeface="Consolas"/>
            </a:endParaRPr>
          </a:p>
          <a:p>
            <a:pPr marL="457200" indent="-457200" algn="l">
              <a:buFont typeface="+mj-lt"/>
              <a:buAutoNum type="arabicPeriod"/>
            </a:pPr>
            <a:r>
              <a:rPr lang="en-US" sz="2300" dirty="0">
                <a:solidFill>
                  <a:srgbClr val="000000"/>
                </a:solidFill>
                <a:latin typeface="Consolas"/>
              </a:rPr>
              <a:t>{</a:t>
            </a:r>
          </a:p>
          <a:p>
            <a:pPr marL="457200" indent="-457200" algn="l">
              <a:buFont typeface="+mj-lt"/>
              <a:buAutoNum type="arabicPeriod"/>
            </a:pPr>
            <a:r>
              <a:rPr lang="tr-TR" sz="2300" b="1" dirty="0">
                <a:solidFill>
                  <a:srgbClr val="642880"/>
                </a:solidFill>
                <a:latin typeface="Consolas"/>
              </a:rPr>
              <a:t>    </a:t>
            </a:r>
            <a:r>
              <a:rPr lang="en-US" sz="2300" b="1" dirty="0" err="1">
                <a:solidFill>
                  <a:srgbClr val="642880"/>
                </a:solidFill>
                <a:latin typeface="Consolas"/>
              </a:rPr>
              <a:t>strcpy</a:t>
            </a:r>
            <a:r>
              <a:rPr lang="en-US" sz="2300" b="1" dirty="0">
                <a:solidFill>
                  <a:srgbClr val="000000"/>
                </a:solidFill>
                <a:latin typeface="Consolas"/>
              </a:rPr>
              <a:t>((*t).</a:t>
            </a:r>
            <a:r>
              <a:rPr lang="en-US" sz="2300" b="1" dirty="0" err="1">
                <a:solidFill>
                  <a:srgbClr val="0000C0"/>
                </a:solidFill>
                <a:latin typeface="Consolas"/>
              </a:rPr>
              <a:t>takimAdi</a:t>
            </a:r>
            <a:r>
              <a:rPr lang="en-US" sz="2300" b="1" dirty="0">
                <a:solidFill>
                  <a:srgbClr val="000000"/>
                </a:solidFill>
                <a:latin typeface="Consolas"/>
              </a:rPr>
              <a:t>, ad);</a:t>
            </a:r>
          </a:p>
          <a:p>
            <a:pPr marL="457200" indent="-457200" algn="l">
              <a:buFont typeface="+mj-lt"/>
              <a:buAutoNum type="arabicPeriod"/>
            </a:pPr>
            <a:r>
              <a:rPr lang="tr-TR" sz="2300" b="1" dirty="0">
                <a:solidFill>
                  <a:srgbClr val="642880"/>
                </a:solidFill>
                <a:latin typeface="Consolas"/>
              </a:rPr>
              <a:t>    </a:t>
            </a:r>
            <a:r>
              <a:rPr lang="en-US" sz="2300" b="1" dirty="0" err="1">
                <a:solidFill>
                  <a:srgbClr val="642880"/>
                </a:solidFill>
                <a:latin typeface="Consolas"/>
              </a:rPr>
              <a:t>printf</a:t>
            </a:r>
            <a:r>
              <a:rPr lang="en-US" sz="2300" b="1" dirty="0">
                <a:solidFill>
                  <a:srgbClr val="000000"/>
                </a:solidFill>
                <a:latin typeface="Consolas"/>
              </a:rPr>
              <a:t>(</a:t>
            </a:r>
            <a:r>
              <a:rPr lang="en-US" sz="2300" b="1" dirty="0">
                <a:solidFill>
                  <a:srgbClr val="2A00FF"/>
                </a:solidFill>
                <a:latin typeface="Consolas"/>
              </a:rPr>
              <a:t>"</a:t>
            </a:r>
            <a:r>
              <a:rPr lang="en-US" sz="2300" b="1" dirty="0" err="1">
                <a:solidFill>
                  <a:srgbClr val="2A00FF"/>
                </a:solidFill>
                <a:latin typeface="Consolas"/>
              </a:rPr>
              <a:t>Fonksiyon</a:t>
            </a:r>
            <a:r>
              <a:rPr lang="en-US" sz="2300" b="1" dirty="0">
                <a:solidFill>
                  <a:srgbClr val="2A00FF"/>
                </a:solidFill>
                <a:latin typeface="Consolas"/>
              </a:rPr>
              <a:t>: %s\n"</a:t>
            </a:r>
            <a:r>
              <a:rPr lang="en-US" sz="2300" b="1" dirty="0">
                <a:solidFill>
                  <a:srgbClr val="000000"/>
                </a:solidFill>
                <a:latin typeface="Consolas"/>
              </a:rPr>
              <a:t>, t-&gt;</a:t>
            </a:r>
            <a:r>
              <a:rPr lang="en-US" sz="2300" b="1" dirty="0" err="1">
                <a:solidFill>
                  <a:srgbClr val="0000C0"/>
                </a:solidFill>
                <a:latin typeface="Consolas"/>
              </a:rPr>
              <a:t>takimAdi</a:t>
            </a:r>
            <a:r>
              <a:rPr lang="en-US" sz="2300" b="1" dirty="0">
                <a:solidFill>
                  <a:srgbClr val="000000"/>
                </a:solidFill>
                <a:latin typeface="Consolas"/>
              </a:rPr>
              <a:t>);</a:t>
            </a:r>
          </a:p>
          <a:p>
            <a:pPr marL="457200" indent="-457200" algn="l">
              <a:buFont typeface="+mj-lt"/>
              <a:buAutoNum type="arabicPeriod"/>
            </a:pPr>
            <a:r>
              <a:rPr lang="en-US" sz="2300" dirty="0">
                <a:solidFill>
                  <a:srgbClr val="000000"/>
                </a:solidFill>
                <a:latin typeface="Consolas"/>
              </a:rPr>
              <a:t>}</a:t>
            </a:r>
          </a:p>
          <a:p>
            <a:pPr algn="l"/>
            <a:endParaRPr lang="tr-TR" sz="2000" dirty="0">
              <a:latin typeface="Consolas"/>
            </a:endParaRPr>
          </a:p>
          <a:p>
            <a:pPr algn="l"/>
            <a:r>
              <a:rPr lang="tr-TR" sz="2000" dirty="0">
                <a:solidFill>
                  <a:schemeClr val="tx1"/>
                </a:solidFill>
              </a:rPr>
              <a:t>Buradaki ilk kullanımı daha önce işaretçi konusu anlatılırken göstermiştik. İşaretçi olarak gelen bir değişkenin değerini almak istiyorsak * sembolünü kullanıyorduk. Fonksiyondaki ilk kullanım bununla ilgilidir (</a:t>
            </a:r>
            <a:r>
              <a:rPr lang="en-US" sz="2000" b="1" dirty="0">
                <a:solidFill>
                  <a:srgbClr val="000000"/>
                </a:solidFill>
                <a:latin typeface="Consolas"/>
              </a:rPr>
              <a:t>(*t).</a:t>
            </a:r>
            <a:r>
              <a:rPr lang="en-US" sz="2000" b="1" dirty="0" err="1">
                <a:solidFill>
                  <a:srgbClr val="0000C0"/>
                </a:solidFill>
                <a:latin typeface="Consolas"/>
              </a:rPr>
              <a:t>takimAdi</a:t>
            </a:r>
            <a:r>
              <a:rPr lang="tr-TR" sz="2000" dirty="0">
                <a:solidFill>
                  <a:schemeClr val="tx1"/>
                </a:solidFill>
              </a:rPr>
              <a:t>).</a:t>
            </a:r>
          </a:p>
          <a:p>
            <a:pPr algn="l"/>
            <a:endParaRPr lang="tr-TR" sz="2000" dirty="0">
              <a:solidFill>
                <a:schemeClr val="tx1"/>
              </a:solidFill>
            </a:endParaRPr>
          </a:p>
          <a:p>
            <a:pPr algn="l"/>
            <a:r>
              <a:rPr lang="tr-TR" sz="2000" dirty="0">
                <a:solidFill>
                  <a:schemeClr val="tx1"/>
                </a:solidFill>
              </a:rPr>
              <a:t>İkinci kullanım ise işaretçi olan bir yapının elemanlarına ulaşırken kullanılan başka bir yöntemdir. Bu yöntemde kafa karıştırıcı olan " </a:t>
            </a:r>
            <a:r>
              <a:rPr lang="tr-TR" sz="2000" b="1" dirty="0">
                <a:solidFill>
                  <a:schemeClr val="tx1"/>
                </a:solidFill>
              </a:rPr>
              <a:t>*</a:t>
            </a:r>
            <a:r>
              <a:rPr lang="tr-TR" sz="2000" dirty="0">
                <a:solidFill>
                  <a:schemeClr val="tx1"/>
                </a:solidFill>
              </a:rPr>
              <a:t> " sembolü yerine değişken adı olduğu gibi kullanılır; ancak, elemanlara ulaşırken bu sefer " </a:t>
            </a:r>
            <a:r>
              <a:rPr lang="tr-TR" sz="2000" b="1" dirty="0">
                <a:solidFill>
                  <a:schemeClr val="tx1"/>
                </a:solidFill>
              </a:rPr>
              <a:t>.</a:t>
            </a:r>
            <a:r>
              <a:rPr lang="tr-TR" sz="2000" dirty="0">
                <a:solidFill>
                  <a:schemeClr val="tx1"/>
                </a:solidFill>
              </a:rPr>
              <a:t> " sembolü yerine " </a:t>
            </a:r>
            <a:r>
              <a:rPr lang="tr-TR" sz="2000" b="1" dirty="0">
                <a:solidFill>
                  <a:schemeClr val="tx1"/>
                </a:solidFill>
              </a:rPr>
              <a:t>-&gt;</a:t>
            </a:r>
            <a:r>
              <a:rPr lang="tr-TR" sz="2000" dirty="0">
                <a:solidFill>
                  <a:schemeClr val="tx1"/>
                </a:solidFill>
              </a:rPr>
              <a:t> " sembolü kullanılır </a:t>
            </a:r>
          </a:p>
          <a:p>
            <a:pPr algn="l"/>
            <a:r>
              <a:rPr lang="tr-TR" sz="2000" dirty="0">
                <a:solidFill>
                  <a:schemeClr val="tx1"/>
                </a:solidFill>
              </a:rPr>
              <a:t>(</a:t>
            </a:r>
            <a:r>
              <a:rPr lang="en-US" sz="2000" b="1" dirty="0">
                <a:solidFill>
                  <a:srgbClr val="000000"/>
                </a:solidFill>
                <a:latin typeface="Consolas"/>
              </a:rPr>
              <a:t>t-&gt;</a:t>
            </a:r>
            <a:r>
              <a:rPr lang="en-US" sz="2000" b="1" dirty="0" err="1">
                <a:solidFill>
                  <a:srgbClr val="0000C0"/>
                </a:solidFill>
                <a:latin typeface="Consolas"/>
              </a:rPr>
              <a:t>takimAdi</a:t>
            </a:r>
            <a:r>
              <a:rPr lang="tr-TR" sz="2000" dirty="0">
                <a:solidFill>
                  <a:schemeClr val="tx1"/>
                </a:solidFill>
              </a:rPr>
              <a:t>).</a:t>
            </a:r>
          </a:p>
          <a:p>
            <a:pPr algn="l"/>
            <a:endParaRPr lang="tr-TR" sz="2000" dirty="0">
              <a:solidFill>
                <a:schemeClr val="tx1"/>
              </a:solidFill>
            </a:endParaRPr>
          </a:p>
          <a:p>
            <a:pPr algn="l"/>
            <a:r>
              <a:rPr lang="tr-TR" sz="2000" dirty="0">
                <a:solidFill>
                  <a:schemeClr val="tx1"/>
                </a:solidFill>
              </a:rPr>
              <a:t>Bu iki kullanım da aynı işi görür. Kimi programcılar * sembolünün oluşturduğu karmaşıklıktan kaçmak için ikinci yöntemi kullanırken kimi programcılar işaretçilere alışık olduklarından birinci kullanımı tercih edebilirler.</a:t>
            </a:r>
            <a:endParaRPr lang="en-US" sz="2000" dirty="0">
              <a:solidFill>
                <a:schemeClr val="tx1"/>
              </a:solidFill>
            </a:endParaRPr>
          </a:p>
          <a:p>
            <a:pPr algn="just"/>
            <a:endParaRPr lang="tr-TR" dirty="0">
              <a:solidFill>
                <a:schemeClr val="tx1"/>
              </a:solidFill>
            </a:endParaRPr>
          </a:p>
          <a:p>
            <a:pPr algn="just"/>
            <a:endParaRPr lang="tr-TR" sz="2400" dirty="0">
              <a:solidFill>
                <a:schemeClr val="tx1"/>
              </a:solidFill>
            </a:endParaRPr>
          </a:p>
        </p:txBody>
      </p:sp>
      <p:sp>
        <p:nvSpPr>
          <p:cNvPr id="4" name="3 Yuvarlatılmış Dikdörtgen"/>
          <p:cNvSpPr/>
          <p:nvPr/>
        </p:nvSpPr>
        <p:spPr>
          <a:xfrm>
            <a:off x="4214810" y="2643182"/>
            <a:ext cx="1590541"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varlatılmış Dikdörtgen"/>
          <p:cNvSpPr/>
          <p:nvPr/>
        </p:nvSpPr>
        <p:spPr>
          <a:xfrm>
            <a:off x="2214546" y="2357430"/>
            <a:ext cx="1616298"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18344947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Yapılarda = işlecinin kullanımı</a:t>
            </a:r>
          </a:p>
        </p:txBody>
      </p:sp>
      <p:sp>
        <p:nvSpPr>
          <p:cNvPr id="3" name="2 İçerik Yer Tutucusu"/>
          <p:cNvSpPr>
            <a:spLocks noGrp="1"/>
          </p:cNvSpPr>
          <p:nvPr>
            <p:ph sz="quarter" idx="1"/>
          </p:nvPr>
        </p:nvSpPr>
        <p:spPr/>
        <p:txBody>
          <a:bodyPr/>
          <a:lstStyle/>
          <a:p>
            <a:r>
              <a:rPr lang="tr-TR" dirty="0" err="1"/>
              <a:t>product</a:t>
            </a:r>
            <a:r>
              <a:rPr lang="tr-TR" dirty="0"/>
              <a:t> türünden urun1 isimli bir değişken oluşturdunuz ve içine değerlerinizi kaydettiniz.</a:t>
            </a:r>
          </a:p>
          <a:p>
            <a:r>
              <a:rPr lang="tr-TR" dirty="0" err="1"/>
              <a:t>product</a:t>
            </a:r>
            <a:r>
              <a:rPr lang="tr-TR" dirty="0"/>
              <a:t> türünden urun2 isimli bir değişken oluşturdunuz.</a:t>
            </a:r>
          </a:p>
          <a:p>
            <a:pPr algn="ctr"/>
            <a:r>
              <a:rPr lang="tr-TR" sz="4400" b="1" i="1" dirty="0">
                <a:solidFill>
                  <a:srgbClr val="FF0000"/>
                </a:solidFill>
              </a:rPr>
              <a:t>urun2 = urun1; </a:t>
            </a:r>
          </a:p>
          <a:p>
            <a:r>
              <a:rPr lang="tr-TR" dirty="0"/>
              <a:t>Komutu aynen  </a:t>
            </a:r>
          </a:p>
          <a:p>
            <a:pPr lvl="1">
              <a:buNone/>
            </a:pPr>
            <a:r>
              <a:rPr lang="tr-TR" dirty="0" err="1"/>
              <a:t>int</a:t>
            </a:r>
            <a:r>
              <a:rPr lang="tr-TR" dirty="0"/>
              <a:t> x = 5; </a:t>
            </a:r>
          </a:p>
          <a:p>
            <a:pPr lvl="1">
              <a:buNone/>
            </a:pPr>
            <a:r>
              <a:rPr lang="tr-TR" dirty="0" err="1"/>
              <a:t>int</a:t>
            </a:r>
            <a:r>
              <a:rPr lang="tr-TR" dirty="0"/>
              <a:t> y;   </a:t>
            </a:r>
          </a:p>
          <a:p>
            <a:pPr lvl="1">
              <a:buNone/>
            </a:pPr>
            <a:r>
              <a:rPr lang="tr-TR" dirty="0"/>
              <a:t>y=x;   </a:t>
            </a:r>
          </a:p>
          <a:p>
            <a:r>
              <a:rPr lang="tr-TR" dirty="0"/>
              <a:t>kullanımı gibi urun1’in </a:t>
            </a:r>
            <a:r>
              <a:rPr lang="tr-TR" b="1" dirty="0"/>
              <a:t>içindeki baytları </a:t>
            </a:r>
            <a:r>
              <a:rPr lang="tr-TR" dirty="0"/>
              <a:t>urun2’e kopyalar.</a:t>
            </a:r>
          </a:p>
          <a:p>
            <a:endParaRPr lang="tr-TR" dirty="0"/>
          </a:p>
          <a:p>
            <a:endParaRPr lang="tr-TR"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İkizkenar Üçgen"/>
          <p:cNvSpPr/>
          <p:nvPr/>
        </p:nvSpPr>
        <p:spPr>
          <a:xfrm>
            <a:off x="2500298" y="4429132"/>
            <a:ext cx="4429156" cy="19288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Yuvarlatılmış Dikdörtgen"/>
          <p:cNvSpPr/>
          <p:nvPr/>
        </p:nvSpPr>
        <p:spPr>
          <a:xfrm>
            <a:off x="142844" y="2285992"/>
            <a:ext cx="8786874" cy="2500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24584" name="Picture 8"/>
          <p:cNvPicPr>
            <a:picLocks noChangeAspect="1" noChangeArrowheads="1"/>
          </p:cNvPicPr>
          <p:nvPr/>
        </p:nvPicPr>
        <p:blipFill>
          <a:blip r:embed="rId2"/>
          <a:srcRect/>
          <a:stretch>
            <a:fillRect/>
          </a:stretch>
        </p:blipFill>
        <p:spPr bwMode="auto">
          <a:xfrm rot="21159324">
            <a:off x="6020692" y="169540"/>
            <a:ext cx="2755544" cy="1606343"/>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a:t>Alıştırma</a:t>
            </a:r>
          </a:p>
        </p:txBody>
      </p:sp>
      <p:sp>
        <p:nvSpPr>
          <p:cNvPr id="3" name="2 İçerik Yer Tutucusu"/>
          <p:cNvSpPr>
            <a:spLocks noGrp="1"/>
          </p:cNvSpPr>
          <p:nvPr>
            <p:ph sz="quarter" idx="1"/>
          </p:nvPr>
        </p:nvSpPr>
        <p:spPr/>
        <p:txBody>
          <a:bodyPr/>
          <a:lstStyle/>
          <a:p>
            <a:r>
              <a:rPr lang="tr-TR" sz="1800" i="1" dirty="0"/>
              <a:t>Araba </a:t>
            </a:r>
            <a:r>
              <a:rPr lang="tr-TR" sz="1800" dirty="0"/>
              <a:t>isimli bir yapı tanımlayın.</a:t>
            </a:r>
          </a:p>
          <a:p>
            <a:r>
              <a:rPr lang="tr-TR" sz="1800" dirty="0"/>
              <a:t>Bu yapı türünde </a:t>
            </a:r>
            <a:r>
              <a:rPr lang="tr-TR" sz="1800" b="1" dirty="0"/>
              <a:t>V_P</a:t>
            </a:r>
            <a:r>
              <a:rPr lang="tr-TR" sz="1800" dirty="0"/>
              <a:t> isimli bir değişken tanımlayın.</a:t>
            </a:r>
          </a:p>
          <a:p>
            <a:r>
              <a:rPr lang="tr-TR" sz="1800" b="1" i="1" dirty="0"/>
              <a:t>Bir fonksiyon ile </a:t>
            </a:r>
            <a:r>
              <a:rPr lang="tr-TR" sz="1800" dirty="0"/>
              <a:t>aşağıdaki özellikleri bu değişkene kaydedin.</a:t>
            </a:r>
          </a:p>
        </p:txBody>
      </p:sp>
      <p:pic>
        <p:nvPicPr>
          <p:cNvPr id="24583" name="Picture 7"/>
          <p:cNvPicPr>
            <a:picLocks noChangeAspect="1" noChangeArrowheads="1"/>
          </p:cNvPicPr>
          <p:nvPr/>
        </p:nvPicPr>
        <p:blipFill>
          <a:blip r:embed="rId3"/>
          <a:srcRect/>
          <a:stretch>
            <a:fillRect/>
          </a:stretch>
        </p:blipFill>
        <p:spPr bwMode="auto">
          <a:xfrm>
            <a:off x="214282" y="2928934"/>
            <a:ext cx="8496019" cy="1285884"/>
          </a:xfrm>
          <a:prstGeom prst="rect">
            <a:avLst/>
          </a:prstGeom>
          <a:noFill/>
          <a:ln w="9525">
            <a:noFill/>
            <a:miter lim="800000"/>
            <a:headEnd/>
            <a:tailEnd/>
          </a:ln>
          <a:effectLst/>
        </p:spPr>
      </p:pic>
      <p:sp>
        <p:nvSpPr>
          <p:cNvPr id="9" name="8 Metin kutusu"/>
          <p:cNvSpPr txBox="1"/>
          <p:nvPr/>
        </p:nvSpPr>
        <p:spPr>
          <a:xfrm>
            <a:off x="7072330" y="4071942"/>
            <a:ext cx="1550424" cy="523220"/>
          </a:xfrm>
          <a:prstGeom prst="rect">
            <a:avLst/>
          </a:prstGeom>
          <a:noFill/>
        </p:spPr>
        <p:txBody>
          <a:bodyPr wrap="none" rtlCol="0">
            <a:spAutoFit/>
          </a:bodyPr>
          <a:lstStyle/>
          <a:p>
            <a:r>
              <a:rPr lang="tr-TR" sz="2800" i="1" dirty="0"/>
              <a:t>Hızlanma</a:t>
            </a:r>
          </a:p>
        </p:txBody>
      </p:sp>
      <p:sp>
        <p:nvSpPr>
          <p:cNvPr id="10" name="9 Dikdörtgen"/>
          <p:cNvSpPr/>
          <p:nvPr/>
        </p:nvSpPr>
        <p:spPr>
          <a:xfrm>
            <a:off x="642910" y="4000504"/>
            <a:ext cx="1107996" cy="523220"/>
          </a:xfrm>
          <a:prstGeom prst="rect">
            <a:avLst/>
          </a:prstGeom>
        </p:spPr>
        <p:txBody>
          <a:bodyPr wrap="none">
            <a:spAutoFit/>
          </a:bodyPr>
          <a:lstStyle/>
          <a:p>
            <a:r>
              <a:rPr lang="tr-TR" sz="2800" i="1" dirty="0"/>
              <a:t>Güç	</a:t>
            </a:r>
          </a:p>
        </p:txBody>
      </p:sp>
      <p:sp>
        <p:nvSpPr>
          <p:cNvPr id="11" name="10 Dikdörtgen"/>
          <p:cNvSpPr/>
          <p:nvPr/>
        </p:nvSpPr>
        <p:spPr>
          <a:xfrm>
            <a:off x="1500166" y="2428868"/>
            <a:ext cx="2733825" cy="523220"/>
          </a:xfrm>
          <a:prstGeom prst="rect">
            <a:avLst/>
          </a:prstGeom>
        </p:spPr>
        <p:txBody>
          <a:bodyPr wrap="none">
            <a:spAutoFit/>
          </a:bodyPr>
          <a:lstStyle/>
          <a:p>
            <a:r>
              <a:rPr lang="tr-TR" sz="2800" i="1" dirty="0"/>
              <a:t>Maksimum Sürat </a:t>
            </a:r>
          </a:p>
        </p:txBody>
      </p:sp>
      <p:sp>
        <p:nvSpPr>
          <p:cNvPr id="12" name="11 Dikdörtgen"/>
          <p:cNvSpPr/>
          <p:nvPr/>
        </p:nvSpPr>
        <p:spPr>
          <a:xfrm>
            <a:off x="3214678" y="4071942"/>
            <a:ext cx="2192908" cy="523220"/>
          </a:xfrm>
          <a:prstGeom prst="rect">
            <a:avLst/>
          </a:prstGeom>
        </p:spPr>
        <p:txBody>
          <a:bodyPr wrap="none">
            <a:spAutoFit/>
          </a:bodyPr>
          <a:lstStyle/>
          <a:p>
            <a:r>
              <a:rPr lang="tr-TR" sz="2800" i="1" dirty="0"/>
              <a:t>Motor Hacmi </a:t>
            </a:r>
          </a:p>
        </p:txBody>
      </p:sp>
      <p:sp>
        <p:nvSpPr>
          <p:cNvPr id="13" name="12 Dikdörtgen"/>
          <p:cNvSpPr/>
          <p:nvPr/>
        </p:nvSpPr>
        <p:spPr>
          <a:xfrm>
            <a:off x="5500694" y="2500306"/>
            <a:ext cx="1191352" cy="523220"/>
          </a:xfrm>
          <a:prstGeom prst="rect">
            <a:avLst/>
          </a:prstGeom>
        </p:spPr>
        <p:txBody>
          <a:bodyPr wrap="none">
            <a:spAutoFit/>
          </a:bodyPr>
          <a:lstStyle/>
          <a:p>
            <a:r>
              <a:rPr lang="tr-TR" sz="2800" i="1" dirty="0"/>
              <a:t>Ağırlık </a:t>
            </a:r>
          </a:p>
        </p:txBody>
      </p:sp>
      <p:cxnSp>
        <p:nvCxnSpPr>
          <p:cNvPr id="16" name="15 Düz Ok Bağlayıcısı"/>
          <p:cNvCxnSpPr/>
          <p:nvPr/>
        </p:nvCxnSpPr>
        <p:spPr>
          <a:xfrm>
            <a:off x="6786578" y="1357298"/>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7429520" y="1916660"/>
            <a:ext cx="858889" cy="369332"/>
          </a:xfrm>
          <a:prstGeom prst="rect">
            <a:avLst/>
          </a:prstGeom>
          <a:noFill/>
        </p:spPr>
        <p:txBody>
          <a:bodyPr wrap="none" rtlCol="0">
            <a:spAutoFit/>
          </a:bodyPr>
          <a:lstStyle/>
          <a:p>
            <a:r>
              <a:rPr lang="tr-TR" dirty="0"/>
              <a:t>İşaretçi</a:t>
            </a:r>
          </a:p>
        </p:txBody>
      </p:sp>
      <p:sp>
        <p:nvSpPr>
          <p:cNvPr id="19" name="18 Metin kutusu"/>
          <p:cNvSpPr txBox="1"/>
          <p:nvPr/>
        </p:nvSpPr>
        <p:spPr>
          <a:xfrm>
            <a:off x="2357422" y="5214950"/>
            <a:ext cx="47149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ctr"/>
            <a:r>
              <a:rPr lang="tr-TR" sz="3600" i="1" dirty="0"/>
              <a:t>Kasa</a:t>
            </a:r>
            <a:r>
              <a:rPr lang="tr-TR" sz="3600" dirty="0"/>
              <a:t> </a:t>
            </a:r>
            <a:r>
              <a:rPr lang="tr-TR" sz="3600" i="1" dirty="0"/>
              <a:t>tipi</a:t>
            </a:r>
            <a:r>
              <a:rPr lang="tr-TR" sz="3600" dirty="0"/>
              <a:t> : </a:t>
            </a:r>
            <a:r>
              <a:rPr lang="tr-TR" sz="3600" dirty="0" err="1">
                <a:solidFill>
                  <a:srgbClr val="0070C0"/>
                </a:solidFill>
              </a:rPr>
              <a:t>Hatchback</a:t>
            </a:r>
            <a:endParaRPr lang="tr-TR" sz="2400" dirty="0"/>
          </a:p>
        </p:txBody>
      </p:sp>
      <p:sp>
        <p:nvSpPr>
          <p:cNvPr id="18" name="17 Yuvarlatılmış Dikdörtgen"/>
          <p:cNvSpPr/>
          <p:nvPr/>
        </p:nvSpPr>
        <p:spPr>
          <a:xfrm>
            <a:off x="428596" y="5072074"/>
            <a:ext cx="1714512"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Bir sonraki slayttaki kodu inceleyelim.</a:t>
            </a:r>
          </a:p>
        </p:txBody>
      </p:sp>
      <p:sp>
        <p:nvSpPr>
          <p:cNvPr id="22" name="21 Yuvarlatılmış Dikdörtgen"/>
          <p:cNvSpPr/>
          <p:nvPr/>
        </p:nvSpPr>
        <p:spPr>
          <a:xfrm>
            <a:off x="2357422" y="357166"/>
            <a:ext cx="3643338" cy="8572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Yapılar da sıradan değişkenler gibi fonksiyonlara </a:t>
            </a:r>
            <a:r>
              <a:rPr lang="tr-TR" b="1" dirty="0"/>
              <a:t>değer ile</a:t>
            </a:r>
            <a:r>
              <a:rPr lang="tr-TR" dirty="0"/>
              <a:t> ya da </a:t>
            </a:r>
            <a:r>
              <a:rPr lang="tr-TR" b="1" dirty="0"/>
              <a:t>adres ile</a:t>
            </a:r>
            <a:r>
              <a:rPr lang="tr-TR" dirty="0"/>
              <a:t> gönderilebilirler.</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Resim" descr="Ekran Alıntısı2.JPG"/>
          <p:cNvPicPr>
            <a:picLocks noChangeAspect="1"/>
          </p:cNvPicPr>
          <p:nvPr/>
        </p:nvPicPr>
        <p:blipFill>
          <a:blip r:embed="rId2"/>
          <a:stretch>
            <a:fillRect/>
          </a:stretch>
        </p:blipFill>
        <p:spPr>
          <a:xfrm>
            <a:off x="1285852" y="1285860"/>
            <a:ext cx="6814834" cy="4992467"/>
          </a:xfrm>
          <a:prstGeom prst="rect">
            <a:avLst/>
          </a:prstGeom>
        </p:spPr>
      </p:pic>
      <p:sp>
        <p:nvSpPr>
          <p:cNvPr id="2" name="1 Başlık"/>
          <p:cNvSpPr>
            <a:spLocks noGrp="1"/>
          </p:cNvSpPr>
          <p:nvPr>
            <p:ph type="title"/>
          </p:nvPr>
        </p:nvSpPr>
        <p:spPr/>
        <p:txBody>
          <a:bodyPr>
            <a:normAutofit/>
          </a:bodyPr>
          <a:lstStyle/>
          <a:p>
            <a:r>
              <a:rPr lang="tr-TR" dirty="0"/>
              <a:t>1. ve 2. dersler</a:t>
            </a:r>
          </a:p>
        </p:txBody>
      </p:sp>
      <p:sp>
        <p:nvSpPr>
          <p:cNvPr id="3" name="2 İçerik Yer Tutucusu"/>
          <p:cNvSpPr>
            <a:spLocks noGrp="1"/>
          </p:cNvSpPr>
          <p:nvPr>
            <p:ph sz="quarter" idx="1"/>
          </p:nvPr>
        </p:nvSpPr>
        <p:spPr>
          <a:xfrm>
            <a:off x="142844" y="2500306"/>
            <a:ext cx="4643470" cy="3794752"/>
          </a:xfrm>
          <a:solidFill>
            <a:srgbClr val="FFFF00">
              <a:alpha val="43922"/>
            </a:srgbClr>
          </a:solidFill>
          <a:effectLst>
            <a:outerShdw blurRad="50800" dist="38100" dir="2700000" algn="tl" rotWithShape="0">
              <a:prstClr val="black">
                <a:alpha val="40000"/>
              </a:prstClr>
            </a:outerShdw>
          </a:effectLst>
        </p:spPr>
        <p:txBody>
          <a:bodyPr>
            <a:normAutofit fontScale="62500" lnSpcReduction="20000"/>
          </a:bodyPr>
          <a:lstStyle/>
          <a:p>
            <a:pPr algn="ctr"/>
            <a:r>
              <a:rPr lang="tr-TR" sz="7200" dirty="0"/>
              <a:t>1. VE 2. DERSLERDE </a:t>
            </a:r>
            <a:r>
              <a:rPr lang="tr-TR" sz="7200" dirty="0">
                <a:solidFill>
                  <a:srgbClr val="FF0000"/>
                </a:solidFill>
              </a:rPr>
              <a:t>ARDUINO &amp; PYTHON DİLLERİ TANITIMI </a:t>
            </a:r>
            <a:r>
              <a:rPr lang="tr-TR" sz="7200" dirty="0"/>
              <a:t>YAPILDI.</a:t>
            </a:r>
          </a:p>
          <a:p>
            <a:pPr algn="ctr">
              <a:buNone/>
            </a:pPr>
            <a:r>
              <a:rPr lang="tr-TR" sz="3500" i="1" dirty="0"/>
              <a:t>(detaylar için bkz. Piazza-&gt; Zaman Çizelgesi)</a:t>
            </a:r>
            <a:endParaRPr lang="tr-TR" sz="4800" i="1" dirty="0"/>
          </a:p>
          <a:p>
            <a:pPr algn="ctr"/>
            <a:endParaRPr lang="tr-TR" sz="3500" dirty="0"/>
          </a:p>
        </p:txBody>
      </p:sp>
      <p:sp>
        <p:nvSpPr>
          <p:cNvPr id="5" name="4 Yuvarlatılmış Dikdörtgen"/>
          <p:cNvSpPr/>
          <p:nvPr/>
        </p:nvSpPr>
        <p:spPr>
          <a:xfrm>
            <a:off x="5072066" y="1142984"/>
            <a:ext cx="3286148" cy="1500198"/>
          </a:xfrm>
          <a:prstGeom prst="roundRect">
            <a:avLst/>
          </a:prstGeom>
          <a:effectLst>
            <a:outerShdw blurRad="76200" dir="18900000" sy="23000" kx="-1200000" algn="bl" rotWithShape="0">
              <a:prstClr val="black">
                <a:alpha val="20000"/>
              </a:prstClr>
            </a:outerShdw>
          </a:effectLst>
          <a:scene3d>
            <a:camera prst="perspectiveHeroicExtremeLeftFacing"/>
            <a:lightRig rig="soft" dir="t">
              <a:rot lat="0" lon="0" rev="2700000"/>
            </a:lightRig>
          </a:scene3d>
          <a:sp3d prstMaterial="matte">
            <a:bevelT w="50800" h="50800"/>
            <a:contourClr>
              <a:schemeClr val="accent1"/>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smtClean="0"/>
              <a:t>Asistanımız Uygar Güneş'in katkılarıyla</a:t>
            </a:r>
          </a:p>
          <a:p>
            <a:pPr algn="ctr"/>
            <a:r>
              <a:rPr lang="tr-TR" i="1" dirty="0" err="1" smtClean="0">
                <a:hlinkClick r:id="rId3"/>
              </a:rPr>
              <a:t>Youtube</a:t>
            </a:r>
            <a:r>
              <a:rPr lang="tr-TR" i="1" dirty="0" smtClean="0">
                <a:hlinkClick r:id="rId3"/>
              </a:rPr>
              <a:t> kanalı</a:t>
            </a:r>
            <a:r>
              <a:rPr lang="tr-TR" i="1" dirty="0" smtClean="0"/>
              <a:t> : </a:t>
            </a:r>
            <a:r>
              <a:rPr lang="tr-TR" i="1" dirty="0" smtClean="0">
                <a:solidFill>
                  <a:srgbClr val="FFFF00"/>
                </a:solidFill>
              </a:rPr>
              <a:t>Bilim Meclisi</a:t>
            </a:r>
            <a:endParaRPr lang="tr-TR" i="1"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Çözüm</a:t>
            </a:r>
          </a:p>
        </p:txBody>
      </p:sp>
      <p:sp>
        <p:nvSpPr>
          <p:cNvPr id="3" name="2 İçerik Yer Tutucusu"/>
          <p:cNvSpPr>
            <a:spLocks noGrp="1"/>
          </p:cNvSpPr>
          <p:nvPr>
            <p:ph sz="quarter" idx="1"/>
          </p:nvPr>
        </p:nvSpPr>
        <p:spPr>
          <a:xfrm>
            <a:off x="457200" y="1219200"/>
            <a:ext cx="3971924" cy="313849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typedef</a:t>
            </a:r>
            <a:r>
              <a:rPr lang="tr-TR" dirty="0"/>
              <a:t> </a:t>
            </a:r>
            <a:r>
              <a:rPr lang="tr-TR" dirty="0" err="1"/>
              <a:t>struct</a:t>
            </a:r>
            <a:r>
              <a:rPr lang="tr-TR" dirty="0"/>
              <a:t>{</a:t>
            </a:r>
          </a:p>
          <a:p>
            <a:pPr>
              <a:buNone/>
            </a:pPr>
            <a:r>
              <a:rPr lang="tr-TR" dirty="0"/>
              <a:t>	</a:t>
            </a:r>
            <a:r>
              <a:rPr lang="tr-TR" dirty="0" err="1"/>
              <a:t>double</a:t>
            </a:r>
            <a:r>
              <a:rPr lang="tr-TR" dirty="0"/>
              <a:t> </a:t>
            </a:r>
            <a:r>
              <a:rPr lang="tr-TR" dirty="0" err="1"/>
              <a:t>guc</a:t>
            </a:r>
            <a:r>
              <a:rPr lang="tr-TR" dirty="0"/>
              <a:t>; // birimi </a:t>
            </a:r>
            <a:r>
              <a:rPr lang="tr-TR" dirty="0" err="1"/>
              <a:t>bg</a:t>
            </a:r>
            <a:endParaRPr lang="tr-TR" dirty="0"/>
          </a:p>
          <a:p>
            <a:pPr>
              <a:buNone/>
            </a:pPr>
            <a:r>
              <a:rPr lang="tr-TR" dirty="0"/>
              <a:t>	</a:t>
            </a:r>
            <a:r>
              <a:rPr lang="tr-TR" dirty="0" err="1"/>
              <a:t>double</a:t>
            </a:r>
            <a:r>
              <a:rPr lang="tr-TR" dirty="0"/>
              <a:t> </a:t>
            </a:r>
            <a:r>
              <a:rPr lang="tr-TR" dirty="0" err="1"/>
              <a:t>mks</a:t>
            </a:r>
            <a:r>
              <a:rPr lang="tr-TR" dirty="0"/>
              <a:t>_surat; </a:t>
            </a:r>
            <a:br>
              <a:rPr lang="tr-TR" dirty="0"/>
            </a:br>
            <a:r>
              <a:rPr lang="tr-TR" dirty="0"/>
              <a:t>//birimi km/saat</a:t>
            </a:r>
          </a:p>
          <a:p>
            <a:pPr>
              <a:buNone/>
            </a:pPr>
            <a:r>
              <a:rPr lang="tr-TR" dirty="0"/>
              <a:t>	...	</a:t>
            </a:r>
          </a:p>
          <a:p>
            <a:pPr>
              <a:buNone/>
            </a:pPr>
            <a:r>
              <a:rPr lang="tr-TR" dirty="0"/>
              <a:t>}araba;</a:t>
            </a:r>
          </a:p>
          <a:p>
            <a:pPr>
              <a:buNone/>
            </a:pPr>
            <a:r>
              <a:rPr lang="tr-TR" dirty="0" err="1"/>
              <a:t>void</a:t>
            </a:r>
            <a:r>
              <a:rPr lang="tr-TR" dirty="0"/>
              <a:t> </a:t>
            </a:r>
            <a:r>
              <a:rPr lang="tr-TR" dirty="0" err="1"/>
              <a:t>fonk</a:t>
            </a:r>
            <a:r>
              <a:rPr lang="tr-TR" dirty="0"/>
              <a:t>(araba*);</a:t>
            </a:r>
          </a:p>
        </p:txBody>
      </p:sp>
      <p:sp>
        <p:nvSpPr>
          <p:cNvPr id="4" name="3 Dikdörtgen"/>
          <p:cNvSpPr/>
          <p:nvPr/>
        </p:nvSpPr>
        <p:spPr>
          <a:xfrm>
            <a:off x="4143372" y="2202974"/>
            <a:ext cx="4572000" cy="415498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2400" dirty="0" err="1"/>
              <a:t>int</a:t>
            </a:r>
            <a:r>
              <a:rPr lang="tr-TR" sz="2400" dirty="0"/>
              <a:t> </a:t>
            </a:r>
            <a:r>
              <a:rPr lang="tr-TR" sz="2400" dirty="0" err="1"/>
              <a:t>main</a:t>
            </a:r>
            <a:r>
              <a:rPr lang="tr-TR" sz="2400" dirty="0"/>
              <a:t>(){</a:t>
            </a:r>
          </a:p>
          <a:p>
            <a:r>
              <a:rPr lang="tr-TR" sz="2400" dirty="0"/>
              <a:t>	araba V_P;</a:t>
            </a:r>
          </a:p>
          <a:p>
            <a:r>
              <a:rPr lang="tr-TR" sz="2400" dirty="0"/>
              <a:t>	</a:t>
            </a:r>
            <a:r>
              <a:rPr lang="tr-TR" sz="2400" dirty="0" err="1"/>
              <a:t>fonk</a:t>
            </a:r>
            <a:r>
              <a:rPr lang="tr-TR" sz="2400" dirty="0"/>
              <a:t>(&amp;V_P);</a:t>
            </a:r>
          </a:p>
          <a:p>
            <a:r>
              <a:rPr lang="tr-TR" sz="2400" dirty="0"/>
              <a:t>    </a:t>
            </a:r>
            <a:r>
              <a:rPr lang="tr-TR" sz="2400" dirty="0" err="1"/>
              <a:t>return</a:t>
            </a:r>
            <a:r>
              <a:rPr lang="tr-TR" sz="2400" dirty="0"/>
              <a:t> 0;</a:t>
            </a:r>
          </a:p>
          <a:p>
            <a:r>
              <a:rPr lang="tr-TR" sz="2400" dirty="0"/>
              <a:t>}</a:t>
            </a:r>
          </a:p>
          <a:p>
            <a:r>
              <a:rPr lang="tr-TR" sz="2400" dirty="0" err="1"/>
              <a:t>void</a:t>
            </a:r>
            <a:r>
              <a:rPr lang="tr-TR" sz="2400" dirty="0"/>
              <a:t> </a:t>
            </a:r>
            <a:r>
              <a:rPr lang="tr-TR" sz="2400" dirty="0" err="1"/>
              <a:t>fonk</a:t>
            </a:r>
            <a:r>
              <a:rPr lang="tr-TR" sz="2400" dirty="0"/>
              <a:t>(araba* </a:t>
            </a:r>
            <a:r>
              <a:rPr lang="tr-TR" sz="2400" dirty="0" err="1"/>
              <a:t>ptr</a:t>
            </a:r>
            <a:r>
              <a:rPr lang="tr-TR" sz="2400" dirty="0"/>
              <a:t>)</a:t>
            </a:r>
          </a:p>
          <a:p>
            <a:r>
              <a:rPr lang="tr-TR" sz="2400" dirty="0"/>
              <a:t>{</a:t>
            </a:r>
          </a:p>
          <a:p>
            <a:r>
              <a:rPr lang="tr-TR" sz="2400" dirty="0"/>
              <a:t>	ptr -&gt; guc=100.0;</a:t>
            </a:r>
          </a:p>
          <a:p>
            <a:r>
              <a:rPr lang="tr-TR" sz="2400" dirty="0"/>
              <a:t>	(*ptr).mks_surat = 100.0;</a:t>
            </a:r>
          </a:p>
          <a:p>
            <a:r>
              <a:rPr lang="tr-TR" sz="2400" dirty="0"/>
              <a:t>	...</a:t>
            </a:r>
          </a:p>
          <a:p>
            <a:r>
              <a:rPr lang="tr-TR" sz="2400" dirty="0"/>
              <a:t>}</a:t>
            </a:r>
          </a:p>
        </p:txBody>
      </p:sp>
      <p:cxnSp>
        <p:nvCxnSpPr>
          <p:cNvPr id="6" name="5 Eğri Bağlayıcı"/>
          <p:cNvCxnSpPr/>
          <p:nvPr/>
        </p:nvCxnSpPr>
        <p:spPr>
          <a:xfrm flipV="1">
            <a:off x="2857488" y="2643182"/>
            <a:ext cx="1357322" cy="12144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Oval"/>
          <p:cNvSpPr/>
          <p:nvPr/>
        </p:nvSpPr>
        <p:spPr>
          <a:xfrm>
            <a:off x="5715008" y="300037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7" idx="0"/>
          </p:cNvCxnSpPr>
          <p:nvPr/>
        </p:nvCxnSpPr>
        <p:spPr>
          <a:xfrm rot="5400000" flipH="1" flipV="1">
            <a:off x="6054338" y="2053819"/>
            <a:ext cx="1143008"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6929454" y="1571612"/>
            <a:ext cx="1932132" cy="369332"/>
          </a:xfrm>
          <a:prstGeom prst="rect">
            <a:avLst/>
          </a:prstGeom>
          <a:noFill/>
        </p:spPr>
        <p:txBody>
          <a:bodyPr wrap="none" rtlCol="0">
            <a:spAutoFit/>
          </a:bodyPr>
          <a:lstStyle/>
          <a:p>
            <a:r>
              <a:rPr lang="tr-TR" dirty="0"/>
              <a:t>adres ile gönderim</a:t>
            </a:r>
          </a:p>
        </p:txBody>
      </p:sp>
      <p:sp>
        <p:nvSpPr>
          <p:cNvPr id="11" name="10 Metin kutusu"/>
          <p:cNvSpPr txBox="1"/>
          <p:nvPr/>
        </p:nvSpPr>
        <p:spPr>
          <a:xfrm>
            <a:off x="7000892" y="3286124"/>
            <a:ext cx="1427186" cy="369332"/>
          </a:xfrm>
          <a:prstGeom prst="rect">
            <a:avLst/>
          </a:prstGeom>
          <a:noFill/>
        </p:spPr>
        <p:txBody>
          <a:bodyPr wrap="none" rtlCol="0">
            <a:spAutoFit/>
          </a:bodyPr>
          <a:lstStyle/>
          <a:p>
            <a:r>
              <a:rPr lang="tr-TR" dirty="0"/>
              <a:t>adres ile alım</a:t>
            </a:r>
          </a:p>
        </p:txBody>
      </p:sp>
      <p:sp>
        <p:nvSpPr>
          <p:cNvPr id="12" name="11 Oval"/>
          <p:cNvSpPr/>
          <p:nvPr/>
        </p:nvSpPr>
        <p:spPr>
          <a:xfrm>
            <a:off x="6072198" y="407194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Ok Bağlayıcısı"/>
          <p:cNvCxnSpPr/>
          <p:nvPr/>
        </p:nvCxnSpPr>
        <p:spPr>
          <a:xfrm flipV="1">
            <a:off x="6572264" y="3643314"/>
            <a:ext cx="85725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Yuvarlatılmış Dikdörtgen"/>
          <p:cNvSpPr/>
          <p:nvPr/>
        </p:nvSpPr>
        <p:spPr>
          <a:xfrm>
            <a:off x="5072066" y="4857760"/>
            <a:ext cx="1000132"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17 Düz Ok Bağlayıcısı"/>
          <p:cNvCxnSpPr>
            <a:stCxn id="15" idx="1"/>
          </p:cNvCxnSpPr>
          <p:nvPr/>
        </p:nvCxnSpPr>
        <p:spPr>
          <a:xfrm rot="10800000">
            <a:off x="3929058" y="5214950"/>
            <a:ext cx="114300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2643174" y="4857760"/>
            <a:ext cx="1500198" cy="646331"/>
          </a:xfrm>
          <a:prstGeom prst="rect">
            <a:avLst/>
          </a:prstGeom>
          <a:noFill/>
        </p:spPr>
        <p:txBody>
          <a:bodyPr wrap="square" rtlCol="0">
            <a:spAutoFit/>
          </a:bodyPr>
          <a:lstStyle/>
          <a:p>
            <a:pPr algn="ctr"/>
            <a:r>
              <a:rPr lang="tr-TR" dirty="0"/>
              <a:t>iki şekilde de erişilebilir</a:t>
            </a:r>
          </a:p>
        </p:txBody>
      </p:sp>
      <p:pic>
        <p:nvPicPr>
          <p:cNvPr id="22" name="Picture 8"/>
          <p:cNvPicPr>
            <a:picLocks noChangeAspect="1" noChangeArrowheads="1"/>
          </p:cNvPicPr>
          <p:nvPr/>
        </p:nvPicPr>
        <p:blipFill>
          <a:blip r:embed="rId2" cstate="print"/>
          <a:srcRect/>
          <a:stretch>
            <a:fillRect/>
          </a:stretch>
        </p:blipFill>
        <p:spPr bwMode="auto">
          <a:xfrm rot="20895963">
            <a:off x="7286644" y="214290"/>
            <a:ext cx="1421325" cy="828561"/>
          </a:xfrm>
          <a:prstGeom prst="rect">
            <a:avLst/>
          </a:prstGeom>
          <a:noFill/>
          <a:ln w="9525">
            <a:noFill/>
            <a:miter lim="800000"/>
            <a:headEnd/>
            <a:tailEnd/>
          </a:ln>
          <a:effectLst/>
        </p:spPr>
      </p:pic>
      <p:cxnSp>
        <p:nvCxnSpPr>
          <p:cNvPr id="16" name="8 Düz Ok Bağlayıcısı">
            <a:extLst>
              <a:ext uri="{FF2B5EF4-FFF2-40B4-BE49-F238E27FC236}">
                <a16:creationId xmlns="" xmlns:a16="http://schemas.microsoft.com/office/drawing/2014/main" id="{CE81C0E9-5A43-4D4D-9525-FB7F1B3231D4}"/>
              </a:ext>
            </a:extLst>
          </p:cNvPr>
          <p:cNvCxnSpPr>
            <a:cxnSpLocks/>
          </p:cNvCxnSpPr>
          <p:nvPr/>
        </p:nvCxnSpPr>
        <p:spPr>
          <a:xfrm flipH="1">
            <a:off x="1086089" y="4071942"/>
            <a:ext cx="414109" cy="827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9 Metin kutusu">
            <a:extLst>
              <a:ext uri="{FF2B5EF4-FFF2-40B4-BE49-F238E27FC236}">
                <a16:creationId xmlns="" xmlns:a16="http://schemas.microsoft.com/office/drawing/2014/main" id="{B00BB01C-6D05-49AF-804E-C5F011868B01}"/>
              </a:ext>
            </a:extLst>
          </p:cNvPr>
          <p:cNvSpPr txBox="1"/>
          <p:nvPr/>
        </p:nvSpPr>
        <p:spPr>
          <a:xfrm>
            <a:off x="603885" y="4881337"/>
            <a:ext cx="1932132" cy="369332"/>
          </a:xfrm>
          <a:prstGeom prst="rect">
            <a:avLst/>
          </a:prstGeom>
          <a:noFill/>
        </p:spPr>
        <p:txBody>
          <a:bodyPr wrap="square" rtlCol="0">
            <a:spAutoFit/>
          </a:bodyPr>
          <a:lstStyle/>
          <a:p>
            <a:r>
              <a:rPr lang="tr-TR" dirty="0"/>
              <a:t>prototip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86864E-6 L -1.06754 0.59667 " pathEditMode="relative" rAng="0" ptsTypes="AA">
                                      <p:cBhvr>
                                        <p:cTn id="6" dur="1000" fill="hold"/>
                                        <p:tgtEl>
                                          <p:spTgt spid="22"/>
                                        </p:tgtEl>
                                        <p:attrNameLst>
                                          <p:attrName>ppt_x</p:attrName>
                                          <p:attrName>ppt_y</p:attrName>
                                        </p:attrNameLst>
                                      </p:cBhvr>
                                      <p:rCtr x="-53400" y="29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 – Ekran çıktısı nedir?</a:t>
            </a:r>
          </a:p>
        </p:txBody>
      </p:sp>
      <p:sp>
        <p:nvSpPr>
          <p:cNvPr id="3" name="2 İçerik Yer Tutucusu"/>
          <p:cNvSpPr>
            <a:spLocks noGrp="1"/>
          </p:cNvSpPr>
          <p:nvPr>
            <p:ph sz="quarter" idx="1"/>
          </p:nvPr>
        </p:nvSpPr>
        <p:spPr>
          <a:xfrm>
            <a:off x="457200" y="1219200"/>
            <a:ext cx="2328850" cy="2995618"/>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a:t>#</a:t>
            </a:r>
            <a:r>
              <a:rPr lang="tr-TR" sz="1800" dirty="0" err="1"/>
              <a:t>include</a:t>
            </a:r>
            <a:r>
              <a:rPr lang="tr-TR" sz="1800" dirty="0"/>
              <a:t> &lt;</a:t>
            </a:r>
            <a:r>
              <a:rPr lang="tr-TR" sz="1800" dirty="0" err="1"/>
              <a:t>stdio</a:t>
            </a:r>
            <a:r>
              <a:rPr lang="tr-TR" sz="1800" dirty="0"/>
              <a:t>.h&gt;</a:t>
            </a:r>
          </a:p>
          <a:p>
            <a:pPr>
              <a:buNone/>
            </a:pPr>
            <a:r>
              <a:rPr lang="tr-TR" sz="1800" dirty="0" err="1"/>
              <a:t>typedef</a:t>
            </a:r>
            <a:r>
              <a:rPr lang="tr-TR" sz="1800" dirty="0"/>
              <a:t> </a:t>
            </a:r>
            <a:r>
              <a:rPr lang="tr-TR" sz="1800" dirty="0" err="1"/>
              <a:t>struct</a:t>
            </a:r>
            <a:r>
              <a:rPr lang="tr-TR" sz="1800" dirty="0"/>
              <a:t> </a:t>
            </a:r>
          </a:p>
          <a:p>
            <a:pPr>
              <a:buNone/>
            </a:pPr>
            <a:r>
              <a:rPr lang="tr-TR" sz="1800" dirty="0"/>
              <a:t>{</a:t>
            </a:r>
          </a:p>
          <a:p>
            <a:pPr>
              <a:buNone/>
            </a:pPr>
            <a:r>
              <a:rPr lang="tr-TR" sz="1800" dirty="0"/>
              <a:t>	</a:t>
            </a:r>
            <a:r>
              <a:rPr lang="tr-TR" sz="1800" dirty="0" err="1"/>
              <a:t>int</a:t>
            </a:r>
            <a:r>
              <a:rPr lang="tr-TR" sz="1800" dirty="0"/>
              <a:t> c;</a:t>
            </a:r>
          </a:p>
          <a:p>
            <a:pPr>
              <a:buNone/>
            </a:pPr>
            <a:r>
              <a:rPr lang="tr-TR" sz="1800" dirty="0"/>
              <a:t>}A;</a:t>
            </a:r>
          </a:p>
          <a:p>
            <a:pPr>
              <a:buNone/>
            </a:pPr>
            <a:r>
              <a:rPr lang="tr-TR" sz="1800" dirty="0" err="1"/>
              <a:t>void</a:t>
            </a:r>
            <a:r>
              <a:rPr lang="tr-TR" sz="1800" dirty="0"/>
              <a:t> P (A );</a:t>
            </a:r>
          </a:p>
          <a:p>
            <a:pPr>
              <a:buNone/>
            </a:pPr>
            <a:r>
              <a:rPr lang="tr-TR" sz="1800" dirty="0" err="1"/>
              <a:t>void</a:t>
            </a:r>
            <a:r>
              <a:rPr lang="tr-TR" sz="1800" dirty="0"/>
              <a:t> R (A *);</a:t>
            </a:r>
          </a:p>
          <a:p>
            <a:pPr>
              <a:buNone/>
            </a:pPr>
            <a:r>
              <a:rPr lang="tr-TR" sz="1800" dirty="0"/>
              <a:t>…</a:t>
            </a:r>
          </a:p>
        </p:txBody>
      </p:sp>
      <p:sp>
        <p:nvSpPr>
          <p:cNvPr id="4" name="3 Dikdörtgen"/>
          <p:cNvSpPr/>
          <p:nvPr/>
        </p:nvSpPr>
        <p:spPr>
          <a:xfrm>
            <a:off x="2143108" y="1643050"/>
            <a:ext cx="4572000" cy="34163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a:t>…</a:t>
            </a:r>
          </a:p>
          <a:p>
            <a:r>
              <a:rPr lang="tr-TR" dirty="0" err="1"/>
              <a:t>int</a:t>
            </a:r>
            <a:r>
              <a:rPr lang="tr-TR" dirty="0"/>
              <a:t> </a:t>
            </a:r>
            <a:r>
              <a:rPr lang="tr-TR" dirty="0" err="1"/>
              <a:t>main</a:t>
            </a:r>
            <a:r>
              <a:rPr lang="tr-TR" dirty="0"/>
              <a:t>()</a:t>
            </a:r>
          </a:p>
          <a:p>
            <a:r>
              <a:rPr lang="tr-TR" dirty="0"/>
              <a:t>{</a:t>
            </a:r>
          </a:p>
          <a:p>
            <a:r>
              <a:rPr lang="tr-TR" dirty="0"/>
              <a:t>	A m,n;</a:t>
            </a:r>
          </a:p>
          <a:p>
            <a:r>
              <a:rPr lang="tr-TR" dirty="0"/>
              <a:t>	</a:t>
            </a:r>
            <a:r>
              <a:rPr lang="tr-TR" dirty="0" err="1"/>
              <a:t>m.c</a:t>
            </a:r>
            <a:r>
              <a:rPr lang="tr-TR" dirty="0"/>
              <a:t>=8;</a:t>
            </a:r>
          </a:p>
          <a:p>
            <a:r>
              <a:rPr lang="tr-TR" dirty="0"/>
              <a:t>	n.c=6;</a:t>
            </a:r>
          </a:p>
          <a:p>
            <a:r>
              <a:rPr lang="tr-TR" dirty="0"/>
              <a:t>	P(m);</a:t>
            </a:r>
          </a:p>
          <a:p>
            <a:r>
              <a:rPr lang="tr-TR" dirty="0"/>
              <a:t>	R(&amp;n);</a:t>
            </a:r>
          </a:p>
          <a:p>
            <a:r>
              <a:rPr lang="tr-TR" dirty="0"/>
              <a:t>	</a:t>
            </a:r>
            <a:r>
              <a:rPr lang="tr-TR" dirty="0" err="1"/>
              <a:t>printf</a:t>
            </a:r>
            <a:r>
              <a:rPr lang="tr-TR" dirty="0"/>
              <a:t>("%d%d",</a:t>
            </a:r>
            <a:r>
              <a:rPr lang="tr-TR" dirty="0" err="1"/>
              <a:t>m.c</a:t>
            </a:r>
            <a:r>
              <a:rPr lang="tr-TR" dirty="0"/>
              <a:t>, n.c);</a:t>
            </a:r>
          </a:p>
          <a:p>
            <a:r>
              <a:rPr lang="tr-TR" dirty="0"/>
              <a:t>	</a:t>
            </a:r>
            <a:r>
              <a:rPr lang="tr-TR" dirty="0" err="1"/>
              <a:t>return</a:t>
            </a:r>
            <a:r>
              <a:rPr lang="tr-TR" dirty="0"/>
              <a:t> 0;</a:t>
            </a:r>
          </a:p>
          <a:p>
            <a:r>
              <a:rPr lang="tr-TR" dirty="0"/>
              <a:t>}</a:t>
            </a:r>
          </a:p>
          <a:p>
            <a:r>
              <a:rPr lang="tr-TR" dirty="0"/>
              <a:t> …</a:t>
            </a:r>
          </a:p>
        </p:txBody>
      </p:sp>
      <p:sp>
        <p:nvSpPr>
          <p:cNvPr id="5" name="4 Dikdörtgen"/>
          <p:cNvSpPr/>
          <p:nvPr/>
        </p:nvSpPr>
        <p:spPr>
          <a:xfrm>
            <a:off x="5786446" y="1928802"/>
            <a:ext cx="2786082"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a:t>…</a:t>
            </a:r>
          </a:p>
          <a:p>
            <a:r>
              <a:rPr lang="tr-TR" dirty="0" err="1"/>
              <a:t>void</a:t>
            </a:r>
            <a:r>
              <a:rPr lang="tr-TR" dirty="0"/>
              <a:t> P (A q)</a:t>
            </a:r>
          </a:p>
          <a:p>
            <a:r>
              <a:rPr lang="tr-TR" dirty="0"/>
              <a:t>{</a:t>
            </a:r>
          </a:p>
          <a:p>
            <a:r>
              <a:rPr lang="tr-TR" dirty="0"/>
              <a:t>	q.c = 2; </a:t>
            </a:r>
            <a:r>
              <a:rPr lang="tr-TR" dirty="0" err="1"/>
              <a:t>return</a:t>
            </a:r>
            <a:r>
              <a:rPr lang="tr-TR" dirty="0"/>
              <a:t>;</a:t>
            </a:r>
          </a:p>
          <a:p>
            <a:r>
              <a:rPr lang="tr-TR" dirty="0"/>
              <a:t>}</a:t>
            </a:r>
          </a:p>
          <a:p>
            <a:r>
              <a:rPr lang="tr-TR" dirty="0" err="1"/>
              <a:t>void</a:t>
            </a:r>
            <a:r>
              <a:rPr lang="tr-TR" dirty="0"/>
              <a:t> R (A *w)</a:t>
            </a:r>
          </a:p>
          <a:p>
            <a:r>
              <a:rPr lang="tr-TR" dirty="0"/>
              <a:t>{</a:t>
            </a:r>
          </a:p>
          <a:p>
            <a:r>
              <a:rPr lang="tr-TR" dirty="0"/>
              <a:t>	(*w).c = 5; </a:t>
            </a:r>
            <a:r>
              <a:rPr lang="tr-TR" dirty="0" err="1"/>
              <a:t>return</a:t>
            </a:r>
            <a:r>
              <a:rPr lang="tr-TR" dirty="0"/>
              <a:t>;</a:t>
            </a:r>
          </a:p>
          <a:p>
            <a:r>
              <a:rPr lang="tr-TR" dirty="0"/>
              <a:t>}</a:t>
            </a:r>
          </a:p>
        </p:txBody>
      </p:sp>
      <p:pic>
        <p:nvPicPr>
          <p:cNvPr id="6" name="5 Resim" descr="soru.jpg"/>
          <p:cNvPicPr>
            <a:picLocks noChangeAspect="1"/>
          </p:cNvPicPr>
          <p:nvPr/>
        </p:nvPicPr>
        <p:blipFill>
          <a:blip r:embed="rId3"/>
          <a:stretch>
            <a:fillRect/>
          </a:stretch>
        </p:blipFill>
        <p:spPr>
          <a:xfrm>
            <a:off x="6858016" y="4929198"/>
            <a:ext cx="1767840" cy="1328928"/>
          </a:xfrm>
          <a:prstGeom prst="rect">
            <a:avLst/>
          </a:prstGeom>
        </p:spPr>
      </p:pic>
      <p:sp>
        <p:nvSpPr>
          <p:cNvPr id="7" name="6 Yuvarlatılmış Dikdörtgen"/>
          <p:cNvSpPr/>
          <p:nvPr/>
        </p:nvSpPr>
        <p:spPr>
          <a:xfrm>
            <a:off x="2571736" y="5286388"/>
            <a:ext cx="164307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i="1" dirty="0"/>
              <a:t>85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a:t>
            </a:r>
          </a:p>
        </p:txBody>
      </p:sp>
      <p:sp>
        <p:nvSpPr>
          <p:cNvPr id="3" name="2 İçerik Yer Tutucusu"/>
          <p:cNvSpPr>
            <a:spLocks noGrp="1"/>
          </p:cNvSpPr>
          <p:nvPr>
            <p:ph sz="quarter" idx="1"/>
          </p:nvPr>
        </p:nvSpPr>
        <p:spPr>
          <a:xfrm>
            <a:off x="428596" y="1357298"/>
            <a:ext cx="8229600" cy="4357718"/>
          </a:xfrm>
        </p:spPr>
        <p:txBody>
          <a:bodyPr>
            <a:normAutofit fontScale="850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typedef</a:t>
            </a:r>
            <a:r>
              <a:rPr lang="tr-TR" dirty="0"/>
              <a:t> </a:t>
            </a:r>
            <a:r>
              <a:rPr lang="tr-TR" dirty="0" err="1"/>
              <a:t>struct</a:t>
            </a:r>
            <a:r>
              <a:rPr lang="tr-TR" dirty="0"/>
              <a:t> { </a:t>
            </a:r>
            <a:r>
              <a:rPr lang="tr-TR" dirty="0" err="1"/>
              <a:t>int</a:t>
            </a:r>
            <a:r>
              <a:rPr lang="tr-TR" dirty="0"/>
              <a:t> s[10]; </a:t>
            </a:r>
            <a:r>
              <a:rPr lang="tr-TR" dirty="0" err="1"/>
              <a:t>double</a:t>
            </a:r>
            <a:r>
              <a:rPr lang="tr-TR" dirty="0"/>
              <a:t> n; }t;</a:t>
            </a:r>
          </a:p>
          <a:p>
            <a:pPr>
              <a:buNone/>
            </a:pPr>
            <a:r>
              <a:rPr lang="tr-TR" dirty="0" err="1"/>
              <a:t>int</a:t>
            </a:r>
            <a:r>
              <a:rPr lang="tr-TR" dirty="0"/>
              <a:t> </a:t>
            </a:r>
            <a:r>
              <a:rPr lang="tr-TR" dirty="0" err="1"/>
              <a:t>main</a:t>
            </a:r>
            <a:r>
              <a:rPr lang="tr-TR" dirty="0"/>
              <a:t>()</a:t>
            </a:r>
          </a:p>
          <a:p>
            <a:pPr>
              <a:buNone/>
            </a:pPr>
            <a:r>
              <a:rPr lang="tr-TR" dirty="0"/>
              <a:t>{	</a:t>
            </a:r>
          </a:p>
          <a:p>
            <a:pPr>
              <a:buNone/>
            </a:pPr>
            <a:r>
              <a:rPr lang="tr-TR" dirty="0"/>
              <a:t>	t A={};</a:t>
            </a:r>
          </a:p>
          <a:p>
            <a:pPr>
              <a:buNone/>
            </a:pPr>
            <a:r>
              <a:rPr lang="tr-TR" dirty="0"/>
              <a:t>	</a:t>
            </a:r>
            <a:r>
              <a:rPr lang="tr-TR" dirty="0" err="1"/>
              <a:t>int</a:t>
            </a:r>
            <a:r>
              <a:rPr lang="tr-TR" dirty="0"/>
              <a:t> i;</a:t>
            </a:r>
          </a:p>
          <a:p>
            <a:pPr>
              <a:buNone/>
            </a:pPr>
            <a:r>
              <a:rPr lang="tr-TR" dirty="0"/>
              <a:t>	</a:t>
            </a:r>
            <a:r>
              <a:rPr lang="tr-TR" dirty="0" err="1"/>
              <a:t>for</a:t>
            </a:r>
            <a:r>
              <a:rPr lang="tr-TR" dirty="0"/>
              <a:t>(i=0; i&lt;10;i++)</a:t>
            </a:r>
          </a:p>
          <a:p>
            <a:pPr>
              <a:buNone/>
            </a:pPr>
            <a:r>
              <a:rPr lang="tr-TR" dirty="0"/>
              <a:t>		t.n+=(</a:t>
            </a:r>
            <a:r>
              <a:rPr lang="tr-TR" dirty="0" err="1"/>
              <a:t>double</a:t>
            </a:r>
            <a:r>
              <a:rPr lang="tr-TR" dirty="0"/>
              <a:t>)(t.s[i]);</a:t>
            </a:r>
          </a:p>
          <a:p>
            <a:pPr>
              <a:buNone/>
            </a:pPr>
            <a:r>
              <a:rPr lang="tr-TR" dirty="0"/>
              <a:t>		t.s[i-1]=9;</a:t>
            </a:r>
          </a:p>
          <a:p>
            <a:pPr>
              <a:buNone/>
            </a:pPr>
            <a:r>
              <a:rPr lang="tr-TR" dirty="0"/>
              <a:t>	</a:t>
            </a:r>
            <a:r>
              <a:rPr lang="tr-TR" dirty="0" err="1"/>
              <a:t>printf</a:t>
            </a:r>
            <a:r>
              <a:rPr lang="tr-TR" dirty="0"/>
              <a:t>("%d%.2lf%d",t.s[0],t.n,t.s[9]);</a:t>
            </a:r>
          </a:p>
          <a:p>
            <a:pPr>
              <a:buNone/>
            </a:pPr>
            <a:r>
              <a:rPr lang="tr-TR" dirty="0" err="1"/>
              <a:t>return</a:t>
            </a:r>
            <a:r>
              <a:rPr lang="tr-TR" dirty="0"/>
              <a:t> 0;  </a:t>
            </a:r>
          </a:p>
          <a:p>
            <a:pPr>
              <a:buNone/>
            </a:pPr>
            <a:r>
              <a:rPr lang="tr-TR" dirty="0"/>
              <a:t>}</a:t>
            </a:r>
          </a:p>
          <a:p>
            <a:endParaRPr lang="tr-TR" dirty="0"/>
          </a:p>
        </p:txBody>
      </p:sp>
      <p:sp>
        <p:nvSpPr>
          <p:cNvPr id="5" name="4 Yuvarlatılmış Dikdörtgen"/>
          <p:cNvSpPr/>
          <p:nvPr/>
        </p:nvSpPr>
        <p:spPr>
          <a:xfrm>
            <a:off x="5572132" y="2071678"/>
            <a:ext cx="3286148" cy="1643074"/>
          </a:xfrm>
          <a:prstGeom prst="roundRect">
            <a:avLst>
              <a:gd name="adj" fmla="val 120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HATA1: </a:t>
            </a:r>
            <a:br>
              <a:rPr lang="tr-TR" dirty="0"/>
            </a:br>
            <a:r>
              <a:rPr lang="tr-TR" dirty="0"/>
              <a:t>t yapının ismidir. t.n yazmak </a:t>
            </a:r>
            <a:r>
              <a:rPr lang="tr-TR" dirty="0" err="1"/>
              <a:t>int</a:t>
            </a:r>
            <a:r>
              <a:rPr lang="tr-TR" dirty="0"/>
              <a:t>.n yazmak gibidir ve yanlıştır. Doğrusu t.n değil A.n yazmaktır. t.s değil A.s yazmaktır.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karı Bükülmüş Şerit"/>
          <p:cNvSpPr/>
          <p:nvPr/>
        </p:nvSpPr>
        <p:spPr>
          <a:xfrm>
            <a:off x="3500430" y="1071546"/>
            <a:ext cx="5429288" cy="3357586"/>
          </a:xfrm>
          <a:prstGeom prst="ellipse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Birleşik yapı(</a:t>
            </a:r>
            <a:r>
              <a:rPr lang="tr-TR" dirty="0" err="1"/>
              <a:t>union</a:t>
            </a:r>
            <a:r>
              <a:rPr lang="tr-TR" dirty="0"/>
              <a:t>)</a:t>
            </a:r>
          </a:p>
        </p:txBody>
      </p:sp>
      <p:sp>
        <p:nvSpPr>
          <p:cNvPr id="3" name="2 İçerik Yer Tutucusu"/>
          <p:cNvSpPr>
            <a:spLocks noGrp="1"/>
          </p:cNvSpPr>
          <p:nvPr>
            <p:ph sz="quarter" idx="1"/>
          </p:nvPr>
        </p:nvSpPr>
        <p:spPr/>
        <p:txBody>
          <a:bodyPr>
            <a:normAutofit fontScale="62500" lnSpcReduction="20000"/>
          </a:bodyPr>
          <a:lstStyle/>
          <a:p>
            <a:pPr>
              <a:buNone/>
            </a:pPr>
            <a:r>
              <a:rPr lang="en-US" sz="2800" dirty="0">
                <a:solidFill>
                  <a:srgbClr val="008000"/>
                </a:solidFill>
                <a:latin typeface="Consolas"/>
              </a:rPr>
              <a:t>#include &lt;</a:t>
            </a:r>
            <a:r>
              <a:rPr lang="en-US" sz="2800" dirty="0" err="1">
                <a:solidFill>
                  <a:srgbClr val="008000"/>
                </a:solidFill>
                <a:latin typeface="Consolas"/>
              </a:rPr>
              <a:t>stdio.h</a:t>
            </a:r>
            <a:r>
              <a:rPr lang="en-US" sz="2800" dirty="0">
                <a:solidFill>
                  <a:srgbClr val="008000"/>
                </a:solidFill>
                <a:latin typeface="Consolas"/>
              </a:rPr>
              <a:t>&gt;</a:t>
            </a:r>
          </a:p>
          <a:p>
            <a:pPr>
              <a:buNone/>
            </a:pPr>
            <a:r>
              <a:rPr lang="en-US" sz="2800" dirty="0">
                <a:solidFill>
                  <a:srgbClr val="008000"/>
                </a:solidFill>
                <a:latin typeface="Consolas"/>
              </a:rPr>
              <a:t>#include &lt;</a:t>
            </a:r>
            <a:r>
              <a:rPr lang="en-US" sz="2800" dirty="0" err="1">
                <a:solidFill>
                  <a:srgbClr val="008000"/>
                </a:solidFill>
                <a:latin typeface="Consolas"/>
              </a:rPr>
              <a:t>string.h</a:t>
            </a:r>
            <a:r>
              <a:rPr lang="en-US" sz="2800" dirty="0">
                <a:solidFill>
                  <a:srgbClr val="008000"/>
                </a:solidFill>
                <a:latin typeface="Consolas"/>
              </a:rPr>
              <a:t>&gt;</a:t>
            </a:r>
          </a:p>
          <a:p>
            <a:pPr>
              <a:buNone/>
            </a:pPr>
            <a:r>
              <a:rPr lang="en-US" sz="2800" b="1" dirty="0" err="1">
                <a:solidFill>
                  <a:srgbClr val="000000"/>
                </a:solidFill>
                <a:latin typeface="Consolas"/>
              </a:rPr>
              <a:t>typedef</a:t>
            </a:r>
            <a:r>
              <a:rPr lang="en-US" sz="2800" b="1" dirty="0">
                <a:solidFill>
                  <a:srgbClr val="000000"/>
                </a:solidFill>
                <a:latin typeface="Consolas"/>
              </a:rPr>
              <a:t> union</a:t>
            </a:r>
          </a:p>
          <a:p>
            <a:pPr>
              <a:buNone/>
            </a:pPr>
            <a:r>
              <a:rPr lang="en-US" sz="2800" b="1" dirty="0">
                <a:solidFill>
                  <a:srgbClr val="FF0000"/>
                </a:solidFill>
                <a:latin typeface="Consolas"/>
              </a:rPr>
              <a:t>{</a:t>
            </a:r>
          </a:p>
          <a:p>
            <a:pPr>
              <a:buNone/>
            </a:pPr>
            <a:r>
              <a:rPr lang="en-US" sz="2800" dirty="0">
                <a:solidFill>
                  <a:srgbClr val="000000"/>
                </a:solidFill>
                <a:latin typeface="Consolas"/>
              </a:rPr>
              <a:t>    </a:t>
            </a:r>
            <a:r>
              <a:rPr lang="en-US" sz="2800" b="1" dirty="0" err="1">
                <a:solidFill>
                  <a:srgbClr val="000000"/>
                </a:solidFill>
                <a:latin typeface="Consolas"/>
              </a:rPr>
              <a:t>int</a:t>
            </a:r>
            <a:r>
              <a:rPr lang="en-US" sz="2800" b="1" dirty="0">
                <a:solidFill>
                  <a:srgbClr val="000000"/>
                </a:solidFill>
                <a:latin typeface="Consolas"/>
              </a:rPr>
              <a:t> </a:t>
            </a:r>
            <a:r>
              <a:rPr lang="en-US" sz="2800" dirty="0" err="1">
                <a:solidFill>
                  <a:srgbClr val="000000"/>
                </a:solidFill>
                <a:latin typeface="Consolas"/>
              </a:rPr>
              <a:t>yas</a:t>
            </a:r>
            <a:r>
              <a:rPr lang="en-US" sz="2800" b="1" dirty="0">
                <a:solidFill>
                  <a:srgbClr val="FF0000"/>
                </a:solidFill>
                <a:latin typeface="Consolas"/>
              </a:rPr>
              <a:t>;</a:t>
            </a:r>
          </a:p>
          <a:p>
            <a:pPr>
              <a:buNone/>
            </a:pPr>
            <a:r>
              <a:rPr lang="en-US" sz="2800" dirty="0">
                <a:solidFill>
                  <a:srgbClr val="000000"/>
                </a:solidFill>
                <a:latin typeface="Consolas"/>
              </a:rPr>
              <a:t>    </a:t>
            </a:r>
            <a:r>
              <a:rPr lang="en-US" sz="2800" b="1" dirty="0" err="1">
                <a:solidFill>
                  <a:srgbClr val="000000"/>
                </a:solidFill>
                <a:latin typeface="Consolas"/>
              </a:rPr>
              <a:t>int</a:t>
            </a:r>
            <a:r>
              <a:rPr lang="en-US" sz="2800" b="1" dirty="0">
                <a:solidFill>
                  <a:srgbClr val="000000"/>
                </a:solidFill>
                <a:latin typeface="Consolas"/>
              </a:rPr>
              <a:t> </a:t>
            </a:r>
            <a:r>
              <a:rPr lang="tr-TR" sz="2800" dirty="0" err="1" smtClean="0">
                <a:solidFill>
                  <a:srgbClr val="000000"/>
                </a:solidFill>
                <a:latin typeface="Consolas"/>
              </a:rPr>
              <a:t>hissettigi</a:t>
            </a:r>
            <a:r>
              <a:rPr lang="tr-TR" sz="2800" dirty="0" smtClean="0">
                <a:solidFill>
                  <a:srgbClr val="000000"/>
                </a:solidFill>
                <a:latin typeface="Consolas"/>
              </a:rPr>
              <a:t>_yas</a:t>
            </a:r>
            <a:r>
              <a:rPr lang="en-US" sz="2800" b="1" dirty="0" smtClean="0">
                <a:solidFill>
                  <a:srgbClr val="FF0000"/>
                </a:solidFill>
                <a:latin typeface="Consolas"/>
              </a:rPr>
              <a:t>;</a:t>
            </a:r>
            <a:endParaRPr lang="en-US" sz="2800" b="1" dirty="0">
              <a:solidFill>
                <a:srgbClr val="FF0000"/>
              </a:solidFill>
              <a:latin typeface="Consolas"/>
            </a:endParaRPr>
          </a:p>
          <a:p>
            <a:pPr>
              <a:buNone/>
            </a:pPr>
            <a:r>
              <a:rPr lang="en-US" sz="2800" b="1" dirty="0">
                <a:solidFill>
                  <a:srgbClr val="FF0000"/>
                </a:solidFill>
                <a:latin typeface="Consolas"/>
              </a:rPr>
              <a:t>}</a:t>
            </a:r>
            <a:r>
              <a:rPr lang="en-US" sz="2800" b="1" dirty="0">
                <a:solidFill>
                  <a:srgbClr val="000000"/>
                </a:solidFill>
                <a:latin typeface="Consolas"/>
              </a:rPr>
              <a:t> </a:t>
            </a:r>
            <a:r>
              <a:rPr lang="en-US" sz="2800" b="1" dirty="0" err="1">
                <a:solidFill>
                  <a:srgbClr val="000000"/>
                </a:solidFill>
                <a:latin typeface="Consolas"/>
              </a:rPr>
              <a:t>kimlik</a:t>
            </a:r>
            <a:r>
              <a:rPr lang="en-US" sz="2800" b="1" dirty="0">
                <a:solidFill>
                  <a:srgbClr val="FF0000"/>
                </a:solidFill>
                <a:latin typeface="Consolas"/>
              </a:rPr>
              <a:t>;</a:t>
            </a:r>
          </a:p>
          <a:p>
            <a:pPr>
              <a:buNone/>
            </a:pPr>
            <a:r>
              <a:rPr lang="en-US" sz="2800" b="1" dirty="0" err="1">
                <a:solidFill>
                  <a:srgbClr val="000000"/>
                </a:solidFill>
                <a:latin typeface="Consolas"/>
              </a:rPr>
              <a:t>int</a:t>
            </a:r>
            <a:r>
              <a:rPr lang="en-US" sz="2800" b="1" dirty="0">
                <a:solidFill>
                  <a:srgbClr val="000000"/>
                </a:solidFill>
                <a:latin typeface="Consolas"/>
              </a:rPr>
              <a:t> main</a:t>
            </a:r>
            <a:r>
              <a:rPr lang="en-US" sz="2800" b="1" dirty="0">
                <a:solidFill>
                  <a:srgbClr val="FF0000"/>
                </a:solidFill>
                <a:latin typeface="Consolas"/>
              </a:rPr>
              <a:t>()</a:t>
            </a:r>
          </a:p>
          <a:p>
            <a:pPr>
              <a:buNone/>
            </a:pPr>
            <a:r>
              <a:rPr lang="en-US" sz="2800" b="1" dirty="0">
                <a:solidFill>
                  <a:srgbClr val="FF0000"/>
                </a:solidFill>
                <a:latin typeface="Consolas"/>
              </a:rPr>
              <a:t>{</a:t>
            </a:r>
          </a:p>
          <a:p>
            <a:pPr>
              <a:buNone/>
            </a:pPr>
            <a:r>
              <a:rPr lang="en-US" sz="2800" dirty="0">
                <a:solidFill>
                  <a:srgbClr val="000000"/>
                </a:solidFill>
                <a:latin typeface="Consolas"/>
              </a:rPr>
              <a:t>    </a:t>
            </a:r>
            <a:r>
              <a:rPr lang="en-US" sz="2800" dirty="0" err="1">
                <a:solidFill>
                  <a:srgbClr val="000000"/>
                </a:solidFill>
                <a:latin typeface="Consolas"/>
              </a:rPr>
              <a:t>kimlik</a:t>
            </a:r>
            <a:r>
              <a:rPr lang="en-US" sz="2800" dirty="0">
                <a:solidFill>
                  <a:srgbClr val="000000"/>
                </a:solidFill>
                <a:latin typeface="Consolas"/>
              </a:rPr>
              <a:t> Can</a:t>
            </a:r>
            <a:r>
              <a:rPr lang="en-US" sz="2800" b="1" dirty="0">
                <a:solidFill>
                  <a:srgbClr val="FF0000"/>
                </a:solidFill>
                <a:latin typeface="Consolas"/>
              </a:rPr>
              <a:t>;</a:t>
            </a:r>
          </a:p>
          <a:p>
            <a:pPr>
              <a:buNone/>
            </a:pPr>
            <a:r>
              <a:rPr lang="en-US" sz="2800" dirty="0">
                <a:solidFill>
                  <a:srgbClr val="000000"/>
                </a:solidFill>
                <a:latin typeface="Consolas"/>
              </a:rPr>
              <a:t>    Can</a:t>
            </a:r>
            <a:r>
              <a:rPr lang="en-US" sz="2800" b="1" dirty="0">
                <a:solidFill>
                  <a:srgbClr val="FF0000"/>
                </a:solidFill>
                <a:latin typeface="Consolas"/>
              </a:rPr>
              <a:t>.</a:t>
            </a:r>
            <a:r>
              <a:rPr lang="en-US" sz="2800" dirty="0">
                <a:solidFill>
                  <a:srgbClr val="000000"/>
                </a:solidFill>
                <a:latin typeface="Consolas"/>
              </a:rPr>
              <a:t>yas</a:t>
            </a:r>
            <a:r>
              <a:rPr lang="en-US" sz="2800" b="1" dirty="0">
                <a:solidFill>
                  <a:srgbClr val="000000"/>
                </a:solidFill>
                <a:latin typeface="Consolas"/>
              </a:rPr>
              <a:t> </a:t>
            </a:r>
            <a:r>
              <a:rPr lang="en-US" sz="2800" b="1" dirty="0">
                <a:solidFill>
                  <a:srgbClr val="FF0000"/>
                </a:solidFill>
                <a:latin typeface="Consolas"/>
              </a:rPr>
              <a:t>=</a:t>
            </a:r>
            <a:r>
              <a:rPr lang="en-US" sz="2800" b="1" dirty="0">
                <a:solidFill>
                  <a:srgbClr val="000000"/>
                </a:solidFill>
                <a:latin typeface="Consolas"/>
              </a:rPr>
              <a:t> </a:t>
            </a:r>
            <a:r>
              <a:rPr lang="en-US" sz="2800" b="1" dirty="0">
                <a:solidFill>
                  <a:srgbClr val="800080"/>
                </a:solidFill>
                <a:latin typeface="Consolas"/>
              </a:rPr>
              <a:t>17</a:t>
            </a:r>
            <a:r>
              <a:rPr lang="en-US" sz="2800" b="1" dirty="0">
                <a:solidFill>
                  <a:srgbClr val="FF0000"/>
                </a:solidFill>
                <a:latin typeface="Consolas"/>
              </a:rPr>
              <a:t>;</a:t>
            </a:r>
          </a:p>
          <a:p>
            <a:pPr>
              <a:buNone/>
            </a:pPr>
            <a:r>
              <a:rPr lang="en-US" sz="2800" dirty="0">
                <a:solidFill>
                  <a:srgbClr val="000000"/>
                </a:solidFill>
                <a:latin typeface="Consolas"/>
              </a:rPr>
              <a:t>    </a:t>
            </a:r>
            <a:r>
              <a:rPr lang="en-US" sz="2800" dirty="0" err="1">
                <a:solidFill>
                  <a:srgbClr val="000000"/>
                </a:solidFill>
                <a:latin typeface="Consolas"/>
              </a:rPr>
              <a:t>printf</a:t>
            </a:r>
            <a:r>
              <a:rPr lang="en-US" sz="2800" b="1" dirty="0">
                <a:solidFill>
                  <a:srgbClr val="FF0000"/>
                </a:solidFill>
                <a:latin typeface="Consolas"/>
              </a:rPr>
              <a:t>(</a:t>
            </a:r>
            <a:r>
              <a:rPr lang="en-US" sz="2800" b="1" dirty="0">
                <a:solidFill>
                  <a:srgbClr val="0000FF"/>
                </a:solidFill>
                <a:latin typeface="Consolas"/>
              </a:rPr>
              <a:t>"%d"</a:t>
            </a:r>
            <a:r>
              <a:rPr lang="en-US" sz="2800" b="1" dirty="0">
                <a:solidFill>
                  <a:srgbClr val="FF0000"/>
                </a:solidFill>
                <a:latin typeface="Consolas"/>
              </a:rPr>
              <a:t>,</a:t>
            </a:r>
            <a:r>
              <a:rPr lang="en-US" sz="2800" b="1" dirty="0">
                <a:solidFill>
                  <a:srgbClr val="000000"/>
                </a:solidFill>
                <a:latin typeface="Consolas"/>
              </a:rPr>
              <a:t> </a:t>
            </a:r>
            <a:r>
              <a:rPr lang="en-US" sz="2800" dirty="0" smtClean="0">
                <a:solidFill>
                  <a:srgbClr val="000000"/>
                </a:solidFill>
                <a:latin typeface="Consolas"/>
              </a:rPr>
              <a:t>Can</a:t>
            </a:r>
            <a:r>
              <a:rPr lang="en-US" sz="2800" b="1" dirty="0" smtClean="0">
                <a:solidFill>
                  <a:srgbClr val="FF0000"/>
                </a:solidFill>
                <a:latin typeface="Consolas"/>
              </a:rPr>
              <a:t>.</a:t>
            </a:r>
            <a:r>
              <a:rPr lang="tr-TR" sz="2800" dirty="0" err="1" smtClean="0">
                <a:solidFill>
                  <a:srgbClr val="000000"/>
                </a:solidFill>
                <a:latin typeface="Consolas"/>
              </a:rPr>
              <a:t>hissettigi</a:t>
            </a:r>
            <a:r>
              <a:rPr lang="tr-TR" sz="2800" dirty="0" smtClean="0">
                <a:solidFill>
                  <a:srgbClr val="000000"/>
                </a:solidFill>
                <a:latin typeface="Consolas"/>
              </a:rPr>
              <a:t>_yas</a:t>
            </a:r>
            <a:r>
              <a:rPr lang="en-US" sz="2800" b="1" dirty="0" smtClean="0">
                <a:solidFill>
                  <a:srgbClr val="FF0000"/>
                </a:solidFill>
                <a:latin typeface="Consolas"/>
              </a:rPr>
              <a:t>);</a:t>
            </a:r>
            <a:r>
              <a:rPr lang="tr-TR" sz="2800" b="1" dirty="0" smtClean="0">
                <a:solidFill>
                  <a:srgbClr val="FF0000"/>
                </a:solidFill>
                <a:latin typeface="Consolas"/>
              </a:rPr>
              <a:t> </a:t>
            </a:r>
          </a:p>
          <a:p>
            <a:pPr>
              <a:buNone/>
            </a:pPr>
            <a:r>
              <a:rPr lang="tr-TR" sz="2800" b="1" i="1" dirty="0" smtClean="0">
                <a:solidFill>
                  <a:srgbClr val="FF0000"/>
                </a:solidFill>
                <a:latin typeface="Consolas"/>
              </a:rPr>
              <a:t>		</a:t>
            </a:r>
            <a:r>
              <a:rPr lang="tr-TR" sz="1800" b="1" i="1" dirty="0" smtClean="0">
                <a:solidFill>
                  <a:srgbClr val="00B0F0"/>
                </a:solidFill>
                <a:latin typeface="Consolas"/>
              </a:rPr>
              <a:t>//Can.</a:t>
            </a:r>
            <a:r>
              <a:rPr lang="tr-TR" sz="1800" b="1" i="1" dirty="0" err="1" smtClean="0">
                <a:solidFill>
                  <a:srgbClr val="00B0F0"/>
                </a:solidFill>
                <a:latin typeface="Consolas"/>
              </a:rPr>
              <a:t>hissettigi</a:t>
            </a:r>
            <a:r>
              <a:rPr lang="tr-TR" sz="1800" b="1" i="1" dirty="0" smtClean="0">
                <a:solidFill>
                  <a:srgbClr val="00B0F0"/>
                </a:solidFill>
                <a:latin typeface="Consolas"/>
              </a:rPr>
              <a:t>_yas denmiştir ancak bu durumda Can.yas </a:t>
            </a:r>
            <a:r>
              <a:rPr lang="tr-TR" sz="1800" b="1" i="1" dirty="0">
                <a:solidFill>
                  <a:srgbClr val="00B0F0"/>
                </a:solidFill>
                <a:latin typeface="Consolas"/>
              </a:rPr>
              <a:t>dense de 17 yazdırırdı.</a:t>
            </a:r>
            <a:endParaRPr lang="en-US" sz="2800" b="1" i="1" dirty="0">
              <a:solidFill>
                <a:srgbClr val="00B0F0"/>
              </a:solidFill>
              <a:latin typeface="Consolas"/>
            </a:endParaRPr>
          </a:p>
          <a:p>
            <a:pPr>
              <a:buNone/>
            </a:pPr>
            <a:r>
              <a:rPr lang="en-US" sz="2800" b="1" dirty="0">
                <a:solidFill>
                  <a:srgbClr val="000000"/>
                </a:solidFill>
                <a:latin typeface="Consolas"/>
              </a:rPr>
              <a:t>return </a:t>
            </a:r>
            <a:r>
              <a:rPr lang="en-US" sz="2800" b="1" dirty="0">
                <a:solidFill>
                  <a:srgbClr val="800080"/>
                </a:solidFill>
                <a:latin typeface="Consolas"/>
              </a:rPr>
              <a:t>0</a:t>
            </a:r>
            <a:r>
              <a:rPr lang="en-US" sz="2800" b="1" dirty="0">
                <a:solidFill>
                  <a:srgbClr val="FF0000"/>
                </a:solidFill>
                <a:latin typeface="Consolas"/>
              </a:rPr>
              <a:t>;</a:t>
            </a:r>
          </a:p>
          <a:p>
            <a:pPr>
              <a:buNone/>
            </a:pPr>
            <a:r>
              <a:rPr lang="en-US" sz="2800" b="1" dirty="0">
                <a:solidFill>
                  <a:srgbClr val="FF0000"/>
                </a:solidFill>
                <a:latin typeface="Consolas"/>
              </a:rPr>
              <a:t>}</a:t>
            </a:r>
          </a:p>
          <a:p>
            <a:endParaRPr lang="en-US" sz="2800" b="1" dirty="0">
              <a:solidFill>
                <a:srgbClr val="FF0000"/>
              </a:solidFill>
              <a:latin typeface="Consolas"/>
            </a:endParaRPr>
          </a:p>
          <a:p>
            <a:pPr>
              <a:buNone/>
            </a:pPr>
            <a:endParaRPr lang="tr-TR" dirty="0"/>
          </a:p>
        </p:txBody>
      </p:sp>
      <p:graphicFrame>
        <p:nvGraphicFramePr>
          <p:cNvPr id="4" name="3 Tablo"/>
          <p:cNvGraphicFramePr>
            <a:graphicFrameLocks noGrp="1"/>
          </p:cNvGraphicFramePr>
          <p:nvPr/>
        </p:nvGraphicFramePr>
        <p:xfrm>
          <a:off x="5286380" y="2071678"/>
          <a:ext cx="2071704" cy="370840"/>
        </p:xfrm>
        <a:graphic>
          <a:graphicData uri="http://schemas.openxmlformats.org/drawingml/2006/table">
            <a:tbl>
              <a:tblPr firstRow="1" bandRow="1">
                <a:tableStyleId>{5940675A-B579-460E-94D1-54222C63F5DA}</a:tableStyleId>
              </a:tblPr>
              <a:tblGrid>
                <a:gridCol w="517926">
                  <a:extLst>
                    <a:ext uri="{9D8B030D-6E8A-4147-A177-3AD203B41FA5}">
                      <a16:colId xmlns="" xmlns:a16="http://schemas.microsoft.com/office/drawing/2014/main" val="20000"/>
                    </a:ext>
                  </a:extLst>
                </a:gridCol>
                <a:gridCol w="517926">
                  <a:extLst>
                    <a:ext uri="{9D8B030D-6E8A-4147-A177-3AD203B41FA5}">
                      <a16:colId xmlns="" xmlns:a16="http://schemas.microsoft.com/office/drawing/2014/main" val="20001"/>
                    </a:ext>
                  </a:extLst>
                </a:gridCol>
                <a:gridCol w="517926">
                  <a:extLst>
                    <a:ext uri="{9D8B030D-6E8A-4147-A177-3AD203B41FA5}">
                      <a16:colId xmlns="" xmlns:a16="http://schemas.microsoft.com/office/drawing/2014/main" val="20002"/>
                    </a:ext>
                  </a:extLst>
                </a:gridCol>
                <a:gridCol w="517926">
                  <a:extLst>
                    <a:ext uri="{9D8B030D-6E8A-4147-A177-3AD203B41FA5}">
                      <a16:colId xmlns="" xmlns:a16="http://schemas.microsoft.com/office/drawing/2014/main" val="20003"/>
                    </a:ext>
                  </a:extLst>
                </a:gridCol>
              </a:tblGrid>
              <a:tr h="370840">
                <a:tc>
                  <a:txBody>
                    <a:bodyPr/>
                    <a:lstStyle/>
                    <a:p>
                      <a:endParaRPr lang="tr-TR" dirty="0"/>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endParaRPr lang="tr-TR" dirty="0"/>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endParaRPr lang="tr-TR" dirty="0"/>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endParaRPr lang="tr-TR" dirty="0"/>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5" name="4 Metin kutusu"/>
          <p:cNvSpPr txBox="1"/>
          <p:nvPr/>
        </p:nvSpPr>
        <p:spPr>
          <a:xfrm rot="20626224">
            <a:off x="4773134" y="1654477"/>
            <a:ext cx="1928826" cy="369332"/>
          </a:xfrm>
          <a:prstGeom prst="rect">
            <a:avLst/>
          </a:prstGeom>
          <a:noFill/>
        </p:spPr>
        <p:txBody>
          <a:bodyPr wrap="square" rtlCol="0">
            <a:spAutoFit/>
          </a:bodyPr>
          <a:lstStyle/>
          <a:p>
            <a:r>
              <a:rPr lang="tr-TR" dirty="0"/>
              <a:t>yas, </a:t>
            </a:r>
            <a:r>
              <a:rPr lang="tr-TR" dirty="0" err="1" smtClean="0"/>
              <a:t>hissettigi</a:t>
            </a:r>
            <a:r>
              <a:rPr lang="tr-TR" dirty="0" smtClean="0"/>
              <a:t>_yas</a:t>
            </a:r>
            <a:endParaRPr lang="tr-TR" dirty="0"/>
          </a:p>
        </p:txBody>
      </p:sp>
      <p:sp>
        <p:nvSpPr>
          <p:cNvPr id="6" name="5 Sol Ayraç"/>
          <p:cNvSpPr/>
          <p:nvPr/>
        </p:nvSpPr>
        <p:spPr>
          <a:xfrm rot="16200000">
            <a:off x="6107917" y="1535894"/>
            <a:ext cx="428628" cy="22145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Metin kutusu"/>
          <p:cNvSpPr txBox="1"/>
          <p:nvPr/>
        </p:nvSpPr>
        <p:spPr>
          <a:xfrm>
            <a:off x="5143504" y="2786058"/>
            <a:ext cx="2500330" cy="584775"/>
          </a:xfrm>
          <a:prstGeom prst="rect">
            <a:avLst/>
          </a:prstGeom>
          <a:noFill/>
        </p:spPr>
        <p:txBody>
          <a:bodyPr wrap="square" rtlCol="0">
            <a:spAutoFit/>
          </a:bodyPr>
          <a:lstStyle/>
          <a:p>
            <a:pPr algn="ctr"/>
            <a:r>
              <a:rPr lang="tr-TR" sz="1600" dirty="0"/>
              <a:t>4 baytlık bu alanı iki değişken ortak kullansın</a:t>
            </a:r>
          </a:p>
        </p:txBody>
      </p:sp>
      <p:sp>
        <p:nvSpPr>
          <p:cNvPr id="9" name="8 Metin kutusu"/>
          <p:cNvSpPr txBox="1"/>
          <p:nvPr/>
        </p:nvSpPr>
        <p:spPr>
          <a:xfrm>
            <a:off x="642910" y="6191928"/>
            <a:ext cx="8358246" cy="523220"/>
          </a:xfrm>
          <a:prstGeom prst="rect">
            <a:avLst/>
          </a:prstGeom>
          <a:solidFill>
            <a:schemeClr val="tx2">
              <a:lumMod val="20000"/>
              <a:lumOff val="80000"/>
            </a:schemeClr>
          </a:solidFill>
        </p:spPr>
        <p:txBody>
          <a:bodyPr wrap="square" rtlCol="0">
            <a:spAutoFit/>
          </a:bodyPr>
          <a:lstStyle/>
          <a:p>
            <a:pPr>
              <a:buNone/>
            </a:pPr>
            <a:r>
              <a:rPr lang="en-US" sz="1400" i="1" dirty="0" err="1">
                <a:latin typeface="Consolas"/>
              </a:rPr>
              <a:t>Ayn</a:t>
            </a:r>
            <a:r>
              <a:rPr lang="tr-TR" sz="1400" i="1" dirty="0">
                <a:latin typeface="Consolas"/>
              </a:rPr>
              <a:t>ı</a:t>
            </a:r>
            <a:r>
              <a:rPr lang="en-US" sz="1400" i="1" dirty="0">
                <a:latin typeface="Consolas"/>
              </a:rPr>
              <a:t> </a:t>
            </a:r>
            <a:r>
              <a:rPr lang="en-US" sz="1400" i="1" dirty="0" err="1">
                <a:latin typeface="Consolas"/>
              </a:rPr>
              <a:t>alana</a:t>
            </a:r>
            <a:r>
              <a:rPr lang="en-US" sz="1400" i="1" dirty="0">
                <a:latin typeface="Consolas"/>
              </a:rPr>
              <a:t> </a:t>
            </a:r>
            <a:r>
              <a:rPr lang="tr-TR" sz="1400" i="1" dirty="0">
                <a:latin typeface="Consolas"/>
              </a:rPr>
              <a:t>yazıldığı</a:t>
            </a:r>
            <a:r>
              <a:rPr lang="en-US" sz="1400" i="1" dirty="0">
                <a:latin typeface="Consolas"/>
              </a:rPr>
              <a:t> </a:t>
            </a:r>
            <a:r>
              <a:rPr lang="en-US" sz="1400" i="1" dirty="0" err="1">
                <a:latin typeface="Consolas"/>
              </a:rPr>
              <a:t>ve</a:t>
            </a:r>
            <a:r>
              <a:rPr lang="en-US" sz="1400" i="1" dirty="0">
                <a:latin typeface="Consolas"/>
              </a:rPr>
              <a:t> </a:t>
            </a:r>
            <a:r>
              <a:rPr lang="tr-TR" sz="1400" i="1" dirty="0">
                <a:latin typeface="Consolas"/>
              </a:rPr>
              <a:t>kapasiteleri</a:t>
            </a:r>
            <a:r>
              <a:rPr lang="en-US" sz="1400" i="1" dirty="0">
                <a:latin typeface="Consolas"/>
              </a:rPr>
              <a:t> </a:t>
            </a:r>
            <a:r>
              <a:rPr lang="tr-TR" sz="1400" i="1" dirty="0">
                <a:latin typeface="Consolas"/>
              </a:rPr>
              <a:t>aynı olduğu için ekranda </a:t>
            </a:r>
            <a:r>
              <a:rPr lang="en-US" sz="1400" i="1" dirty="0">
                <a:latin typeface="Consolas"/>
              </a:rPr>
              <a:t>17 </a:t>
            </a:r>
            <a:r>
              <a:rPr lang="en-US" sz="1400" i="1" dirty="0" err="1">
                <a:latin typeface="Consolas"/>
              </a:rPr>
              <a:t>degerini</a:t>
            </a:r>
            <a:r>
              <a:rPr lang="en-US" sz="1400" i="1" dirty="0">
                <a:latin typeface="Consolas"/>
              </a:rPr>
              <a:t> </a:t>
            </a:r>
            <a:r>
              <a:rPr lang="tr-TR" sz="1400" i="1" dirty="0">
                <a:latin typeface="Consolas"/>
              </a:rPr>
              <a:t>görürüz</a:t>
            </a:r>
            <a:r>
              <a:rPr lang="en-US" sz="1400" i="1" dirty="0">
                <a:latin typeface="Consolas"/>
              </a:rPr>
              <a:t>. </a:t>
            </a:r>
            <a:r>
              <a:rPr lang="tr-TR" sz="1400" i="1" dirty="0">
                <a:latin typeface="Consolas"/>
              </a:rPr>
              <a:t>Farklı kapasitede olsaydılar (örn. </a:t>
            </a:r>
            <a:r>
              <a:rPr lang="tr-TR" sz="1400" i="1" dirty="0" err="1">
                <a:latin typeface="Consolas"/>
              </a:rPr>
              <a:t>double</a:t>
            </a:r>
            <a:r>
              <a:rPr lang="tr-TR" sz="1400" i="1" dirty="0">
                <a:latin typeface="Consolas"/>
              </a:rPr>
              <a:t> yas2) çöp</a:t>
            </a:r>
            <a:r>
              <a:rPr lang="en-US" sz="1400" i="1" dirty="0">
                <a:latin typeface="Consolas"/>
              </a:rPr>
              <a:t> </a:t>
            </a:r>
            <a:r>
              <a:rPr lang="en-US" sz="1400" i="1" dirty="0" err="1">
                <a:latin typeface="Consolas"/>
              </a:rPr>
              <a:t>seklinde</a:t>
            </a:r>
            <a:r>
              <a:rPr lang="en-US" sz="1400" i="1" dirty="0">
                <a:latin typeface="Consolas"/>
              </a:rPr>
              <a:t> </a:t>
            </a:r>
            <a:r>
              <a:rPr lang="en-US" sz="1400" i="1" dirty="0" err="1">
                <a:latin typeface="Consolas"/>
              </a:rPr>
              <a:t>bir</a:t>
            </a:r>
            <a:r>
              <a:rPr lang="en-US" sz="1400" i="1" dirty="0">
                <a:latin typeface="Consolas"/>
              </a:rPr>
              <a:t> de</a:t>
            </a:r>
            <a:r>
              <a:rPr lang="tr-TR" sz="1400" i="1" dirty="0">
                <a:latin typeface="Consolas"/>
              </a:rPr>
              <a:t>ğ</a:t>
            </a:r>
            <a:r>
              <a:rPr lang="en-US" sz="1400" i="1" dirty="0" err="1">
                <a:latin typeface="Consolas"/>
              </a:rPr>
              <a:t>er</a:t>
            </a:r>
            <a:r>
              <a:rPr lang="en-US" sz="1400" i="1" dirty="0">
                <a:latin typeface="Consolas"/>
              </a:rPr>
              <a:t> </a:t>
            </a:r>
            <a:r>
              <a:rPr lang="en-US" sz="1400" i="1" dirty="0" err="1">
                <a:latin typeface="Consolas"/>
              </a:rPr>
              <a:t>okurduk</a:t>
            </a:r>
            <a:endParaRPr lang="en-US" sz="1400" i="1" dirty="0">
              <a:latin typeface="Consolas"/>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Birleşik yapı(</a:t>
            </a:r>
            <a:r>
              <a:rPr lang="tr-TR" dirty="0" err="1"/>
              <a:t>union</a:t>
            </a:r>
            <a:r>
              <a:rPr lang="tr-TR" dirty="0"/>
              <a:t>)</a:t>
            </a:r>
          </a:p>
        </p:txBody>
      </p:sp>
      <p:sp>
        <p:nvSpPr>
          <p:cNvPr id="3" name="2 İçerik Yer Tutucusu"/>
          <p:cNvSpPr>
            <a:spLocks noGrp="1"/>
          </p:cNvSpPr>
          <p:nvPr>
            <p:ph sz="quarter" idx="1"/>
          </p:nvPr>
        </p:nvSpPr>
        <p:spPr>
          <a:xfrm>
            <a:off x="357158" y="1357298"/>
            <a:ext cx="4572032" cy="3495684"/>
          </a:xfrm>
        </p:spPr>
        <p:txBody>
          <a:bodyPr>
            <a:normAutofit fontScale="92500" lnSpcReduction="20000"/>
          </a:bodyPr>
          <a:lstStyle/>
          <a:p>
            <a:pPr>
              <a:buNone/>
            </a:pPr>
            <a:r>
              <a:rPr lang="tr-TR" sz="2000" i="1" dirty="0"/>
              <a:t>// </a:t>
            </a:r>
            <a:r>
              <a:rPr lang="tr-TR" sz="2000" i="1" dirty="0" err="1"/>
              <a:t>Union</a:t>
            </a:r>
            <a:r>
              <a:rPr lang="tr-TR" sz="2000" i="1" dirty="0"/>
              <a:t> kullanımı</a:t>
            </a:r>
          </a:p>
          <a:p>
            <a:pPr>
              <a:buNone/>
            </a:pPr>
            <a:r>
              <a:rPr lang="tr-TR" sz="2000" i="1" dirty="0"/>
              <a:t>#</a:t>
            </a:r>
            <a:r>
              <a:rPr lang="tr-TR" sz="2000" i="1" dirty="0" err="1"/>
              <a:t>include</a:t>
            </a:r>
            <a:r>
              <a:rPr lang="tr-TR" sz="2000" i="1" dirty="0"/>
              <a:t> &lt;</a:t>
            </a:r>
            <a:r>
              <a:rPr lang="tr-TR" sz="2000" i="1" dirty="0" err="1"/>
              <a:t>stdio</a:t>
            </a:r>
            <a:r>
              <a:rPr lang="tr-TR" sz="2000" i="1" dirty="0"/>
              <a:t>.h&gt;</a:t>
            </a:r>
          </a:p>
          <a:p>
            <a:pPr>
              <a:buNone/>
            </a:pPr>
            <a:r>
              <a:rPr lang="tr-TR" sz="2000" i="1" dirty="0" err="1"/>
              <a:t>typedef</a:t>
            </a:r>
            <a:r>
              <a:rPr lang="tr-TR" sz="2000" i="1" dirty="0"/>
              <a:t> </a:t>
            </a:r>
            <a:r>
              <a:rPr lang="tr-TR" sz="2000" i="1" dirty="0" err="1"/>
              <a:t>union</a:t>
            </a:r>
            <a:r>
              <a:rPr lang="tr-TR" sz="2000" i="1" dirty="0"/>
              <a:t> { </a:t>
            </a:r>
            <a:r>
              <a:rPr lang="tr-TR" sz="2000" i="1" dirty="0" err="1"/>
              <a:t>int</a:t>
            </a:r>
            <a:r>
              <a:rPr lang="tr-TR" sz="2000" i="1" dirty="0"/>
              <a:t> yas; </a:t>
            </a:r>
            <a:r>
              <a:rPr lang="tr-TR" sz="2000" i="1" dirty="0" err="1"/>
              <a:t>double</a:t>
            </a:r>
            <a:r>
              <a:rPr lang="tr-TR" sz="2000" i="1" dirty="0"/>
              <a:t> kilo;} kimlik;</a:t>
            </a:r>
          </a:p>
          <a:p>
            <a:pPr>
              <a:buNone/>
            </a:pPr>
            <a:r>
              <a:rPr lang="tr-TR" sz="2000" i="1" dirty="0" err="1"/>
              <a:t>int</a:t>
            </a:r>
            <a:r>
              <a:rPr lang="tr-TR" sz="2000" i="1" dirty="0"/>
              <a:t> </a:t>
            </a:r>
            <a:r>
              <a:rPr lang="tr-TR" sz="2000" i="1" dirty="0" err="1"/>
              <a:t>main</a:t>
            </a:r>
            <a:r>
              <a:rPr lang="tr-TR" sz="2000" i="1" dirty="0"/>
              <a:t>()</a:t>
            </a:r>
          </a:p>
          <a:p>
            <a:pPr>
              <a:buNone/>
            </a:pPr>
            <a:r>
              <a:rPr lang="tr-TR" sz="2000" i="1" dirty="0"/>
              <a:t>{</a:t>
            </a:r>
          </a:p>
          <a:p>
            <a:pPr>
              <a:buNone/>
            </a:pPr>
            <a:r>
              <a:rPr lang="tr-TR" sz="2000" i="1" dirty="0"/>
              <a:t>	kimlik Can;</a:t>
            </a:r>
          </a:p>
          <a:p>
            <a:pPr>
              <a:buNone/>
            </a:pPr>
            <a:r>
              <a:rPr lang="tr-TR" sz="2000" i="1" dirty="0"/>
              <a:t>	Can.yas=23;</a:t>
            </a:r>
          </a:p>
          <a:p>
            <a:pPr>
              <a:buNone/>
            </a:pPr>
            <a:r>
              <a:rPr lang="tr-TR" sz="2000" i="1" dirty="0"/>
              <a:t>	Can.kilo=58.3;</a:t>
            </a:r>
          </a:p>
          <a:p>
            <a:pPr>
              <a:buNone/>
            </a:pPr>
            <a:r>
              <a:rPr lang="tr-TR" sz="2000" i="1" dirty="0"/>
              <a:t>	</a:t>
            </a:r>
            <a:r>
              <a:rPr lang="tr-TR" sz="2000" i="1" dirty="0" err="1"/>
              <a:t>printf</a:t>
            </a:r>
            <a:r>
              <a:rPr lang="tr-TR" sz="2000" i="1" dirty="0"/>
              <a:t>("%d %</a:t>
            </a:r>
            <a:r>
              <a:rPr lang="tr-TR" sz="2000" i="1" dirty="0" err="1"/>
              <a:t>lf</a:t>
            </a:r>
            <a:r>
              <a:rPr lang="tr-TR" sz="2000" i="1" dirty="0"/>
              <a:t>", Can.yas, Can.kilo);	</a:t>
            </a:r>
          </a:p>
          <a:p>
            <a:pPr>
              <a:buNone/>
            </a:pPr>
            <a:r>
              <a:rPr lang="tr-TR" sz="2000" i="1" dirty="0"/>
              <a:t>	</a:t>
            </a:r>
            <a:r>
              <a:rPr lang="tr-TR" sz="2000" i="1" dirty="0" err="1"/>
              <a:t>return</a:t>
            </a:r>
            <a:r>
              <a:rPr lang="tr-TR" sz="2000" i="1" dirty="0"/>
              <a:t> 0;</a:t>
            </a:r>
          </a:p>
          <a:p>
            <a:pPr>
              <a:buNone/>
            </a:pPr>
            <a:r>
              <a:rPr lang="tr-TR" sz="2000" i="1" dirty="0"/>
              <a:t>}</a:t>
            </a:r>
          </a:p>
        </p:txBody>
      </p:sp>
      <p:sp>
        <p:nvSpPr>
          <p:cNvPr id="4" name="3 Yuvarlatılmış Dikdörtgen"/>
          <p:cNvSpPr/>
          <p:nvPr/>
        </p:nvSpPr>
        <p:spPr>
          <a:xfrm>
            <a:off x="2214546" y="2500306"/>
            <a:ext cx="2428892"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Söz dizim açısından </a:t>
            </a:r>
            <a:r>
              <a:rPr lang="tr-TR" sz="1600" dirty="0" err="1"/>
              <a:t>struct</a:t>
            </a:r>
            <a:r>
              <a:rPr lang="tr-TR" sz="1600" dirty="0"/>
              <a:t> ile aynıdır. </a:t>
            </a:r>
            <a:r>
              <a:rPr lang="tr-TR" sz="1600" dirty="0" err="1"/>
              <a:t>struct</a:t>
            </a:r>
            <a:r>
              <a:rPr lang="tr-TR" sz="1600" dirty="0"/>
              <a:t> yerine </a:t>
            </a:r>
            <a:r>
              <a:rPr lang="tr-TR" sz="1600" dirty="0" err="1"/>
              <a:t>union</a:t>
            </a:r>
            <a:r>
              <a:rPr lang="tr-TR" sz="1600" dirty="0"/>
              <a:t> yazmak yeterlidir.</a:t>
            </a:r>
          </a:p>
        </p:txBody>
      </p:sp>
      <p:sp>
        <p:nvSpPr>
          <p:cNvPr id="5" name="4 Yuvarlatılmış Dikdörtgen"/>
          <p:cNvSpPr/>
          <p:nvPr/>
        </p:nvSpPr>
        <p:spPr>
          <a:xfrm>
            <a:off x="5072066" y="3143248"/>
            <a:ext cx="3357586"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Bellekte birleşik yapının tüm elemanları için </a:t>
            </a:r>
            <a:r>
              <a:rPr lang="tr-TR" sz="1600" b="1" dirty="0"/>
              <a:t>ortak bir yer </a:t>
            </a:r>
            <a:r>
              <a:rPr lang="tr-TR" sz="1600" dirty="0"/>
              <a:t>ayrılır. Örneğin, bir birleşik yapıda hem </a:t>
            </a:r>
            <a:r>
              <a:rPr lang="tr-TR" sz="1600" dirty="0" err="1"/>
              <a:t>int</a:t>
            </a:r>
            <a:r>
              <a:rPr lang="tr-TR" sz="1600" dirty="0"/>
              <a:t> hem </a:t>
            </a:r>
            <a:r>
              <a:rPr lang="tr-TR" sz="1600" dirty="0" err="1"/>
              <a:t>double</a:t>
            </a:r>
            <a:r>
              <a:rPr lang="tr-TR" sz="1600" dirty="0"/>
              <a:t> varsa ikisi için toplam 8 bayt ayrılır. Bu alan istenirse </a:t>
            </a:r>
            <a:r>
              <a:rPr lang="tr-TR" sz="1600" dirty="0" err="1"/>
              <a:t>int</a:t>
            </a:r>
            <a:r>
              <a:rPr lang="tr-TR" sz="1600" dirty="0"/>
              <a:t> (alanın yarısı boş kalarak), istenirse </a:t>
            </a:r>
            <a:r>
              <a:rPr lang="tr-TR" sz="1600" dirty="0" err="1"/>
              <a:t>double</a:t>
            </a:r>
            <a:r>
              <a:rPr lang="tr-TR" sz="1600" dirty="0"/>
              <a:t> için kullanılır. Ancak her ikisi için aynı anda kullanılamaz.</a:t>
            </a:r>
          </a:p>
        </p:txBody>
      </p:sp>
      <p:sp>
        <p:nvSpPr>
          <p:cNvPr id="6" name="5 Sağ Ok"/>
          <p:cNvSpPr/>
          <p:nvPr/>
        </p:nvSpPr>
        <p:spPr>
          <a:xfrm rot="2114015">
            <a:off x="2032232" y="4342792"/>
            <a:ext cx="1293322" cy="7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Ekran Alıntısı.JPG"/>
          <p:cNvPicPr>
            <a:picLocks noChangeAspect="1"/>
          </p:cNvPicPr>
          <p:nvPr/>
        </p:nvPicPr>
        <p:blipFill>
          <a:blip r:embed="rId2"/>
          <a:stretch>
            <a:fillRect/>
          </a:stretch>
        </p:blipFill>
        <p:spPr>
          <a:xfrm>
            <a:off x="3357554" y="5214950"/>
            <a:ext cx="5010150" cy="885825"/>
          </a:xfrm>
          <a:prstGeom prst="rect">
            <a:avLst/>
          </a:prstGeom>
        </p:spPr>
      </p:pic>
      <p:sp>
        <p:nvSpPr>
          <p:cNvPr id="8" name="7 Oval"/>
          <p:cNvSpPr/>
          <p:nvPr/>
        </p:nvSpPr>
        <p:spPr>
          <a:xfrm>
            <a:off x="3214678" y="5072074"/>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a:stCxn id="8" idx="2"/>
          </p:cNvCxnSpPr>
          <p:nvPr/>
        </p:nvCxnSpPr>
        <p:spPr>
          <a:xfrm rot="10800000" flipV="1">
            <a:off x="2500298" y="5322106"/>
            <a:ext cx="714380"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785786" y="5500702"/>
            <a:ext cx="2357454" cy="830997"/>
          </a:xfrm>
          <a:prstGeom prst="rect">
            <a:avLst/>
          </a:prstGeom>
          <a:noFill/>
        </p:spPr>
        <p:txBody>
          <a:bodyPr wrap="square" rtlCol="0">
            <a:spAutoFit/>
          </a:bodyPr>
          <a:lstStyle/>
          <a:p>
            <a:r>
              <a:rPr lang="tr-TR" sz="1200" dirty="0"/>
              <a:t>Daha sonradan </a:t>
            </a:r>
            <a:r>
              <a:rPr lang="tr-TR" sz="1200" dirty="0" err="1"/>
              <a:t>double</a:t>
            </a:r>
            <a:r>
              <a:rPr lang="tr-TR" sz="1200" dirty="0"/>
              <a:t> ataması yapıldığı için buradaki </a:t>
            </a:r>
            <a:r>
              <a:rPr lang="tr-TR" sz="1200" dirty="0" err="1"/>
              <a:t>int</a:t>
            </a:r>
            <a:r>
              <a:rPr lang="tr-TR" sz="1200" dirty="0"/>
              <a:t> yok oldu, </a:t>
            </a:r>
            <a:r>
              <a:rPr lang="tr-TR" sz="1200" dirty="0" err="1"/>
              <a:t>double’a</a:t>
            </a:r>
            <a:r>
              <a:rPr lang="tr-TR" sz="1200" dirty="0"/>
              <a:t> ait baytların ilk 4’ü </a:t>
            </a:r>
            <a:r>
              <a:rPr lang="tr-TR" sz="1200" dirty="0" err="1"/>
              <a:t>int</a:t>
            </a:r>
            <a:r>
              <a:rPr lang="tr-TR" sz="1200" dirty="0"/>
              <a:t> olarak çöp gibi gözüküyor.</a:t>
            </a:r>
          </a:p>
        </p:txBody>
      </p:sp>
      <p:graphicFrame>
        <p:nvGraphicFramePr>
          <p:cNvPr id="12" name="11 Tablo"/>
          <p:cNvGraphicFramePr>
            <a:graphicFrameLocks noGrp="1"/>
          </p:cNvGraphicFramePr>
          <p:nvPr/>
        </p:nvGraphicFramePr>
        <p:xfrm>
          <a:off x="4857752" y="2000240"/>
          <a:ext cx="3857656" cy="370840"/>
        </p:xfrm>
        <a:graphic>
          <a:graphicData uri="http://schemas.openxmlformats.org/drawingml/2006/table">
            <a:tbl>
              <a:tblPr firstRow="1" bandRow="1">
                <a:tableStyleId>{5940675A-B579-460E-94D1-54222C63F5DA}</a:tableStyleId>
              </a:tblPr>
              <a:tblGrid>
                <a:gridCol w="482207">
                  <a:extLst>
                    <a:ext uri="{9D8B030D-6E8A-4147-A177-3AD203B41FA5}">
                      <a16:colId xmlns="" xmlns:a16="http://schemas.microsoft.com/office/drawing/2014/main" val="20000"/>
                    </a:ext>
                  </a:extLst>
                </a:gridCol>
                <a:gridCol w="482207">
                  <a:extLst>
                    <a:ext uri="{9D8B030D-6E8A-4147-A177-3AD203B41FA5}">
                      <a16:colId xmlns="" xmlns:a16="http://schemas.microsoft.com/office/drawing/2014/main" val="20001"/>
                    </a:ext>
                  </a:extLst>
                </a:gridCol>
                <a:gridCol w="482207">
                  <a:extLst>
                    <a:ext uri="{9D8B030D-6E8A-4147-A177-3AD203B41FA5}">
                      <a16:colId xmlns="" xmlns:a16="http://schemas.microsoft.com/office/drawing/2014/main" val="20002"/>
                    </a:ext>
                  </a:extLst>
                </a:gridCol>
                <a:gridCol w="482207">
                  <a:extLst>
                    <a:ext uri="{9D8B030D-6E8A-4147-A177-3AD203B41FA5}">
                      <a16:colId xmlns="" xmlns:a16="http://schemas.microsoft.com/office/drawing/2014/main" val="20003"/>
                    </a:ext>
                  </a:extLst>
                </a:gridCol>
                <a:gridCol w="482207">
                  <a:extLst>
                    <a:ext uri="{9D8B030D-6E8A-4147-A177-3AD203B41FA5}">
                      <a16:colId xmlns="" xmlns:a16="http://schemas.microsoft.com/office/drawing/2014/main" val="20004"/>
                    </a:ext>
                  </a:extLst>
                </a:gridCol>
                <a:gridCol w="482207">
                  <a:extLst>
                    <a:ext uri="{9D8B030D-6E8A-4147-A177-3AD203B41FA5}">
                      <a16:colId xmlns="" xmlns:a16="http://schemas.microsoft.com/office/drawing/2014/main" val="20005"/>
                    </a:ext>
                  </a:extLst>
                </a:gridCol>
                <a:gridCol w="482207">
                  <a:extLst>
                    <a:ext uri="{9D8B030D-6E8A-4147-A177-3AD203B41FA5}">
                      <a16:colId xmlns="" xmlns:a16="http://schemas.microsoft.com/office/drawing/2014/main" val="20006"/>
                    </a:ext>
                  </a:extLst>
                </a:gridCol>
                <a:gridCol w="482207">
                  <a:extLst>
                    <a:ext uri="{9D8B030D-6E8A-4147-A177-3AD203B41FA5}">
                      <a16:colId xmlns="" xmlns:a16="http://schemas.microsoft.com/office/drawing/2014/main" val="20007"/>
                    </a:ext>
                  </a:extLst>
                </a:gridCol>
              </a:tblGrid>
              <a:tr h="370840">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 xmlns:a16="http://schemas.microsoft.com/office/drawing/2014/main" val="10000"/>
                  </a:ext>
                </a:extLst>
              </a:tr>
            </a:tbl>
          </a:graphicData>
        </a:graphic>
      </p:graphicFrame>
      <p:sp>
        <p:nvSpPr>
          <p:cNvPr id="13" name="12 Sol Ayraç"/>
          <p:cNvSpPr/>
          <p:nvPr/>
        </p:nvSpPr>
        <p:spPr>
          <a:xfrm rot="16200000">
            <a:off x="6500827" y="785793"/>
            <a:ext cx="642942" cy="3929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13 Yuvarlatılmış Dikdörtgen"/>
          <p:cNvSpPr/>
          <p:nvPr/>
        </p:nvSpPr>
        <p:spPr>
          <a:xfrm>
            <a:off x="4143372" y="500042"/>
            <a:ext cx="4572032"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100" i="1" dirty="0">
                <a:solidFill>
                  <a:srgbClr val="0000FF"/>
                </a:solidFill>
              </a:rPr>
              <a:t>Kullanım </a:t>
            </a:r>
            <a:r>
              <a:rPr lang="tr-TR" sz="1100" i="1" dirty="0" smtClean="0">
                <a:solidFill>
                  <a:srgbClr val="0000FF"/>
                </a:solidFill>
              </a:rPr>
              <a:t>alanı örneği : </a:t>
            </a:r>
            <a:r>
              <a:rPr lang="tr-TR" sz="1100" dirty="0"/>
              <a:t>2000 yılı öncesi model arabaların kimlikleri </a:t>
            </a:r>
            <a:r>
              <a:rPr lang="tr-TR" sz="1100" i="1" dirty="0" err="1">
                <a:solidFill>
                  <a:srgbClr val="0000FF"/>
                </a:solidFill>
              </a:rPr>
              <a:t>char</a:t>
            </a:r>
            <a:r>
              <a:rPr lang="tr-TR" sz="1100" i="1" dirty="0">
                <a:solidFill>
                  <a:srgbClr val="0000FF"/>
                </a:solidFill>
              </a:rPr>
              <a:t> ID[6] </a:t>
            </a:r>
            <a:r>
              <a:rPr lang="tr-TR" sz="1100" dirty="0"/>
              <a:t>formatındayken(harf </a:t>
            </a:r>
            <a:r>
              <a:rPr lang="tr-TR" sz="1100" dirty="0" smtClean="0"/>
              <a:t>içerebiliyorken- AE2456), </a:t>
            </a:r>
            <a:r>
              <a:rPr lang="tr-TR" sz="1100" dirty="0"/>
              <a:t>genç arabalarınki </a:t>
            </a:r>
            <a:r>
              <a:rPr lang="tr-TR" sz="1100" dirty="0" err="1"/>
              <a:t>int</a:t>
            </a:r>
            <a:r>
              <a:rPr lang="tr-TR" sz="1100" dirty="0"/>
              <a:t> formatında (sadece rakamlardan </a:t>
            </a:r>
            <a:r>
              <a:rPr lang="tr-TR" sz="1100" dirty="0" smtClean="0"/>
              <a:t>oluşur - 8978544577) </a:t>
            </a:r>
            <a:r>
              <a:rPr lang="tr-TR" sz="1100" dirty="0"/>
              <a:t>olsun. Her araba </a:t>
            </a:r>
            <a:r>
              <a:rPr lang="tr-TR" sz="1100" dirty="0" smtClean="0"/>
              <a:t>değişkeni </a:t>
            </a:r>
            <a:r>
              <a:rPr lang="tr-TR" sz="1100" dirty="0"/>
              <a:t>için 10 bayt ayırmak yerine 6 bayt </a:t>
            </a:r>
            <a:r>
              <a:rPr lang="tr-TR" sz="1100" dirty="0" smtClean="0"/>
              <a:t>ayıralım (nasılsa bir arabanın iki tür kimliği olamaz).  </a:t>
            </a:r>
            <a:r>
              <a:rPr lang="tr-TR" sz="1100" dirty="0"/>
              <a:t>Bu şekilde 1 milyon araba verisi saklayacaksak  0.5MB'a yakın yer tasarrufumuz oluyor.</a:t>
            </a:r>
          </a:p>
        </p:txBody>
      </p:sp>
      <p:cxnSp>
        <p:nvCxnSpPr>
          <p:cNvPr id="16" name="15 Düz Ok Bağlayıcısı"/>
          <p:cNvCxnSpPr/>
          <p:nvPr/>
        </p:nvCxnSpPr>
        <p:spPr>
          <a:xfrm>
            <a:off x="1500166" y="2214554"/>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european union"/>
          <p:cNvPicPr>
            <a:picLocks noChangeAspect="1" noChangeArrowheads="1"/>
          </p:cNvPicPr>
          <p:nvPr/>
        </p:nvPicPr>
        <p:blipFill>
          <a:blip r:embed="rId2" cstate="print"/>
          <a:srcRect/>
          <a:stretch>
            <a:fillRect/>
          </a:stretch>
        </p:blipFill>
        <p:spPr bwMode="auto">
          <a:xfrm>
            <a:off x="2357422" y="4929198"/>
            <a:ext cx="785818" cy="523879"/>
          </a:xfrm>
          <a:prstGeom prst="rect">
            <a:avLst/>
          </a:prstGeom>
          <a:noFill/>
        </p:spPr>
      </p:pic>
      <p:pic>
        <p:nvPicPr>
          <p:cNvPr id="35842" name="Picture 2" descr="Image result for soÄa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5072074"/>
            <a:ext cx="1500198" cy="789578"/>
          </a:xfrm>
          <a:prstGeom prst="rect">
            <a:avLst/>
          </a:prstGeom>
          <a:noFill/>
        </p:spPr>
      </p:pic>
      <p:sp>
        <p:nvSpPr>
          <p:cNvPr id="2" name="1 Başlık"/>
          <p:cNvSpPr>
            <a:spLocks noGrp="1"/>
          </p:cNvSpPr>
          <p:nvPr>
            <p:ph type="title"/>
          </p:nvPr>
        </p:nvSpPr>
        <p:spPr/>
        <p:txBody>
          <a:bodyPr/>
          <a:lstStyle/>
          <a:p>
            <a:r>
              <a:rPr lang="tr-TR" dirty="0"/>
              <a:t>Alıştırma – Birleşik yapı(</a:t>
            </a:r>
            <a:r>
              <a:rPr lang="tr-TR" dirty="0" err="1"/>
              <a:t>Union</a:t>
            </a:r>
            <a:r>
              <a:rPr lang="tr-TR" dirty="0"/>
              <a:t>)</a:t>
            </a:r>
          </a:p>
        </p:txBody>
      </p:sp>
      <p:sp>
        <p:nvSpPr>
          <p:cNvPr id="8" name="2 İçerik Yer Tutucusu"/>
          <p:cNvSpPr>
            <a:spLocks noGrp="1"/>
          </p:cNvSpPr>
          <p:nvPr>
            <p:ph sz="quarter" idx="1"/>
          </p:nvPr>
        </p:nvSpPr>
        <p:spPr>
          <a:xfrm>
            <a:off x="357158" y="1357298"/>
            <a:ext cx="5929354" cy="4214842"/>
          </a:xfrm>
        </p:spPr>
        <p:txBody>
          <a:bodyPr>
            <a:normAutofit fontScale="92500" lnSpcReduction="20000"/>
          </a:bodyPr>
          <a:lstStyle/>
          <a:p>
            <a:pPr>
              <a:buNone/>
            </a:pPr>
            <a:r>
              <a:rPr lang="tr-TR" sz="2000" i="1" dirty="0"/>
              <a:t>#</a:t>
            </a:r>
            <a:r>
              <a:rPr lang="tr-TR" sz="2000" i="1" dirty="0" err="1"/>
              <a:t>include</a:t>
            </a:r>
            <a:r>
              <a:rPr lang="tr-TR" sz="2000" i="1" dirty="0"/>
              <a:t> &lt;</a:t>
            </a:r>
            <a:r>
              <a:rPr lang="tr-TR" sz="2000" i="1" dirty="0" err="1"/>
              <a:t>stdio</a:t>
            </a:r>
            <a:r>
              <a:rPr lang="tr-TR" sz="2000" i="1" dirty="0"/>
              <a:t>.h&gt;</a:t>
            </a:r>
          </a:p>
          <a:p>
            <a:pPr>
              <a:buNone/>
            </a:pPr>
            <a:r>
              <a:rPr lang="tr-TR" sz="2000" i="1" dirty="0"/>
              <a:t>#</a:t>
            </a:r>
            <a:r>
              <a:rPr lang="tr-TR" sz="2000" i="1" dirty="0" err="1"/>
              <a:t>include</a:t>
            </a:r>
            <a:r>
              <a:rPr lang="tr-TR" sz="2000" i="1" dirty="0"/>
              <a:t> &lt;</a:t>
            </a:r>
            <a:r>
              <a:rPr lang="tr-TR" sz="2000" i="1" dirty="0" err="1"/>
              <a:t>string</a:t>
            </a:r>
            <a:r>
              <a:rPr lang="tr-TR" sz="2000" i="1" dirty="0"/>
              <a:t>.h&gt;</a:t>
            </a:r>
          </a:p>
          <a:p>
            <a:pPr>
              <a:buNone/>
            </a:pPr>
            <a:r>
              <a:rPr lang="tr-TR" sz="2000" i="1" dirty="0" err="1"/>
              <a:t>typedef</a:t>
            </a:r>
            <a:r>
              <a:rPr lang="tr-TR" sz="2000" i="1" dirty="0"/>
              <a:t> </a:t>
            </a:r>
            <a:r>
              <a:rPr lang="tr-TR" sz="2000" i="1" dirty="0" err="1"/>
              <a:t>union</a:t>
            </a:r>
            <a:r>
              <a:rPr lang="tr-TR" sz="2000" i="1" dirty="0"/>
              <a:t> { </a:t>
            </a:r>
            <a:r>
              <a:rPr lang="tr-TR" sz="2000" i="1" dirty="0" err="1"/>
              <a:t>int</a:t>
            </a:r>
            <a:r>
              <a:rPr lang="tr-TR" sz="2000" i="1" dirty="0"/>
              <a:t> yas; </a:t>
            </a:r>
            <a:r>
              <a:rPr lang="tr-TR" sz="2000" i="1" dirty="0" err="1"/>
              <a:t>double</a:t>
            </a:r>
            <a:r>
              <a:rPr lang="tr-TR" sz="2000" i="1" dirty="0"/>
              <a:t> kilo; </a:t>
            </a:r>
            <a:r>
              <a:rPr lang="tr-TR" sz="2000" i="1" dirty="0" err="1"/>
              <a:t>char</a:t>
            </a:r>
            <a:r>
              <a:rPr lang="tr-TR" sz="2000" i="1" dirty="0"/>
              <a:t> isim[20]; } kimlik;</a:t>
            </a:r>
          </a:p>
          <a:p>
            <a:pPr>
              <a:buNone/>
            </a:pPr>
            <a:r>
              <a:rPr lang="tr-TR" sz="2000" i="1" dirty="0" err="1"/>
              <a:t>int</a:t>
            </a:r>
            <a:r>
              <a:rPr lang="tr-TR" sz="2000" i="1" dirty="0"/>
              <a:t> </a:t>
            </a:r>
            <a:r>
              <a:rPr lang="tr-TR" sz="2000" i="1" dirty="0" err="1"/>
              <a:t>main</a:t>
            </a:r>
            <a:r>
              <a:rPr lang="tr-TR" sz="2000" i="1" dirty="0"/>
              <a:t>(){</a:t>
            </a:r>
          </a:p>
          <a:p>
            <a:pPr>
              <a:buNone/>
            </a:pPr>
            <a:r>
              <a:rPr lang="tr-TR" sz="2000" i="1" dirty="0"/>
              <a:t>	kimlik Can;</a:t>
            </a:r>
          </a:p>
          <a:p>
            <a:pPr>
              <a:buNone/>
            </a:pPr>
            <a:r>
              <a:rPr lang="tr-TR" sz="2000" i="1" dirty="0"/>
              <a:t>	Can.yas=23;</a:t>
            </a:r>
          </a:p>
          <a:p>
            <a:pPr>
              <a:buNone/>
            </a:pPr>
            <a:r>
              <a:rPr lang="tr-TR" sz="2000" i="1" dirty="0"/>
              <a:t>	</a:t>
            </a:r>
            <a:r>
              <a:rPr lang="tr-TR" sz="2000" i="1" dirty="0" err="1"/>
              <a:t>printf</a:t>
            </a:r>
            <a:r>
              <a:rPr lang="tr-TR" sz="2000" i="1" dirty="0"/>
              <a:t>("%d\n", Can.yas);</a:t>
            </a:r>
          </a:p>
          <a:p>
            <a:pPr>
              <a:buNone/>
            </a:pPr>
            <a:r>
              <a:rPr lang="tr-TR" sz="2000" i="1" dirty="0"/>
              <a:t>	Can.kilo=58.3;</a:t>
            </a:r>
          </a:p>
          <a:p>
            <a:pPr>
              <a:buNone/>
            </a:pPr>
            <a:r>
              <a:rPr lang="tr-TR" sz="2000" i="1" dirty="0"/>
              <a:t>	</a:t>
            </a:r>
            <a:r>
              <a:rPr lang="tr-TR" sz="2000" i="1" dirty="0" err="1"/>
              <a:t>printf</a:t>
            </a:r>
            <a:r>
              <a:rPr lang="tr-TR" sz="2000" i="1" dirty="0"/>
              <a:t>("%.2lf\n", Can.kilo);	</a:t>
            </a:r>
          </a:p>
          <a:p>
            <a:pPr>
              <a:buNone/>
            </a:pPr>
            <a:r>
              <a:rPr lang="tr-TR" sz="2000" i="1" dirty="0"/>
              <a:t>	</a:t>
            </a:r>
            <a:r>
              <a:rPr lang="tr-TR" sz="2000" i="1" dirty="0" err="1"/>
              <a:t>strcpy</a:t>
            </a:r>
            <a:r>
              <a:rPr lang="tr-TR" sz="2000" i="1" dirty="0"/>
              <a:t>(Can.isim, "Can </a:t>
            </a:r>
            <a:r>
              <a:rPr lang="tr-TR" sz="2000" i="1" dirty="0" err="1"/>
              <a:t>Csever</a:t>
            </a:r>
            <a:r>
              <a:rPr lang="tr-TR" sz="2000" i="1" dirty="0"/>
              <a:t>");</a:t>
            </a:r>
          </a:p>
          <a:p>
            <a:pPr>
              <a:buNone/>
            </a:pPr>
            <a:r>
              <a:rPr lang="tr-TR" sz="2000" i="1" dirty="0"/>
              <a:t>	</a:t>
            </a:r>
            <a:r>
              <a:rPr lang="tr-TR" sz="2000" i="1" dirty="0" err="1"/>
              <a:t>printf</a:t>
            </a:r>
            <a:r>
              <a:rPr lang="tr-TR" sz="2000" i="1" dirty="0"/>
              <a:t>("%s", Can.isim);</a:t>
            </a:r>
          </a:p>
          <a:p>
            <a:pPr>
              <a:buNone/>
            </a:pPr>
            <a:r>
              <a:rPr lang="tr-TR" sz="2000" i="1" dirty="0"/>
              <a:t>	</a:t>
            </a:r>
            <a:r>
              <a:rPr lang="tr-TR" sz="2000" i="1" dirty="0" err="1"/>
              <a:t>return</a:t>
            </a:r>
            <a:r>
              <a:rPr lang="tr-TR" sz="2000" i="1" dirty="0"/>
              <a:t> 0;</a:t>
            </a:r>
          </a:p>
          <a:p>
            <a:pPr>
              <a:buNone/>
            </a:pPr>
            <a:r>
              <a:rPr lang="tr-TR" sz="2000" i="1" dirty="0"/>
              <a:t>}</a:t>
            </a:r>
          </a:p>
        </p:txBody>
      </p:sp>
      <p:pic>
        <p:nvPicPr>
          <p:cNvPr id="9" name="8 Resim" descr="soru.jpg"/>
          <p:cNvPicPr>
            <a:picLocks noChangeAspect="1"/>
          </p:cNvPicPr>
          <p:nvPr/>
        </p:nvPicPr>
        <p:blipFill>
          <a:blip r:embed="rId4"/>
          <a:stretch>
            <a:fillRect/>
          </a:stretch>
        </p:blipFill>
        <p:spPr>
          <a:xfrm>
            <a:off x="6786578" y="4786322"/>
            <a:ext cx="1780032" cy="1341120"/>
          </a:xfrm>
          <a:prstGeom prst="rect">
            <a:avLst/>
          </a:prstGeom>
        </p:spPr>
      </p:pic>
      <p:sp>
        <p:nvSpPr>
          <p:cNvPr id="10" name="9 Metin kutusu"/>
          <p:cNvSpPr txBox="1"/>
          <p:nvPr/>
        </p:nvSpPr>
        <p:spPr>
          <a:xfrm>
            <a:off x="5929322" y="1214422"/>
            <a:ext cx="242889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Çöp değer olarak “cop” yazabilirsiniz.</a:t>
            </a:r>
          </a:p>
        </p:txBody>
      </p:sp>
      <p:sp>
        <p:nvSpPr>
          <p:cNvPr id="11" name="10 Metin kutusu"/>
          <p:cNvSpPr txBox="1"/>
          <p:nvPr/>
        </p:nvSpPr>
        <p:spPr>
          <a:xfrm>
            <a:off x="6215074" y="2214554"/>
            <a:ext cx="214314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Can değişkeni için bellekte kaç bayt yer ayırt edilmiştir?</a:t>
            </a:r>
          </a:p>
        </p:txBody>
      </p:sp>
      <p:pic>
        <p:nvPicPr>
          <p:cNvPr id="12" name="11 Resim" descr="Ekran Alıntısı.JPG"/>
          <p:cNvPicPr>
            <a:picLocks noChangeAspect="1"/>
          </p:cNvPicPr>
          <p:nvPr/>
        </p:nvPicPr>
        <p:blipFill>
          <a:blip r:embed="rId5"/>
          <a:srcRect r="80519" b="60265"/>
          <a:stretch>
            <a:fillRect/>
          </a:stretch>
        </p:blipFill>
        <p:spPr>
          <a:xfrm>
            <a:off x="3571868" y="4643446"/>
            <a:ext cx="2125281" cy="1214446"/>
          </a:xfrm>
          <a:prstGeom prst="rect">
            <a:avLst/>
          </a:prstGeom>
          <a:ln>
            <a:solidFill>
              <a:schemeClr val="tx1"/>
            </a:solidFill>
          </a:ln>
        </p:spPr>
      </p:pic>
      <p:sp>
        <p:nvSpPr>
          <p:cNvPr id="13" name="12 Yuvarlatılmış Dikdörtgen"/>
          <p:cNvSpPr/>
          <p:nvPr/>
        </p:nvSpPr>
        <p:spPr>
          <a:xfrm>
            <a:off x="5072066" y="3286124"/>
            <a:ext cx="250033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 üçü de tek bir </a:t>
            </a:r>
            <a:r>
              <a:rPr lang="tr-TR" dirty="0" err="1"/>
              <a:t>printf</a:t>
            </a:r>
            <a:r>
              <a:rPr lang="tr-TR" dirty="0"/>
              <a:t> ile en sonda ekrana yazdırılıyor olsaydı?</a:t>
            </a:r>
          </a:p>
        </p:txBody>
      </p:sp>
      <p:sp>
        <p:nvSpPr>
          <p:cNvPr id="14" name="13 Metin kutusu"/>
          <p:cNvSpPr txBox="1"/>
          <p:nvPr/>
        </p:nvSpPr>
        <p:spPr>
          <a:xfrm>
            <a:off x="285720" y="5929330"/>
            <a:ext cx="7040838" cy="584775"/>
          </a:xfrm>
          <a:prstGeom prst="rect">
            <a:avLst/>
          </a:prstGeom>
          <a:noFill/>
        </p:spPr>
        <p:txBody>
          <a:bodyPr wrap="none" rtlCol="0">
            <a:spAutoFit/>
          </a:bodyPr>
          <a:lstStyle/>
          <a:p>
            <a:r>
              <a:rPr lang="tr-TR" dirty="0" err="1"/>
              <a:t>European</a:t>
            </a:r>
            <a:r>
              <a:rPr lang="tr-TR" dirty="0"/>
              <a:t> </a:t>
            </a:r>
            <a:r>
              <a:rPr lang="tr-TR" dirty="0" err="1"/>
              <a:t>Union'daki</a:t>
            </a:r>
            <a:r>
              <a:rPr lang="tr-TR" dirty="0"/>
              <a:t> gibi olacak. Sınavda </a:t>
            </a:r>
            <a:r>
              <a:rPr lang="tr-TR" dirty="0" err="1"/>
              <a:t>union</a:t>
            </a:r>
            <a:r>
              <a:rPr lang="tr-TR" dirty="0"/>
              <a:t> yerine </a:t>
            </a:r>
            <a:r>
              <a:rPr lang="tr-TR" dirty="0" err="1"/>
              <a:t>onion</a:t>
            </a:r>
            <a:r>
              <a:rPr lang="tr-TR" dirty="0"/>
              <a:t> yazmayınız! </a:t>
            </a:r>
          </a:p>
          <a:p>
            <a:r>
              <a:rPr lang="tr-TR" sz="1400" dirty="0"/>
              <a:t>(yaşanmış vakadır)</a:t>
            </a:r>
          </a:p>
        </p:txBody>
      </p:sp>
      <p:pic>
        <p:nvPicPr>
          <p:cNvPr id="15" name="Picture 2" descr="C:\Program Files\Microsoft Office\MEDIA\CAGCAT10\j0195384.wmf"/>
          <p:cNvPicPr>
            <a:picLocks noChangeAspect="1" noChangeArrowheads="1"/>
          </p:cNvPicPr>
          <p:nvPr/>
        </p:nvPicPr>
        <p:blipFill>
          <a:blip r:embed="rId6"/>
          <a:srcRect/>
          <a:stretch>
            <a:fillRect/>
          </a:stretch>
        </p:blipFill>
        <p:spPr bwMode="auto">
          <a:xfrm>
            <a:off x="7397042" y="3500438"/>
            <a:ext cx="1175486" cy="12000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70" decel="100000"/>
                                        <p:tgtEl>
                                          <p:spTgt spid="15"/>
                                        </p:tgtEl>
                                      </p:cBhvr>
                                    </p:animEffect>
                                    <p:animScale>
                                      <p:cBhvr>
                                        <p:cTn id="16" dur="770" decel="100000"/>
                                        <p:tgtEl>
                                          <p:spTgt spid="15"/>
                                        </p:tgtEl>
                                      </p:cBhvr>
                                      <p:from x="10000" y="10000"/>
                                      <p:to x="200000" y="450000"/>
                                    </p:animScale>
                                    <p:animScale>
                                      <p:cBhvr>
                                        <p:cTn id="17" dur="1230" accel="100000" fill="hold">
                                          <p:stCondLst>
                                            <p:cond delay="770"/>
                                          </p:stCondLst>
                                        </p:cTn>
                                        <p:tgtEl>
                                          <p:spTgt spid="15"/>
                                        </p:tgtEl>
                                      </p:cBhvr>
                                      <p:from x="200000" y="450000"/>
                                      <p:to x="100000" y="100000"/>
                                    </p:animScale>
                                    <p:set>
                                      <p:cBhvr>
                                        <p:cTn id="18" dur="770" fill="hold"/>
                                        <p:tgtEl>
                                          <p:spTgt spid="15"/>
                                        </p:tgtEl>
                                        <p:attrNameLst>
                                          <p:attrName>ppt_x</p:attrName>
                                        </p:attrNameLst>
                                      </p:cBhvr>
                                      <p:to>
                                        <p:strVal val="(0.5)"/>
                                      </p:to>
                                    </p:set>
                                    <p:anim from="(0.5)" to="(#ppt_x)" calcmode="lin" valueType="num">
                                      <p:cBhvr>
                                        <p:cTn id="19" dur="1230" accel="100000" fill="hold">
                                          <p:stCondLst>
                                            <p:cond delay="770"/>
                                          </p:stCondLst>
                                        </p:cTn>
                                        <p:tgtEl>
                                          <p:spTgt spid="15"/>
                                        </p:tgtEl>
                                        <p:attrNameLst>
                                          <p:attrName>ppt_x</p:attrName>
                                        </p:attrNameLst>
                                      </p:cBhvr>
                                    </p:anim>
                                    <p:set>
                                      <p:cBhvr>
                                        <p:cTn id="20" dur="770" fill="hold"/>
                                        <p:tgtEl>
                                          <p:spTgt spid="15"/>
                                        </p:tgtEl>
                                        <p:attrNameLst>
                                          <p:attrName>ppt_y</p:attrName>
                                        </p:attrNameLst>
                                      </p:cBhvr>
                                      <p:to>
                                        <p:strVal val="(#ppt_y+0.4)"/>
                                      </p:to>
                                    </p:set>
                                    <p:anim from="(#ppt_y+0.4)" to="(#ppt_y)" calcmode="lin" valueType="num">
                                      <p:cBhvr>
                                        <p:cTn id="21"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5.ders sonu</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a:solidFill>
                  <a:srgbClr val="FF0000"/>
                </a:solidFill>
              </a:rPr>
              <a:t>enum</a:t>
            </a:r>
            <a:r>
              <a:rPr lang="tr-TR" dirty="0"/>
              <a:t> Sabit Tanımlama</a:t>
            </a:r>
          </a:p>
        </p:txBody>
      </p:sp>
      <p:sp>
        <p:nvSpPr>
          <p:cNvPr id="3" name="2 İçerik Yer Tutucusu"/>
          <p:cNvSpPr>
            <a:spLocks noGrp="1"/>
          </p:cNvSpPr>
          <p:nvPr>
            <p:ph sz="quarter" idx="1"/>
          </p:nvPr>
        </p:nvSpPr>
        <p:spPr/>
        <p:txBody>
          <a:bodyPr/>
          <a:lstStyle/>
          <a:p>
            <a:pPr>
              <a:buNone/>
            </a:pPr>
            <a:r>
              <a:rPr lang="tr-TR" dirty="0" err="1"/>
              <a:t>enum</a:t>
            </a:r>
            <a:r>
              <a:rPr lang="tr-TR" dirty="0"/>
              <a:t> aylar </a:t>
            </a:r>
          </a:p>
          <a:p>
            <a:pPr>
              <a:buNone/>
            </a:pPr>
            <a:r>
              <a:rPr lang="tr-TR" dirty="0"/>
              <a:t>{</a:t>
            </a:r>
          </a:p>
          <a:p>
            <a:pPr>
              <a:buNone/>
            </a:pPr>
            <a:r>
              <a:rPr lang="tr-TR" dirty="0"/>
              <a:t>	ocak=1, </a:t>
            </a:r>
            <a:r>
              <a:rPr lang="tr-TR" dirty="0" err="1"/>
              <a:t>subat</a:t>
            </a:r>
            <a:r>
              <a:rPr lang="tr-TR" dirty="0"/>
              <a:t>, mart, nisan, </a:t>
            </a:r>
            <a:r>
              <a:rPr lang="tr-TR" dirty="0" err="1"/>
              <a:t>mayis</a:t>
            </a:r>
            <a:r>
              <a:rPr lang="tr-TR" dirty="0"/>
              <a:t>, haziran, temmuz, </a:t>
            </a:r>
            <a:r>
              <a:rPr lang="tr-TR" dirty="0" err="1"/>
              <a:t>agustos</a:t>
            </a:r>
            <a:r>
              <a:rPr lang="tr-TR" dirty="0"/>
              <a:t>, </a:t>
            </a:r>
            <a:r>
              <a:rPr lang="tr-TR" dirty="0" err="1"/>
              <a:t>eylul</a:t>
            </a:r>
            <a:r>
              <a:rPr lang="tr-TR" dirty="0"/>
              <a:t>, ekim, </a:t>
            </a:r>
            <a:r>
              <a:rPr lang="tr-TR" dirty="0" err="1"/>
              <a:t>kasim</a:t>
            </a:r>
            <a:r>
              <a:rPr lang="tr-TR" dirty="0"/>
              <a:t>, </a:t>
            </a:r>
            <a:r>
              <a:rPr lang="tr-TR" dirty="0" err="1"/>
              <a:t>aralik</a:t>
            </a:r>
            <a:r>
              <a:rPr lang="tr-TR" dirty="0"/>
              <a:t> </a:t>
            </a:r>
          </a:p>
          <a:p>
            <a:pPr>
              <a:buNone/>
            </a:pPr>
            <a:r>
              <a:rPr lang="tr-TR" dirty="0"/>
              <a:t>};</a:t>
            </a:r>
          </a:p>
          <a:p>
            <a:pPr>
              <a:buNone/>
            </a:pPr>
            <a:r>
              <a:rPr lang="tr-TR" dirty="0"/>
              <a:t>kodu, ay isimlerini 1’den başlayarak 12’e kadar </a:t>
            </a:r>
            <a:r>
              <a:rPr lang="tr-TR" b="1" u="sng" dirty="0"/>
              <a:t>ilişkilendirir</a:t>
            </a:r>
            <a:r>
              <a:rPr lang="tr-TR" dirty="0"/>
              <a:t>.</a:t>
            </a:r>
          </a:p>
        </p:txBody>
      </p:sp>
      <p:sp>
        <p:nvSpPr>
          <p:cNvPr id="4" name="3 Yuvarlatılmış Dikdörtgen"/>
          <p:cNvSpPr/>
          <p:nvPr/>
        </p:nvSpPr>
        <p:spPr>
          <a:xfrm>
            <a:off x="1285852" y="4286256"/>
            <a:ext cx="3585029"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İlk başta değer atamazsak kendisi otomatik olarak kaçtan başlayarak ilişkilendirir?</a:t>
            </a:r>
          </a:p>
        </p:txBody>
      </p:sp>
      <p:sp>
        <p:nvSpPr>
          <p:cNvPr id="5" name="4 Yuvarlatılmış Dikdörtgen"/>
          <p:cNvSpPr/>
          <p:nvPr/>
        </p:nvSpPr>
        <p:spPr>
          <a:xfrm>
            <a:off x="5715008" y="4214818"/>
            <a:ext cx="2699657" cy="2017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ocak=1 denmeseydi, varsayılan olarak 0’dan başlardı.</a:t>
            </a:r>
          </a:p>
        </p:txBody>
      </p:sp>
      <p:pic>
        <p:nvPicPr>
          <p:cNvPr id="6" name="Picture 2" descr="C:\Program Files\Microsoft Office\MEDIA\CAGCAT10\j0195384.wmf"/>
          <p:cNvPicPr>
            <a:picLocks noChangeAspect="1" noChangeArrowheads="1"/>
          </p:cNvPicPr>
          <p:nvPr/>
        </p:nvPicPr>
        <p:blipFill>
          <a:blip r:embed="rId2"/>
          <a:srcRect/>
          <a:stretch>
            <a:fillRect/>
          </a:stretch>
        </p:blipFill>
        <p:spPr bwMode="auto">
          <a:xfrm>
            <a:off x="7429520" y="714356"/>
            <a:ext cx="1175486" cy="1200025"/>
          </a:xfrm>
          <a:prstGeom prst="rect">
            <a:avLst/>
          </a:prstGeom>
          <a:noFill/>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a:solidFill>
                  <a:srgbClr val="FF0000"/>
                </a:solidFill>
              </a:rPr>
              <a:t>enum</a:t>
            </a:r>
            <a:r>
              <a:rPr lang="tr-TR" dirty="0"/>
              <a:t> Kullanımına Örnek</a:t>
            </a:r>
          </a:p>
        </p:txBody>
      </p:sp>
      <p:sp>
        <p:nvSpPr>
          <p:cNvPr id="3" name="2 İçerik Yer Tutucusu"/>
          <p:cNvSpPr>
            <a:spLocks noGrp="1"/>
          </p:cNvSpPr>
          <p:nvPr>
            <p:ph sz="quarter" idx="1"/>
          </p:nvPr>
        </p:nvSpPr>
        <p:spPr/>
        <p:txBody>
          <a:bodyPr>
            <a:normAutofit fontScale="77500" lnSpcReduction="20000"/>
          </a:bodyPr>
          <a:lstStyle/>
          <a:p>
            <a:pPr>
              <a:buNone/>
            </a:pPr>
            <a:r>
              <a:rPr lang="tr-TR" dirty="0"/>
              <a:t>// </a:t>
            </a:r>
            <a:r>
              <a:rPr lang="tr-TR" dirty="0" err="1"/>
              <a:t>Enum</a:t>
            </a:r>
            <a:r>
              <a:rPr lang="tr-TR" dirty="0"/>
              <a:t> kullanımı</a:t>
            </a:r>
          </a:p>
          <a:p>
            <a:pPr>
              <a:buNone/>
            </a:pPr>
            <a:r>
              <a:rPr lang="tr-TR" dirty="0"/>
              <a:t>#</a:t>
            </a:r>
            <a:r>
              <a:rPr lang="tr-TR" dirty="0" err="1"/>
              <a:t>include</a:t>
            </a:r>
            <a:r>
              <a:rPr lang="tr-TR" dirty="0"/>
              <a:t> &lt;</a:t>
            </a:r>
            <a:r>
              <a:rPr lang="tr-TR" dirty="0" err="1"/>
              <a:t>stdio</a:t>
            </a:r>
            <a:r>
              <a:rPr lang="tr-TR" dirty="0"/>
              <a:t>.h&gt;</a:t>
            </a:r>
          </a:p>
          <a:p>
            <a:pPr>
              <a:buNone/>
            </a:pPr>
            <a:r>
              <a:rPr lang="tr-TR" dirty="0" err="1"/>
              <a:t>enum</a:t>
            </a:r>
            <a:r>
              <a:rPr lang="tr-TR" dirty="0"/>
              <a:t> aylar </a:t>
            </a:r>
          </a:p>
          <a:p>
            <a:pPr>
              <a:buNone/>
            </a:pPr>
            <a:r>
              <a:rPr lang="tr-TR" dirty="0"/>
              <a:t>{</a:t>
            </a:r>
          </a:p>
          <a:p>
            <a:pPr>
              <a:buNone/>
            </a:pPr>
            <a:r>
              <a:rPr lang="tr-TR" dirty="0"/>
              <a:t>	ocak=1, </a:t>
            </a:r>
            <a:r>
              <a:rPr lang="tr-TR" dirty="0" err="1"/>
              <a:t>subat</a:t>
            </a:r>
            <a:r>
              <a:rPr lang="tr-TR" dirty="0"/>
              <a:t>, mart, nisan, </a:t>
            </a:r>
            <a:r>
              <a:rPr lang="tr-TR" dirty="0" err="1"/>
              <a:t>mayis</a:t>
            </a:r>
            <a:r>
              <a:rPr lang="tr-TR" dirty="0"/>
              <a:t>, haziran, temmuz, </a:t>
            </a:r>
            <a:r>
              <a:rPr lang="tr-TR" dirty="0" err="1"/>
              <a:t>agustos</a:t>
            </a:r>
            <a:r>
              <a:rPr lang="tr-TR" dirty="0"/>
              <a:t>, </a:t>
            </a:r>
            <a:r>
              <a:rPr lang="tr-TR" dirty="0" err="1"/>
              <a:t>eylul</a:t>
            </a:r>
            <a:r>
              <a:rPr lang="tr-TR" dirty="0"/>
              <a:t>, ekim, </a:t>
            </a:r>
            <a:r>
              <a:rPr lang="tr-TR" dirty="0" err="1"/>
              <a:t>kasim</a:t>
            </a:r>
            <a:r>
              <a:rPr lang="tr-TR" dirty="0"/>
              <a:t>, </a:t>
            </a:r>
            <a:r>
              <a:rPr lang="tr-TR" dirty="0" err="1"/>
              <a:t>aralik</a:t>
            </a:r>
            <a:r>
              <a:rPr lang="tr-TR" dirty="0"/>
              <a:t> </a:t>
            </a:r>
          </a:p>
          <a:p>
            <a:pPr>
              <a:buNone/>
            </a:pPr>
            <a:r>
              <a:rPr lang="tr-TR" dirty="0"/>
              <a:t>};</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enum</a:t>
            </a:r>
            <a:r>
              <a:rPr lang="tr-TR" dirty="0"/>
              <a:t> aylar a;</a:t>
            </a:r>
          </a:p>
          <a:p>
            <a:pPr>
              <a:buNone/>
            </a:pPr>
            <a:r>
              <a:rPr lang="tr-TR" dirty="0"/>
              <a:t>	a=</a:t>
            </a:r>
            <a:r>
              <a:rPr lang="tr-TR" dirty="0" err="1"/>
              <a:t>mayis</a:t>
            </a:r>
            <a:r>
              <a:rPr lang="tr-TR" dirty="0"/>
              <a:t>;</a:t>
            </a:r>
          </a:p>
          <a:p>
            <a:pPr>
              <a:buNone/>
            </a:pPr>
            <a:r>
              <a:rPr lang="tr-TR" dirty="0"/>
              <a:t>	</a:t>
            </a:r>
            <a:r>
              <a:rPr lang="tr-TR" dirty="0" err="1"/>
              <a:t>printf</a:t>
            </a:r>
            <a:r>
              <a:rPr lang="tr-TR" dirty="0"/>
              <a:t>("</a:t>
            </a:r>
            <a:r>
              <a:rPr lang="tr-TR" dirty="0" err="1"/>
              <a:t>a'nin</a:t>
            </a:r>
            <a:r>
              <a:rPr lang="tr-TR" dirty="0"/>
              <a:t> su anki </a:t>
            </a:r>
            <a:r>
              <a:rPr lang="tr-TR" dirty="0" err="1"/>
              <a:t>degeri</a:t>
            </a:r>
            <a:r>
              <a:rPr lang="tr-TR" dirty="0"/>
              <a:t>: %d", a);</a:t>
            </a:r>
          </a:p>
          <a:p>
            <a:pPr>
              <a:buNone/>
            </a:pPr>
            <a:r>
              <a:rPr lang="tr-TR" dirty="0"/>
              <a:t>	</a:t>
            </a:r>
          </a:p>
          <a:p>
            <a:pPr>
              <a:buNone/>
            </a:pPr>
            <a:r>
              <a:rPr lang="tr-TR" dirty="0"/>
              <a:t>	</a:t>
            </a:r>
            <a:r>
              <a:rPr lang="tr-TR" dirty="0" err="1"/>
              <a:t>return</a:t>
            </a:r>
            <a:r>
              <a:rPr lang="tr-TR" dirty="0"/>
              <a:t> 0;</a:t>
            </a:r>
          </a:p>
          <a:p>
            <a:pPr>
              <a:buNone/>
            </a:pPr>
            <a:r>
              <a:rPr lang="tr-TR" dirty="0"/>
              <a:t>}</a:t>
            </a:r>
          </a:p>
        </p:txBody>
      </p:sp>
      <p:pic>
        <p:nvPicPr>
          <p:cNvPr id="34818" name="Picture 2"/>
          <p:cNvPicPr>
            <a:picLocks noChangeAspect="1" noChangeArrowheads="1"/>
          </p:cNvPicPr>
          <p:nvPr/>
        </p:nvPicPr>
        <p:blipFill>
          <a:blip r:embed="rId2"/>
          <a:srcRect b="57719"/>
          <a:stretch>
            <a:fillRect/>
          </a:stretch>
        </p:blipFill>
        <p:spPr bwMode="auto">
          <a:xfrm>
            <a:off x="4404575" y="3249167"/>
            <a:ext cx="4282225" cy="616470"/>
          </a:xfrm>
          <a:prstGeom prst="rect">
            <a:avLst/>
          </a:prstGeom>
          <a:noFill/>
          <a:ln w="9525">
            <a:noFill/>
            <a:miter lim="800000"/>
            <a:headEnd/>
            <a:tailEnd/>
          </a:ln>
          <a:effectLst/>
        </p:spPr>
      </p:pic>
      <p:sp>
        <p:nvSpPr>
          <p:cNvPr id="5" name="4 Yuvarlatılmış Dikdörtgen"/>
          <p:cNvSpPr/>
          <p:nvPr/>
        </p:nvSpPr>
        <p:spPr>
          <a:xfrm>
            <a:off x="725714" y="3865637"/>
            <a:ext cx="1291772" cy="488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a:off x="2017486" y="4109962"/>
            <a:ext cx="2960914" cy="244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167086" y="4109962"/>
            <a:ext cx="351971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İsmini kısmen bizim oluşturduğumuz ve değerleri bizim istediğimiz şekilde sayılarla eşleşen bir tür oluşturmuş olduk. Bu satırda da bu türden bir değişken tanımlıyoruz.</a:t>
            </a:r>
          </a:p>
        </p:txBody>
      </p:sp>
      <p:sp>
        <p:nvSpPr>
          <p:cNvPr id="9" name="8 Yuvarlatılmış Dikdörtgen"/>
          <p:cNvSpPr/>
          <p:nvPr/>
        </p:nvSpPr>
        <p:spPr>
          <a:xfrm>
            <a:off x="4978400" y="900753"/>
            <a:ext cx="3236686" cy="1392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Bu değerler de </a:t>
            </a:r>
            <a:r>
              <a:rPr lang="tr-TR" sz="1600" dirty="0" err="1"/>
              <a:t>int</a:t>
            </a:r>
            <a:r>
              <a:rPr lang="tr-TR" sz="1600" dirty="0"/>
              <a:t> gibi 4 baytlık bir alanda saklanır. </a:t>
            </a:r>
            <a:r>
              <a:rPr lang="tr-TR" sz="1600" dirty="0" err="1"/>
              <a:t>enum’lar</a:t>
            </a:r>
            <a:r>
              <a:rPr lang="tr-TR" sz="1600" dirty="0"/>
              <a:t> </a:t>
            </a:r>
            <a:r>
              <a:rPr lang="tr-TR" sz="1600" dirty="0" err="1"/>
              <a:t>double</a:t>
            </a:r>
            <a:r>
              <a:rPr lang="tr-TR" sz="1600" dirty="0"/>
              <a:t> değerler için kullanılamaz. </a:t>
            </a:r>
            <a:br>
              <a:rPr lang="tr-TR" sz="1600" dirty="0"/>
            </a:br>
            <a:r>
              <a:rPr lang="tr-TR" sz="1600" dirty="0"/>
              <a:t>(</a:t>
            </a:r>
            <a:r>
              <a:rPr lang="tr-TR" sz="1600" dirty="0" err="1"/>
              <a:t>double</a:t>
            </a:r>
            <a:r>
              <a:rPr lang="tr-TR" sz="1600" dirty="0"/>
              <a:t> için </a:t>
            </a:r>
            <a:r>
              <a:rPr lang="tr-TR" sz="1600" b="1" i="1" dirty="0"/>
              <a:t>yapı</a:t>
            </a:r>
            <a:r>
              <a:rPr lang="tr-TR" sz="1600" dirty="0"/>
              <a:t>lar kullanılabilir.)</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C’de</a:t>
            </a:r>
            <a:r>
              <a:rPr lang="tr-TR" dirty="0"/>
              <a:t> </a:t>
            </a:r>
            <a:r>
              <a:rPr lang="tr-TR" b="1" i="1" dirty="0" err="1">
                <a:solidFill>
                  <a:srgbClr val="FF0000"/>
                </a:solidFill>
              </a:rPr>
              <a:t>enum</a:t>
            </a:r>
            <a:r>
              <a:rPr lang="tr-TR" dirty="0"/>
              <a:t> ile numaralandırma</a:t>
            </a:r>
          </a:p>
        </p:txBody>
      </p:sp>
      <p:sp>
        <p:nvSpPr>
          <p:cNvPr id="3" name="2 İçerik Yer Tutucusu"/>
          <p:cNvSpPr>
            <a:spLocks noGrp="1"/>
          </p:cNvSpPr>
          <p:nvPr>
            <p:ph sz="quarter" idx="1"/>
          </p:nvPr>
        </p:nvSpPr>
        <p:spPr/>
        <p:txBody>
          <a:bodyPr>
            <a:normAutofit/>
          </a:bodyPr>
          <a:lstStyle/>
          <a:p>
            <a:pPr fontAlgn="base">
              <a:buNone/>
            </a:pPr>
            <a:r>
              <a:rPr lang="en-US" sz="2400" dirty="0"/>
              <a:t>#include &lt;</a:t>
            </a:r>
            <a:r>
              <a:rPr lang="en-US" sz="2400" dirty="0" err="1"/>
              <a:t>stdio.h</a:t>
            </a:r>
            <a:r>
              <a:rPr lang="en-US" sz="2400" dirty="0"/>
              <a:t>&gt;</a:t>
            </a:r>
          </a:p>
          <a:p>
            <a:pPr fontAlgn="base">
              <a:buNone/>
            </a:pPr>
            <a:r>
              <a:rPr lang="en-US" sz="2400" dirty="0" err="1"/>
              <a:t>enum</a:t>
            </a:r>
            <a:r>
              <a:rPr lang="en-US" sz="2400" dirty="0"/>
              <a:t> day {</a:t>
            </a:r>
            <a:r>
              <a:rPr lang="en-US" sz="2400" dirty="0" err="1"/>
              <a:t>sunday</a:t>
            </a:r>
            <a:r>
              <a:rPr lang="en-US" sz="2400" dirty="0"/>
              <a:t> = 1, </a:t>
            </a:r>
            <a:r>
              <a:rPr lang="en-US" sz="2400" dirty="0" err="1"/>
              <a:t>monday</a:t>
            </a:r>
            <a:r>
              <a:rPr lang="en-US" sz="2400" dirty="0"/>
              <a:t>, </a:t>
            </a:r>
            <a:r>
              <a:rPr lang="en-US" sz="2400" dirty="0" err="1"/>
              <a:t>tuesday</a:t>
            </a:r>
            <a:r>
              <a:rPr lang="en-US" sz="2400" dirty="0"/>
              <a:t> = 5,</a:t>
            </a:r>
          </a:p>
          <a:p>
            <a:pPr fontAlgn="base">
              <a:buNone/>
            </a:pPr>
            <a:r>
              <a:rPr lang="en-US" sz="2400" dirty="0"/>
              <a:t>          </a:t>
            </a:r>
            <a:r>
              <a:rPr lang="en-US" sz="2400" dirty="0" err="1"/>
              <a:t>wednesday</a:t>
            </a:r>
            <a:r>
              <a:rPr lang="en-US" sz="2400" dirty="0"/>
              <a:t>,  </a:t>
            </a:r>
            <a:r>
              <a:rPr lang="en-US" sz="2400" dirty="0" err="1"/>
              <a:t>thursday</a:t>
            </a:r>
            <a:r>
              <a:rPr lang="en-US" sz="2400" dirty="0"/>
              <a:t> = 10, </a:t>
            </a:r>
            <a:r>
              <a:rPr lang="en-US" sz="2400" dirty="0" err="1"/>
              <a:t>friday</a:t>
            </a:r>
            <a:r>
              <a:rPr lang="en-US" sz="2400" dirty="0"/>
              <a:t>, </a:t>
            </a:r>
            <a:r>
              <a:rPr lang="en-US" sz="2400" dirty="0" err="1"/>
              <a:t>saturday</a:t>
            </a:r>
            <a:endParaRPr lang="en-US" sz="2400" dirty="0"/>
          </a:p>
          <a:p>
            <a:pPr fontAlgn="base">
              <a:buNone/>
            </a:pPr>
            <a:r>
              <a:rPr lang="en-US" sz="2400" dirty="0"/>
              <a:t>         };</a:t>
            </a:r>
          </a:p>
          <a:p>
            <a:pPr fontAlgn="base">
              <a:buNone/>
            </a:pPr>
            <a:r>
              <a:rPr lang="en-US" sz="2400" dirty="0" err="1"/>
              <a:t>int</a:t>
            </a:r>
            <a:r>
              <a:rPr lang="en-US" sz="2400" dirty="0"/>
              <a:t> main() {</a:t>
            </a:r>
          </a:p>
          <a:p>
            <a:pPr fontAlgn="base">
              <a:buNone/>
            </a:pPr>
            <a:r>
              <a:rPr lang="en-US" sz="2400" dirty="0" err="1"/>
              <a:t>printf</a:t>
            </a:r>
            <a:r>
              <a:rPr lang="en-US" sz="2400" dirty="0"/>
              <a:t>("%d </a:t>
            </a:r>
            <a:r>
              <a:rPr lang="tr-TR" sz="2400" dirty="0"/>
              <a:t> </a:t>
            </a:r>
            <a:r>
              <a:rPr lang="en-US" sz="2400" dirty="0"/>
              <a:t>%d </a:t>
            </a:r>
            <a:r>
              <a:rPr lang="tr-TR" sz="2400" dirty="0"/>
              <a:t> </a:t>
            </a:r>
            <a:r>
              <a:rPr lang="en-US" sz="2400" dirty="0"/>
              <a:t>%d </a:t>
            </a:r>
            <a:r>
              <a:rPr lang="tr-TR" sz="2400" dirty="0"/>
              <a:t> </a:t>
            </a:r>
            <a:r>
              <a:rPr lang="en-US" sz="2400" dirty="0"/>
              <a:t>%d </a:t>
            </a:r>
            <a:r>
              <a:rPr lang="tr-TR" sz="2400" dirty="0"/>
              <a:t> </a:t>
            </a:r>
            <a:r>
              <a:rPr lang="en-US" sz="2400" dirty="0"/>
              <a:t>%</a:t>
            </a:r>
            <a:r>
              <a:rPr lang="tr-TR" sz="2400" dirty="0"/>
              <a:t>d \n</a:t>
            </a:r>
            <a:r>
              <a:rPr lang="en-US" sz="2400" dirty="0"/>
              <a:t>%d",</a:t>
            </a:r>
            <a:endParaRPr lang="tr-TR" sz="2400" dirty="0"/>
          </a:p>
          <a:p>
            <a:pPr fontAlgn="base">
              <a:buNone/>
            </a:pPr>
            <a:r>
              <a:rPr lang="en-US" sz="2400" dirty="0" err="1"/>
              <a:t>sunday,monday,tuesday,wednesday,thursday,friday+saturday</a:t>
            </a:r>
            <a:r>
              <a:rPr lang="en-US" sz="2400" dirty="0"/>
              <a:t>);</a:t>
            </a:r>
          </a:p>
          <a:p>
            <a:pPr fontAlgn="base">
              <a:buNone/>
            </a:pPr>
            <a:r>
              <a:rPr lang="en-US" sz="2400" dirty="0"/>
              <a:t>return 0;</a:t>
            </a:r>
          </a:p>
          <a:p>
            <a:pPr fontAlgn="base">
              <a:buNone/>
            </a:pPr>
            <a:r>
              <a:rPr lang="en-US" sz="2400" dirty="0"/>
              <a:t>}</a:t>
            </a:r>
          </a:p>
        </p:txBody>
      </p:sp>
      <p:graphicFrame>
        <p:nvGraphicFramePr>
          <p:cNvPr id="5" name="4 Tablo"/>
          <p:cNvGraphicFramePr>
            <a:graphicFrameLocks noGrp="1"/>
          </p:cNvGraphicFramePr>
          <p:nvPr/>
        </p:nvGraphicFramePr>
        <p:xfrm>
          <a:off x="4565944" y="5059680"/>
          <a:ext cx="3500460" cy="1097280"/>
        </p:xfrm>
        <a:graphic>
          <a:graphicData uri="http://schemas.openxmlformats.org/drawingml/2006/table">
            <a:tbl>
              <a:tblPr firstRow="1" bandRow="1">
                <a:tableStyleId>{5940675A-B579-460E-94D1-54222C63F5DA}</a:tableStyleId>
              </a:tblPr>
              <a:tblGrid>
                <a:gridCol w="350046">
                  <a:extLst>
                    <a:ext uri="{9D8B030D-6E8A-4147-A177-3AD203B41FA5}">
                      <a16:colId xmlns="" xmlns:a16="http://schemas.microsoft.com/office/drawing/2014/main" val="20000"/>
                    </a:ext>
                  </a:extLst>
                </a:gridCol>
                <a:gridCol w="350046">
                  <a:extLst>
                    <a:ext uri="{9D8B030D-6E8A-4147-A177-3AD203B41FA5}">
                      <a16:colId xmlns="" xmlns:a16="http://schemas.microsoft.com/office/drawing/2014/main" val="20001"/>
                    </a:ext>
                  </a:extLst>
                </a:gridCol>
                <a:gridCol w="350046">
                  <a:extLst>
                    <a:ext uri="{9D8B030D-6E8A-4147-A177-3AD203B41FA5}">
                      <a16:colId xmlns="" xmlns:a16="http://schemas.microsoft.com/office/drawing/2014/main" val="20002"/>
                    </a:ext>
                  </a:extLst>
                </a:gridCol>
                <a:gridCol w="350046">
                  <a:extLst>
                    <a:ext uri="{9D8B030D-6E8A-4147-A177-3AD203B41FA5}">
                      <a16:colId xmlns="" xmlns:a16="http://schemas.microsoft.com/office/drawing/2014/main" val="20003"/>
                    </a:ext>
                  </a:extLst>
                </a:gridCol>
                <a:gridCol w="350046">
                  <a:extLst>
                    <a:ext uri="{9D8B030D-6E8A-4147-A177-3AD203B41FA5}">
                      <a16:colId xmlns="" xmlns:a16="http://schemas.microsoft.com/office/drawing/2014/main" val="20004"/>
                    </a:ext>
                  </a:extLst>
                </a:gridCol>
                <a:gridCol w="350046">
                  <a:extLst>
                    <a:ext uri="{9D8B030D-6E8A-4147-A177-3AD203B41FA5}">
                      <a16:colId xmlns="" xmlns:a16="http://schemas.microsoft.com/office/drawing/2014/main" val="20005"/>
                    </a:ext>
                  </a:extLst>
                </a:gridCol>
                <a:gridCol w="350046">
                  <a:extLst>
                    <a:ext uri="{9D8B030D-6E8A-4147-A177-3AD203B41FA5}">
                      <a16:colId xmlns="" xmlns:a16="http://schemas.microsoft.com/office/drawing/2014/main" val="20006"/>
                    </a:ext>
                  </a:extLst>
                </a:gridCol>
                <a:gridCol w="350046">
                  <a:extLst>
                    <a:ext uri="{9D8B030D-6E8A-4147-A177-3AD203B41FA5}">
                      <a16:colId xmlns="" xmlns:a16="http://schemas.microsoft.com/office/drawing/2014/main" val="20007"/>
                    </a:ext>
                  </a:extLst>
                </a:gridCol>
                <a:gridCol w="350046">
                  <a:extLst>
                    <a:ext uri="{9D8B030D-6E8A-4147-A177-3AD203B41FA5}">
                      <a16:colId xmlns="" xmlns:a16="http://schemas.microsoft.com/office/drawing/2014/main" val="20008"/>
                    </a:ext>
                  </a:extLst>
                </a:gridCol>
                <a:gridCol w="350046">
                  <a:extLst>
                    <a:ext uri="{9D8B030D-6E8A-4147-A177-3AD203B41FA5}">
                      <a16:colId xmlns="" xmlns:a16="http://schemas.microsoft.com/office/drawing/2014/main" val="20009"/>
                    </a:ext>
                  </a:extLst>
                </a:gridCol>
              </a:tblGrid>
              <a:tr h="357190">
                <a:tc>
                  <a:txBody>
                    <a:bodyPr/>
                    <a:lstStyle/>
                    <a:p>
                      <a:pPr algn="ctr"/>
                      <a:r>
                        <a:rPr lang="tr-TR" sz="1800" b="1" dirty="0"/>
                        <a:t>1</a:t>
                      </a:r>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a:t>2</a:t>
                      </a:r>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a:t>5</a:t>
                      </a:r>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a:t>6</a:t>
                      </a:r>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a:t>1</a:t>
                      </a:r>
                    </a:p>
                  </a:txBody>
                  <a:tcPr>
                    <a:solidFill>
                      <a:schemeClr val="bg1"/>
                    </a:solidFill>
                  </a:tcPr>
                </a:tc>
                <a:tc>
                  <a:txBody>
                    <a:bodyPr/>
                    <a:lstStyle/>
                    <a:p>
                      <a:pPr algn="ctr"/>
                      <a:r>
                        <a:rPr lang="tr-TR" sz="1800" b="1" dirty="0"/>
                        <a:t>0</a:t>
                      </a:r>
                    </a:p>
                  </a:txBody>
                  <a:tcPr>
                    <a:solidFill>
                      <a:schemeClr val="bg1"/>
                    </a:solidFill>
                  </a:tcPr>
                </a:tc>
                <a:extLst>
                  <a:ext uri="{0D108BD9-81ED-4DB2-BD59-A6C34878D82A}">
                    <a16:rowId xmlns="" xmlns:a16="http://schemas.microsoft.com/office/drawing/2014/main" val="10000"/>
                  </a:ext>
                </a:extLst>
              </a:tr>
              <a:tr h="357190">
                <a:tc>
                  <a:txBody>
                    <a:bodyPr/>
                    <a:lstStyle/>
                    <a:p>
                      <a:pPr algn="ctr"/>
                      <a:r>
                        <a:rPr lang="tr-TR" sz="1800" b="1" dirty="0"/>
                        <a:t>2</a:t>
                      </a:r>
                    </a:p>
                  </a:txBody>
                  <a:tcPr>
                    <a:solidFill>
                      <a:schemeClr val="bg1"/>
                    </a:solidFill>
                  </a:tcPr>
                </a:tc>
                <a:tc>
                  <a:txBody>
                    <a:bodyPr/>
                    <a:lstStyle/>
                    <a:p>
                      <a:pPr algn="ctr"/>
                      <a:r>
                        <a:rPr lang="tr-TR" sz="1800" b="1" dirty="0"/>
                        <a:t>3</a:t>
                      </a:r>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 xmlns:a16="http://schemas.microsoft.com/office/drawing/2014/main" val="10001"/>
                  </a:ext>
                </a:extLst>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 xmlns:a16="http://schemas.microsoft.com/office/drawing/2014/main" val="10002"/>
                  </a:ext>
                </a:extLst>
              </a:tr>
            </a:tbl>
          </a:graphicData>
        </a:graphic>
      </p:graphicFrame>
      <p:cxnSp>
        <p:nvCxnSpPr>
          <p:cNvPr id="8" name="7 Düz Ok Bağlayıcısı"/>
          <p:cNvCxnSpPr/>
          <p:nvPr/>
        </p:nvCxnSpPr>
        <p:spPr>
          <a:xfrm rot="5400000">
            <a:off x="1748972" y="4521199"/>
            <a:ext cx="580571" cy="72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72457" y="4862285"/>
            <a:ext cx="2685143" cy="1097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a:t>Burada </a:t>
            </a:r>
            <a:r>
              <a:rPr lang="tr-TR" dirty="0"/>
              <a:t>değişken olarak saklanma ihtiyacı duyulmadan sadece </a:t>
            </a:r>
            <a:r>
              <a:rPr lang="tr-TR"/>
              <a:t>değerler kullanılmış</a:t>
            </a:r>
            <a:r>
              <a:rPr lang="tr-TR" dirty="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3. ve 4. dersler</a:t>
            </a:r>
          </a:p>
        </p:txBody>
      </p:sp>
      <p:sp>
        <p:nvSpPr>
          <p:cNvPr id="3" name="2 İçerik Yer Tutucusu"/>
          <p:cNvSpPr>
            <a:spLocks noGrp="1"/>
          </p:cNvSpPr>
          <p:nvPr>
            <p:ph sz="quarter" idx="1"/>
          </p:nvPr>
        </p:nvSpPr>
        <p:spPr/>
        <p:txBody>
          <a:bodyPr>
            <a:normAutofit/>
          </a:bodyPr>
          <a:lstStyle/>
          <a:p>
            <a:pPr algn="ctr"/>
            <a:r>
              <a:rPr lang="tr-TR" sz="7200" dirty="0"/>
              <a:t>3. VE 4. DERSLER </a:t>
            </a:r>
          </a:p>
          <a:p>
            <a:pPr algn="ctr">
              <a:buNone/>
            </a:pPr>
            <a:r>
              <a:rPr lang="tr-TR" sz="7200" dirty="0"/>
              <a:t>YAPILMADI.</a:t>
            </a:r>
            <a:br>
              <a:rPr lang="tr-TR" sz="7200" dirty="0"/>
            </a:br>
            <a:r>
              <a:rPr lang="tr-TR" sz="3200" dirty="0"/>
              <a:t> </a:t>
            </a:r>
            <a:r>
              <a:rPr lang="tr-TR" sz="3200" i="1" dirty="0"/>
              <a:t>(detaylar için bkz. Piazza-&gt; Zaman Çizelgesi)</a:t>
            </a:r>
            <a:endParaRPr lang="tr-TR" sz="7200" i="1"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a:t>
            </a:r>
          </a:p>
        </p:txBody>
      </p:sp>
      <p:sp>
        <p:nvSpPr>
          <p:cNvPr id="3" name="2 İçerik Yer Tutucusu"/>
          <p:cNvSpPr>
            <a:spLocks noGrp="1"/>
          </p:cNvSpPr>
          <p:nvPr>
            <p:ph sz="quarter" idx="1"/>
          </p:nvPr>
        </p:nvSpPr>
        <p:spPr>
          <a:xfrm>
            <a:off x="457200" y="1219200"/>
            <a:ext cx="8229600" cy="3748585"/>
          </a:xfrm>
        </p:spPr>
        <p:txBody>
          <a:bodyPr>
            <a:noAutofit/>
          </a:bodyPr>
          <a:lstStyle/>
          <a:p>
            <a:pPr>
              <a:buNone/>
            </a:pPr>
            <a:r>
              <a:rPr lang="tr-TR" sz="2400" dirty="0"/>
              <a:t>#</a:t>
            </a:r>
            <a:r>
              <a:rPr lang="tr-TR" sz="2400" dirty="0" err="1"/>
              <a:t>include</a:t>
            </a:r>
            <a:r>
              <a:rPr lang="tr-TR" sz="2400" dirty="0"/>
              <a:t> &lt;</a:t>
            </a:r>
            <a:r>
              <a:rPr lang="tr-TR" sz="2400" dirty="0" err="1"/>
              <a:t>stdio</a:t>
            </a:r>
            <a:r>
              <a:rPr lang="tr-TR" sz="2400" dirty="0"/>
              <a:t>.h&gt;</a:t>
            </a:r>
          </a:p>
          <a:p>
            <a:pPr>
              <a:buNone/>
            </a:pPr>
            <a:r>
              <a:rPr lang="tr-TR" sz="2400" dirty="0" err="1"/>
              <a:t>enum</a:t>
            </a:r>
            <a:r>
              <a:rPr lang="tr-TR" sz="2400" dirty="0"/>
              <a:t> </a:t>
            </a:r>
            <a:r>
              <a:rPr lang="tr-TR" sz="2400" dirty="0" err="1"/>
              <a:t>gunler</a:t>
            </a:r>
            <a:endParaRPr lang="tr-TR" sz="2400" dirty="0"/>
          </a:p>
          <a:p>
            <a:pPr>
              <a:buNone/>
            </a:pPr>
            <a:r>
              <a:rPr lang="tr-TR" sz="2400" dirty="0"/>
              <a:t>{</a:t>
            </a:r>
          </a:p>
          <a:p>
            <a:pPr>
              <a:buNone/>
            </a:pPr>
            <a:r>
              <a:rPr lang="tr-TR" sz="2400" dirty="0"/>
              <a:t>	pazartesi, </a:t>
            </a:r>
            <a:r>
              <a:rPr lang="tr-TR" sz="2400" dirty="0" err="1"/>
              <a:t>sali</a:t>
            </a:r>
            <a:r>
              <a:rPr lang="tr-TR" sz="2400" dirty="0"/>
              <a:t>, </a:t>
            </a:r>
            <a:r>
              <a:rPr lang="tr-TR" sz="2400" dirty="0" err="1"/>
              <a:t>carsamba</a:t>
            </a:r>
            <a:r>
              <a:rPr lang="tr-TR" sz="2400" dirty="0"/>
              <a:t>, </a:t>
            </a:r>
            <a:r>
              <a:rPr lang="tr-TR" sz="2400" dirty="0" err="1"/>
              <a:t>persembe</a:t>
            </a:r>
            <a:r>
              <a:rPr lang="tr-TR" sz="2400" dirty="0"/>
              <a:t>, cuma=8,cumartesi, pazar</a:t>
            </a:r>
          </a:p>
          <a:p>
            <a:pPr>
              <a:buNone/>
            </a:pPr>
            <a:r>
              <a:rPr lang="tr-TR" sz="2400" dirty="0"/>
              <a:t>};</a:t>
            </a:r>
          </a:p>
          <a:p>
            <a:pPr>
              <a:buNone/>
            </a:pPr>
            <a:r>
              <a:rPr lang="tr-TR" sz="2400" dirty="0" err="1"/>
              <a:t>int</a:t>
            </a:r>
            <a:r>
              <a:rPr lang="tr-TR" sz="2400" dirty="0"/>
              <a:t> </a:t>
            </a:r>
            <a:r>
              <a:rPr lang="tr-TR" sz="2400" dirty="0" err="1"/>
              <a:t>main</a:t>
            </a:r>
            <a:r>
              <a:rPr lang="tr-TR" sz="2400" dirty="0"/>
              <a:t>()</a:t>
            </a:r>
          </a:p>
          <a:p>
            <a:pPr>
              <a:buNone/>
            </a:pPr>
            <a:r>
              <a:rPr lang="tr-TR" sz="2400" dirty="0"/>
              <a:t>{		</a:t>
            </a:r>
          </a:p>
          <a:p>
            <a:pPr>
              <a:buNone/>
            </a:pPr>
            <a:r>
              <a:rPr lang="tr-TR" sz="2400" dirty="0"/>
              <a:t>	</a:t>
            </a:r>
            <a:r>
              <a:rPr lang="tr-TR" sz="2400" dirty="0" err="1"/>
              <a:t>printf</a:t>
            </a:r>
            <a:r>
              <a:rPr lang="tr-TR" sz="2400" dirty="0"/>
              <a:t>("%d", </a:t>
            </a:r>
            <a:r>
              <a:rPr lang="tr-TR" sz="2400" dirty="0" err="1"/>
              <a:t>persembe</a:t>
            </a:r>
            <a:r>
              <a:rPr lang="tr-TR" sz="2400" dirty="0"/>
              <a:t>+pazar);</a:t>
            </a:r>
          </a:p>
          <a:p>
            <a:pPr>
              <a:buNone/>
            </a:pPr>
            <a:r>
              <a:rPr lang="tr-TR" sz="2400" dirty="0"/>
              <a:t>	</a:t>
            </a:r>
            <a:r>
              <a:rPr lang="tr-TR" sz="2400" dirty="0" err="1"/>
              <a:t>return</a:t>
            </a:r>
            <a:r>
              <a:rPr lang="tr-TR" sz="2400" dirty="0"/>
              <a:t> 0;</a:t>
            </a:r>
          </a:p>
          <a:p>
            <a:pPr>
              <a:buNone/>
            </a:pPr>
            <a:r>
              <a:rPr lang="tr-TR" sz="2400" dirty="0"/>
              <a:t>}</a:t>
            </a:r>
          </a:p>
        </p:txBody>
      </p:sp>
      <p:sp>
        <p:nvSpPr>
          <p:cNvPr id="5" name="4 32-Nokta Yıldız"/>
          <p:cNvSpPr/>
          <p:nvPr/>
        </p:nvSpPr>
        <p:spPr>
          <a:xfrm>
            <a:off x="5786446" y="357187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a:t>13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Alıştırma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642910" y="1428737"/>
            <a:ext cx="6000792" cy="3429024"/>
          </a:xfrm>
        </p:spPr>
        <p:txBody>
          <a:bodyPr>
            <a:normAutofit fontScale="85000" lnSpcReduction="20000"/>
          </a:bodyPr>
          <a:lstStyle/>
          <a:p>
            <a:pPr algn="just">
              <a:buNone/>
            </a:pPr>
            <a:r>
              <a:rPr lang="tr-TR" sz="2400" dirty="0"/>
              <a:t>#</a:t>
            </a:r>
            <a:r>
              <a:rPr lang="tr-TR" sz="2400" dirty="0" err="1"/>
              <a:t>include</a:t>
            </a:r>
            <a:r>
              <a:rPr lang="tr-TR" sz="2400" dirty="0"/>
              <a:t> &lt;</a:t>
            </a:r>
            <a:r>
              <a:rPr lang="tr-TR" sz="2400" dirty="0" err="1"/>
              <a:t>stdio</a:t>
            </a:r>
            <a:r>
              <a:rPr lang="tr-TR" sz="2400" dirty="0"/>
              <a:t>.h&gt;</a:t>
            </a:r>
          </a:p>
          <a:p>
            <a:pPr algn="just">
              <a:buNone/>
            </a:pPr>
            <a:r>
              <a:rPr lang="tr-TR" sz="2400" dirty="0" err="1"/>
              <a:t>enum</a:t>
            </a:r>
            <a:r>
              <a:rPr lang="tr-TR" sz="2400" dirty="0"/>
              <a:t> </a:t>
            </a:r>
            <a:r>
              <a:rPr lang="tr-TR" sz="2400" dirty="0" err="1"/>
              <a:t>booleanTuru</a:t>
            </a:r>
            <a:r>
              <a:rPr lang="tr-TR" sz="2400" dirty="0"/>
              <a:t> {</a:t>
            </a:r>
            <a:r>
              <a:rPr lang="tr-TR" sz="2400" dirty="0" err="1"/>
              <a:t>yanlis</a:t>
            </a:r>
            <a:r>
              <a:rPr lang="tr-TR" sz="2400" dirty="0"/>
              <a:t> , </a:t>
            </a:r>
            <a:r>
              <a:rPr lang="tr-TR" sz="2400" dirty="0" err="1"/>
              <a:t>dogru</a:t>
            </a:r>
            <a:r>
              <a:rPr lang="tr-TR" sz="2400" dirty="0"/>
              <a:t> };</a:t>
            </a:r>
          </a:p>
          <a:p>
            <a:pPr algn="just">
              <a:buNone/>
            </a:pPr>
            <a:r>
              <a:rPr lang="tr-TR" sz="2400" dirty="0" err="1"/>
              <a:t>int</a:t>
            </a:r>
            <a:r>
              <a:rPr lang="tr-TR" sz="2400" dirty="0"/>
              <a:t> </a:t>
            </a:r>
            <a:r>
              <a:rPr lang="tr-TR" sz="2400" dirty="0" err="1"/>
              <a:t>main</a:t>
            </a:r>
            <a:r>
              <a:rPr lang="tr-TR" sz="2400" dirty="0"/>
              <a:t>()</a:t>
            </a:r>
          </a:p>
          <a:p>
            <a:pPr algn="just">
              <a:buNone/>
            </a:pPr>
            <a:r>
              <a:rPr lang="tr-TR" sz="2400" dirty="0"/>
              <a:t>{</a:t>
            </a:r>
          </a:p>
          <a:p>
            <a:pPr algn="just">
              <a:buNone/>
            </a:pPr>
            <a:r>
              <a:rPr lang="tr-TR" sz="2400" dirty="0"/>
              <a:t>	</a:t>
            </a:r>
            <a:r>
              <a:rPr lang="tr-TR" sz="2400" dirty="0" err="1"/>
              <a:t>enum</a:t>
            </a:r>
            <a:r>
              <a:rPr lang="tr-TR" sz="2400" dirty="0"/>
              <a:t> </a:t>
            </a:r>
            <a:r>
              <a:rPr lang="tr-TR" sz="2400" dirty="0" err="1"/>
              <a:t>booleanTuru</a:t>
            </a:r>
            <a:r>
              <a:rPr lang="tr-TR" sz="2400" dirty="0"/>
              <a:t> p =!!!!!!!!</a:t>
            </a:r>
            <a:r>
              <a:rPr lang="tr-TR" sz="2400" dirty="0" err="1"/>
              <a:t>dogru</a:t>
            </a:r>
            <a:r>
              <a:rPr lang="tr-TR" sz="2400" dirty="0"/>
              <a:t>; //8 tane !</a:t>
            </a:r>
          </a:p>
          <a:p>
            <a:pPr algn="just">
              <a:buNone/>
            </a:pPr>
            <a:r>
              <a:rPr lang="tr-TR" sz="2400" dirty="0"/>
              <a:t>	p = </a:t>
            </a:r>
            <a:r>
              <a:rPr lang="tr-TR" sz="2400" dirty="0" err="1"/>
              <a:t>yanlis</a:t>
            </a:r>
            <a:r>
              <a:rPr lang="tr-TR" sz="2400" dirty="0"/>
              <a:t> &amp;&amp; (</a:t>
            </a:r>
            <a:r>
              <a:rPr lang="tr-TR" sz="2400" dirty="0" err="1"/>
              <a:t>yanlis</a:t>
            </a:r>
            <a:r>
              <a:rPr lang="tr-TR" sz="2400" dirty="0"/>
              <a:t> || !</a:t>
            </a:r>
            <a:r>
              <a:rPr lang="tr-TR" sz="2400" dirty="0" err="1"/>
              <a:t>dogru</a:t>
            </a:r>
            <a:r>
              <a:rPr lang="tr-TR" sz="2400" dirty="0"/>
              <a:t> || (</a:t>
            </a:r>
            <a:r>
              <a:rPr lang="tr-TR" sz="2400" dirty="0" err="1"/>
              <a:t>dogru</a:t>
            </a:r>
            <a:r>
              <a:rPr lang="tr-TR" sz="2400" dirty="0"/>
              <a:t> &amp;&amp; </a:t>
            </a:r>
            <a:r>
              <a:rPr lang="tr-TR" sz="2400" dirty="0" err="1"/>
              <a:t>yanlis</a:t>
            </a:r>
            <a:r>
              <a:rPr lang="tr-TR" sz="2400" dirty="0"/>
              <a:t>))</a:t>
            </a:r>
          </a:p>
          <a:p>
            <a:pPr algn="just">
              <a:buNone/>
            </a:pPr>
            <a:r>
              <a:rPr lang="tr-TR" sz="2400" dirty="0"/>
              <a:t>			&amp;&amp; (</a:t>
            </a:r>
            <a:r>
              <a:rPr lang="tr-TR" sz="2400" dirty="0" err="1"/>
              <a:t>dogru</a:t>
            </a:r>
            <a:r>
              <a:rPr lang="tr-TR" sz="2400" dirty="0"/>
              <a:t> || !</a:t>
            </a:r>
            <a:r>
              <a:rPr lang="tr-TR" sz="2400" dirty="0" err="1"/>
              <a:t>yanlis</a:t>
            </a:r>
            <a:r>
              <a:rPr lang="tr-TR" sz="2400" dirty="0"/>
              <a:t> || !!!</a:t>
            </a:r>
            <a:r>
              <a:rPr lang="tr-TR" sz="2400" dirty="0" err="1"/>
              <a:t>dogru</a:t>
            </a:r>
            <a:r>
              <a:rPr lang="tr-TR" sz="2400" dirty="0"/>
              <a:t>);</a:t>
            </a:r>
          </a:p>
          <a:p>
            <a:pPr algn="just">
              <a:buNone/>
            </a:pPr>
            <a:r>
              <a:rPr lang="tr-TR" sz="2400" dirty="0"/>
              <a:t>	</a:t>
            </a:r>
            <a:r>
              <a:rPr lang="tr-TR" sz="2400" dirty="0" err="1"/>
              <a:t>printf</a:t>
            </a:r>
            <a:r>
              <a:rPr lang="tr-TR" sz="2400" dirty="0"/>
              <a:t>("%d/0", p);</a:t>
            </a:r>
          </a:p>
          <a:p>
            <a:pPr algn="just">
              <a:buNone/>
            </a:pPr>
            <a:r>
              <a:rPr lang="tr-TR" sz="2400" dirty="0"/>
              <a:t>	</a:t>
            </a:r>
            <a:r>
              <a:rPr lang="tr-TR" sz="2400" dirty="0" err="1"/>
              <a:t>return</a:t>
            </a:r>
            <a:r>
              <a:rPr lang="tr-TR" sz="2400" dirty="0"/>
              <a:t> 0;</a:t>
            </a:r>
          </a:p>
          <a:p>
            <a:pPr algn="just">
              <a:buNone/>
            </a:pPr>
            <a:r>
              <a:rPr lang="tr-TR" sz="2400" dirty="0"/>
              <a:t>}</a:t>
            </a: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dirty="0"/>
          </a:p>
          <a:p>
            <a:pPr algn="just"/>
            <a:endParaRPr lang="tr-TR" sz="2400" dirty="0">
              <a:solidFill>
                <a:schemeClr val="tx1"/>
              </a:solidFill>
            </a:endParaRP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p:pic>
        <p:nvPicPr>
          <p:cNvPr id="6" name="5 Resim" descr="soru.jpg"/>
          <p:cNvPicPr>
            <a:picLocks noChangeAspect="1"/>
          </p:cNvPicPr>
          <p:nvPr/>
        </p:nvPicPr>
        <p:blipFill>
          <a:blip r:embed="rId3"/>
          <a:stretch>
            <a:fillRect/>
          </a:stretch>
        </p:blipFill>
        <p:spPr>
          <a:xfrm>
            <a:off x="6286512" y="4285271"/>
            <a:ext cx="2339344" cy="1758541"/>
          </a:xfrm>
          <a:prstGeom prst="rect">
            <a:avLst/>
          </a:prstGeom>
        </p:spPr>
      </p:pic>
      <p:sp>
        <p:nvSpPr>
          <p:cNvPr id="9" name="8 Köşeleri Yuvarlanmış Dikdörtgen Belirtme Çizgisi"/>
          <p:cNvSpPr/>
          <p:nvPr/>
        </p:nvSpPr>
        <p:spPr>
          <a:xfrm>
            <a:off x="5929322" y="1428736"/>
            <a:ext cx="2643206" cy="1071570"/>
          </a:xfrm>
          <a:prstGeom prst="wedgeRoundRectCallout">
            <a:avLst>
              <a:gd name="adj1" fmla="val -915"/>
              <a:gd name="adj2" fmla="val 8189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Dikkat, bu sorunun çözümü göründüğü kadar karışık değildir!</a:t>
            </a:r>
          </a:p>
        </p:txBody>
      </p:sp>
      <p:sp>
        <p:nvSpPr>
          <p:cNvPr id="7" name="6 Yuvarlatılmış Dikdörtgen"/>
          <p:cNvSpPr/>
          <p:nvPr/>
        </p:nvSpPr>
        <p:spPr>
          <a:xfrm>
            <a:off x="1071538" y="4500570"/>
            <a:ext cx="242889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Mantıksal ifadelerin sonucu kesinleştikten sonra biz</a:t>
            </a:r>
            <a:r>
              <a:rPr lang="tr-TR" sz="1200" dirty="0"/>
              <a:t>(acemi olanlarımız || sınavda bol vakti olanlarımız hariç</a:t>
            </a:r>
            <a:r>
              <a:rPr lang="tr-TR" sz="1400" dirty="0"/>
              <a:t>) gerisini hesaplamayız.</a:t>
            </a:r>
          </a:p>
        </p:txBody>
      </p:sp>
      <p:grpSp>
        <p:nvGrpSpPr>
          <p:cNvPr id="4" name="18 Grup"/>
          <p:cNvGrpSpPr/>
          <p:nvPr/>
        </p:nvGrpSpPr>
        <p:grpSpPr>
          <a:xfrm>
            <a:off x="7215206" y="2571744"/>
            <a:ext cx="1462082" cy="1571617"/>
            <a:chOff x="3929058" y="2357430"/>
            <a:chExt cx="2247900" cy="2714625"/>
          </a:xfrm>
        </p:grpSpPr>
        <p:pic>
          <p:nvPicPr>
            <p:cNvPr id="14" name="13 Resim" descr="a8a075fd0f7936412dd03f94e45a7561--owl-clip-art-petite-section.jpg"/>
            <p:cNvPicPr>
              <a:picLocks noChangeAspect="1"/>
            </p:cNvPicPr>
            <p:nvPr/>
          </p:nvPicPr>
          <p:blipFill>
            <a:blip r:embed="rId4"/>
            <a:stretch>
              <a:fillRect/>
            </a:stretch>
          </p:blipFill>
          <p:spPr>
            <a:xfrm>
              <a:off x="3929058" y="2357430"/>
              <a:ext cx="2247900" cy="2714625"/>
            </a:xfrm>
            <a:prstGeom prst="rect">
              <a:avLst/>
            </a:prstGeom>
          </p:spPr>
        </p:pic>
        <p:sp>
          <p:nvSpPr>
            <p:cNvPr id="15" name="14 Oval"/>
            <p:cNvSpPr/>
            <p:nvPr/>
          </p:nvSpPr>
          <p:spPr>
            <a:xfrm>
              <a:off x="4357686" y="2714620"/>
              <a:ext cx="1571637" cy="10715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7 Resim" descr="cartoon-eyes-hi.png"/>
            <p:cNvPicPr>
              <a:picLocks noChangeAspect="1"/>
            </p:cNvPicPr>
            <p:nvPr/>
          </p:nvPicPr>
          <p:blipFill>
            <a:blip r:embed="rId5" cstate="print"/>
            <a:stretch>
              <a:fillRect/>
            </a:stretch>
          </p:blipFill>
          <p:spPr>
            <a:xfrm>
              <a:off x="4572000" y="2571744"/>
              <a:ext cx="1174534" cy="982241"/>
            </a:xfrm>
            <a:prstGeom prst="rect">
              <a:avLst/>
            </a:prstGeom>
          </p:spPr>
        </p:pic>
        <p:cxnSp>
          <p:nvCxnSpPr>
            <p:cNvPr id="11" name="10 Düz Bağlayıcı"/>
            <p:cNvCxnSpPr/>
            <p:nvPr/>
          </p:nvCxnSpPr>
          <p:spPr>
            <a:xfrm rot="5400000" flipH="1" flipV="1">
              <a:off x="4822033" y="3107528"/>
              <a:ext cx="714379" cy="2143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20 Dikdörtgen"/>
          <p:cNvSpPr/>
          <p:nvPr/>
        </p:nvSpPr>
        <p:spPr>
          <a:xfrm>
            <a:off x="3857620" y="3929066"/>
            <a:ext cx="235743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b="1" u="sng" dirty="0">
                <a:ea typeface="Verdana" pitchFamily="34" charset="0"/>
                <a:cs typeface="Verdana" pitchFamily="34" charset="0"/>
              </a:rPr>
              <a:t>HATA1:</a:t>
            </a:r>
            <a:r>
              <a:rPr lang="tr-TR" sz="1400" dirty="0">
                <a:ea typeface="Verdana" pitchFamily="34" charset="0"/>
                <a:cs typeface="Verdana" pitchFamily="34" charset="0"/>
              </a:rPr>
              <a:t>Kod hiç derlenemeyecektir.</a:t>
            </a:r>
          </a:p>
          <a:p>
            <a:r>
              <a:rPr lang="tr-TR" sz="1400" b="1" u="sng" dirty="0">
                <a:ea typeface="Verdana" pitchFamily="34" charset="0"/>
                <a:cs typeface="Verdana" pitchFamily="34" charset="0"/>
              </a:rPr>
              <a:t>HATA2:</a:t>
            </a:r>
            <a:r>
              <a:rPr lang="tr-TR" sz="1400" dirty="0">
                <a:ea typeface="Verdana" pitchFamily="34" charset="0"/>
                <a:cs typeface="Verdana" pitchFamily="34" charset="0"/>
              </a:rPr>
              <a:t>Kod derlenecek ama çalışması esnasında hata verecektir.</a:t>
            </a:r>
          </a:p>
          <a:p>
            <a:r>
              <a:rPr lang="tr-TR" sz="1400" b="1" u="sng" dirty="0">
                <a:ea typeface="Verdana" pitchFamily="34" charset="0"/>
                <a:cs typeface="Verdana" pitchFamily="34" charset="0"/>
              </a:rPr>
              <a:t>HATA3:</a:t>
            </a:r>
            <a:r>
              <a:rPr lang="tr-TR" sz="1400" dirty="0">
                <a:ea typeface="Verdana" pitchFamily="34" charset="0"/>
                <a:cs typeface="Verdana" pitchFamily="34" charset="0"/>
              </a:rPr>
              <a:t>Kod derlenecek ama çalışması esnasında sonsuz döngüye girecektir.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Java’daki </a:t>
            </a:r>
            <a:r>
              <a:rPr lang="tr-TR" dirty="0" err="1"/>
              <a:t>boolean’ı</a:t>
            </a:r>
            <a:r>
              <a:rPr lang="tr-TR" dirty="0"/>
              <a:t> </a:t>
            </a:r>
            <a:r>
              <a:rPr lang="tr-TR" dirty="0" err="1"/>
              <a:t>C’de</a:t>
            </a:r>
            <a:r>
              <a:rPr lang="tr-TR" dirty="0"/>
              <a:t> </a:t>
            </a:r>
            <a:r>
              <a:rPr lang="tr-TR" dirty="0" err="1"/>
              <a:t>enum</a:t>
            </a:r>
            <a:r>
              <a:rPr lang="tr-TR" dirty="0"/>
              <a:t> ile tanımlama</a:t>
            </a:r>
          </a:p>
        </p:txBody>
      </p:sp>
      <p:sp>
        <p:nvSpPr>
          <p:cNvPr id="3" name="2 İçerik Yer Tutucusu"/>
          <p:cNvSpPr>
            <a:spLocks noGrp="1"/>
          </p:cNvSpPr>
          <p:nvPr>
            <p:ph sz="quarter" idx="1"/>
          </p:nvPr>
        </p:nvSpPr>
        <p:spPr/>
        <p:txBody>
          <a:bodyPr>
            <a:normAutofit fontScale="92500" lnSpcReduction="10000"/>
          </a:bodyPr>
          <a:lstStyle/>
          <a:p>
            <a:pPr fontAlgn="base"/>
            <a:r>
              <a:rPr lang="tr-TR" dirty="0" err="1"/>
              <a:t>C’de</a:t>
            </a:r>
            <a:r>
              <a:rPr lang="tr-TR" dirty="0"/>
              <a:t> </a:t>
            </a:r>
            <a:r>
              <a:rPr lang="tr-TR" dirty="0" err="1"/>
              <a:t>boolean</a:t>
            </a:r>
            <a:r>
              <a:rPr lang="tr-TR" dirty="0"/>
              <a:t> değişken türü yoktur ama istersek </a:t>
            </a:r>
            <a:r>
              <a:rPr lang="tr-TR" dirty="0" err="1"/>
              <a:t>enum</a:t>
            </a:r>
            <a:r>
              <a:rPr lang="tr-TR" dirty="0"/>
              <a:t> ile kendimiz tanımlayabiliriz.</a:t>
            </a:r>
          </a:p>
          <a:p>
            <a:pPr fontAlgn="base"/>
            <a:r>
              <a:rPr lang="tr-TR" dirty="0" err="1"/>
              <a:t>enum</a:t>
            </a:r>
            <a:r>
              <a:rPr lang="tr-TR" dirty="0"/>
              <a:t> ile C kendi özel veri türlerimizi tanımlamamıza imkan tanıyor. </a:t>
            </a:r>
          </a:p>
          <a:p>
            <a:pPr fontAlgn="base">
              <a:buNone/>
            </a:pPr>
            <a:r>
              <a:rPr lang="tr-TR" b="1" dirty="0" err="1"/>
              <a:t>enum</a:t>
            </a:r>
            <a:r>
              <a:rPr lang="tr-TR" b="1" dirty="0"/>
              <a:t> </a:t>
            </a:r>
            <a:r>
              <a:rPr lang="tr-TR" b="1" dirty="0" err="1"/>
              <a:t>boolean</a:t>
            </a:r>
            <a:r>
              <a:rPr lang="tr-TR" b="1" dirty="0"/>
              <a:t> { </a:t>
            </a:r>
            <a:r>
              <a:rPr lang="tr-TR" b="1" dirty="0" err="1"/>
              <a:t>false</a:t>
            </a:r>
            <a:r>
              <a:rPr lang="tr-TR" b="1" dirty="0"/>
              <a:t>=0, </a:t>
            </a:r>
            <a:r>
              <a:rPr lang="tr-TR" b="1" dirty="0" err="1"/>
              <a:t>true</a:t>
            </a:r>
            <a:r>
              <a:rPr lang="tr-TR" b="1" dirty="0"/>
              <a:t>=1 };</a:t>
            </a:r>
          </a:p>
          <a:p>
            <a:pPr fontAlgn="base">
              <a:buNone/>
            </a:pPr>
            <a:r>
              <a:rPr lang="tr-TR" dirty="0"/>
              <a:t>ya da</a:t>
            </a:r>
          </a:p>
          <a:p>
            <a:pPr fontAlgn="base">
              <a:buNone/>
            </a:pPr>
            <a:r>
              <a:rPr lang="tr-TR" dirty="0" err="1"/>
              <a:t>enum</a:t>
            </a:r>
            <a:r>
              <a:rPr lang="tr-TR" dirty="0"/>
              <a:t> </a:t>
            </a:r>
            <a:r>
              <a:rPr lang="tr-TR" dirty="0" err="1"/>
              <a:t>boolean</a:t>
            </a:r>
            <a:r>
              <a:rPr lang="tr-TR" dirty="0"/>
              <a:t> { </a:t>
            </a:r>
            <a:r>
              <a:rPr lang="tr-TR" dirty="0" err="1"/>
              <a:t>false</a:t>
            </a:r>
            <a:r>
              <a:rPr lang="tr-TR" dirty="0"/>
              <a:t>, </a:t>
            </a:r>
            <a:r>
              <a:rPr lang="tr-TR" dirty="0" err="1"/>
              <a:t>true</a:t>
            </a:r>
            <a:r>
              <a:rPr lang="tr-TR" dirty="0"/>
              <a:t> }; </a:t>
            </a:r>
            <a:r>
              <a:rPr lang="tr-TR" sz="1900" dirty="0"/>
              <a:t>// zaten varsayılan olarak 0’dan başladığı için</a:t>
            </a:r>
            <a:endParaRPr lang="tr-TR" dirty="0"/>
          </a:p>
          <a:p>
            <a:pPr fontAlgn="base">
              <a:buNone/>
            </a:pPr>
            <a:endParaRPr lang="tr-TR" dirty="0"/>
          </a:p>
          <a:p>
            <a:pPr fontAlgn="base">
              <a:buNone/>
            </a:pPr>
            <a:r>
              <a:rPr lang="tr-TR" dirty="0"/>
              <a:t>dediğimizde kodda geçen </a:t>
            </a:r>
            <a:r>
              <a:rPr lang="tr-TR" dirty="0" err="1"/>
              <a:t>false</a:t>
            </a:r>
            <a:r>
              <a:rPr lang="tr-TR" dirty="0"/>
              <a:t> değerleri 0 ile, </a:t>
            </a:r>
            <a:r>
              <a:rPr lang="tr-TR" dirty="0" err="1"/>
              <a:t>true</a:t>
            </a:r>
            <a:r>
              <a:rPr lang="tr-TR" dirty="0"/>
              <a:t> değerleri 1 ile değişebilir olur. </a:t>
            </a:r>
            <a:r>
              <a:rPr lang="tr-TR" dirty="0" err="1"/>
              <a:t>enum</a:t>
            </a:r>
            <a:r>
              <a:rPr lang="tr-TR" dirty="0"/>
              <a:t> tanımı esnasında isim de atanırsa (yukarıdaki </a:t>
            </a:r>
            <a:r>
              <a:rPr lang="tr-TR" dirty="0" err="1"/>
              <a:t>boolean</a:t>
            </a:r>
            <a:r>
              <a:rPr lang="tr-TR" dirty="0"/>
              <a:t> gibi), kod içerisinde</a:t>
            </a:r>
          </a:p>
          <a:p>
            <a:pPr fontAlgn="base">
              <a:buNone/>
            </a:pPr>
            <a:r>
              <a:rPr lang="tr-TR" b="1" i="1" dirty="0" err="1"/>
              <a:t>enum</a:t>
            </a:r>
            <a:r>
              <a:rPr lang="tr-TR" b="1" i="1" dirty="0"/>
              <a:t> </a:t>
            </a:r>
            <a:r>
              <a:rPr lang="tr-TR" b="1" i="1" dirty="0" err="1"/>
              <a:t>boolean</a:t>
            </a:r>
            <a:r>
              <a:rPr lang="tr-TR" b="1" i="1" dirty="0"/>
              <a:t> x = </a:t>
            </a:r>
            <a:r>
              <a:rPr lang="tr-TR" b="1" i="1" dirty="0" err="1"/>
              <a:t>false</a:t>
            </a:r>
            <a:r>
              <a:rPr lang="tr-TR" b="1" i="1" dirty="0"/>
              <a:t>; </a:t>
            </a:r>
            <a:r>
              <a:rPr lang="tr-TR" dirty="0"/>
              <a:t>gibi kullanarak, kendimize ait bir değişken türü de oluşturmuş sayılabiliriz.</a:t>
            </a:r>
            <a:endParaRPr 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Bunu biliyor musunuz?</a:t>
            </a:r>
          </a:p>
        </p:txBody>
      </p:sp>
      <p:sp>
        <p:nvSpPr>
          <p:cNvPr id="3" name="2 İçerik Yer Tutucusu"/>
          <p:cNvSpPr>
            <a:spLocks noGrp="1"/>
          </p:cNvSpPr>
          <p:nvPr>
            <p:ph sz="quarter" idx="1"/>
          </p:nvPr>
        </p:nvSpPr>
        <p:spPr/>
        <p:txBody>
          <a:bodyPr/>
          <a:lstStyle/>
          <a:p>
            <a:r>
              <a:rPr lang="tr-TR" dirty="0"/>
              <a:t>Örnekler:</a:t>
            </a:r>
          </a:p>
          <a:p>
            <a:pPr lvl="1"/>
            <a:r>
              <a:rPr lang="tr-TR" dirty="0"/>
              <a:t>Araba Yarışı</a:t>
            </a:r>
          </a:p>
          <a:p>
            <a:pPr lvl="1"/>
            <a:r>
              <a:rPr lang="tr-TR" dirty="0"/>
              <a:t>Tavuk</a:t>
            </a:r>
          </a:p>
          <a:p>
            <a:pPr lvl="1"/>
            <a:r>
              <a:rPr lang="tr-TR" dirty="0"/>
              <a:t>Tank</a:t>
            </a:r>
          </a:p>
          <a:p>
            <a:pPr lvl="1"/>
            <a:r>
              <a:rPr lang="tr-TR" dirty="0"/>
              <a:t>Yılan</a:t>
            </a:r>
          </a:p>
        </p:txBody>
      </p:sp>
      <p:sp>
        <p:nvSpPr>
          <p:cNvPr id="4" name="3 Yuvarlatılmış Dikdörtgen"/>
          <p:cNvSpPr/>
          <p:nvPr/>
        </p:nvSpPr>
        <p:spPr>
          <a:xfrm>
            <a:off x="3571868" y="2214554"/>
            <a:ext cx="4286280" cy="2857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Şu ana kadarki bilgilerinizle basit ve eğlenceli oyunlar tasarlayabilir ve kodlayabilirsiniz!</a:t>
            </a:r>
          </a:p>
        </p:txBody>
      </p:sp>
    </p:spTree>
    <p:extLst>
      <p:ext uri="{BB962C8B-B14F-4D97-AF65-F5344CB8AC3E}">
        <p14:creationId xmlns="" xmlns:p14="http://schemas.microsoft.com/office/powerpoint/2010/main" val="191892244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4">
            <a:extLst>
              <a:ext uri="{FF2B5EF4-FFF2-40B4-BE49-F238E27FC236}">
                <a16:creationId xmlns="" xmlns:a16="http://schemas.microsoft.com/office/drawing/2014/main" id="{ED44B02B-8F68-4CCB-8CDA-9AD0B4163D2E}"/>
              </a:ext>
            </a:extLst>
          </p:cNvPr>
          <p:cNvPicPr>
            <a:picLocks noChangeAspect="1"/>
          </p:cNvPicPr>
          <p:nvPr/>
        </p:nvPicPr>
        <p:blipFill>
          <a:blip r:embed="rId2" cstate="print"/>
          <a:stretch>
            <a:fillRect/>
          </a:stretch>
        </p:blipFill>
        <p:spPr>
          <a:xfrm>
            <a:off x="6286512" y="4324946"/>
            <a:ext cx="2533054" cy="2533054"/>
          </a:xfrm>
          <a:prstGeom prst="rect">
            <a:avLst/>
          </a:prstGeom>
        </p:spPr>
      </p:pic>
      <p:sp>
        <p:nvSpPr>
          <p:cNvPr id="2" name="1 Başlık"/>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2 İçerik Yer Tutucusu"/>
          <p:cNvSpPr>
            <a:spLocks noGrp="1"/>
          </p:cNvSpPr>
          <p:nvPr>
            <p:ph sz="quarter" idx="1"/>
          </p:nvPr>
        </p:nvSpPr>
        <p:spPr>
          <a:xfrm>
            <a:off x="457200" y="1219200"/>
            <a:ext cx="8229600" cy="2066924"/>
          </a:xfrm>
        </p:spPr>
        <p:txBody>
          <a:bodyPr>
            <a:normAutofit/>
          </a:bodyPr>
          <a:lstStyle/>
          <a:p>
            <a:r>
              <a:rPr lang="tr-TR" sz="2400" dirty="0">
                <a:solidFill>
                  <a:srgbClr val="0070C0"/>
                </a:solidFill>
              </a:rPr>
              <a:t>ADIM1: Aşağıdaki kodu, kendi kodunuza aktarınız. Yapı ve </a:t>
            </a:r>
            <a:r>
              <a:rPr lang="tr-TR" sz="2400" dirty="0" err="1">
                <a:solidFill>
                  <a:srgbClr val="0070C0"/>
                </a:solidFill>
              </a:rPr>
              <a:t>enum</a:t>
            </a:r>
            <a:r>
              <a:rPr lang="tr-TR" sz="2400" dirty="0">
                <a:solidFill>
                  <a:srgbClr val="0070C0"/>
                </a:solidFill>
              </a:rPr>
              <a:t> kullanımlarının anlamını çıkarmaya çalışınız.</a:t>
            </a:r>
            <a:endParaRPr lang="tr-TR" dirty="0"/>
          </a:p>
        </p:txBody>
      </p:sp>
      <p:pic>
        <p:nvPicPr>
          <p:cNvPr id="4" name="3 Resim" descr="91a3f2a4-2f0c-4d72-8f0c-c9307e5fd15d.jpg"/>
          <p:cNvPicPr>
            <a:picLocks noChangeAspect="1"/>
          </p:cNvPicPr>
          <p:nvPr/>
        </p:nvPicPr>
        <p:blipFill>
          <a:blip r:embed="rId3" cstate="print"/>
          <a:stretch>
            <a:fillRect/>
          </a:stretch>
        </p:blipFill>
        <p:spPr>
          <a:xfrm>
            <a:off x="7000892" y="2000240"/>
            <a:ext cx="1643074" cy="2190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6738" name="Picture 2"/>
          <p:cNvPicPr>
            <a:picLocks noChangeAspect="1" noChangeArrowheads="1"/>
          </p:cNvPicPr>
          <p:nvPr/>
        </p:nvPicPr>
        <p:blipFill>
          <a:blip r:embed="rId4"/>
          <a:srcRect/>
          <a:stretch>
            <a:fillRect/>
          </a:stretch>
        </p:blipFill>
        <p:spPr bwMode="auto">
          <a:xfrm>
            <a:off x="589332" y="2214554"/>
            <a:ext cx="4223771" cy="3071834"/>
          </a:xfrm>
          <a:prstGeom prst="rect">
            <a:avLst/>
          </a:prstGeom>
          <a:noFill/>
          <a:ln w="9525">
            <a:noFill/>
            <a:miter lim="800000"/>
            <a:headEnd/>
            <a:tailEnd/>
          </a:ln>
          <a:effectLst/>
        </p:spPr>
      </p:pic>
      <p:sp>
        <p:nvSpPr>
          <p:cNvPr id="10" name="9 Yuvarlatılmış Dikdörtgen"/>
          <p:cNvSpPr/>
          <p:nvPr/>
        </p:nvSpPr>
        <p:spPr>
          <a:xfrm>
            <a:off x="857224" y="5214950"/>
            <a:ext cx="478634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a:t>Örnek çıkarımlar: </a:t>
            </a:r>
          </a:p>
          <a:p>
            <a:pPr>
              <a:buFont typeface="Arial" pitchFamily="34" charset="0"/>
              <a:buChar char="•"/>
            </a:pPr>
            <a:r>
              <a:rPr lang="tr-TR" dirty="0"/>
              <a:t>Tarih tek aşamada(üç değeri birlikte) atanmış.</a:t>
            </a:r>
          </a:p>
          <a:p>
            <a:pPr>
              <a:buFont typeface="Arial" pitchFamily="34" charset="0"/>
              <a:buChar char="•"/>
            </a:pPr>
            <a:r>
              <a:rPr lang="tr-TR" dirty="0"/>
              <a:t>Ay'ın değeri belli ki </a:t>
            </a:r>
            <a:r>
              <a:rPr lang="tr-TR" dirty="0" err="1"/>
              <a:t>enum</a:t>
            </a:r>
            <a:r>
              <a:rPr lang="tr-TR" dirty="0"/>
              <a:t> ile belirli.</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2 İçerik Yer Tutucusu"/>
          <p:cNvSpPr>
            <a:spLocks noGrp="1"/>
          </p:cNvSpPr>
          <p:nvPr>
            <p:ph sz="quarter" idx="1"/>
          </p:nvPr>
        </p:nvSpPr>
        <p:spPr>
          <a:xfrm>
            <a:off x="457200" y="1219200"/>
            <a:ext cx="5757874" cy="3281370"/>
          </a:xfrm>
        </p:spPr>
        <p:txBody>
          <a:bodyPr>
            <a:normAutofit fontScale="77500" lnSpcReduction="20000"/>
          </a:bodyPr>
          <a:lstStyle/>
          <a:p>
            <a:r>
              <a:rPr lang="tr-TR" b="1" dirty="0">
                <a:solidFill>
                  <a:srgbClr val="0070C0"/>
                </a:solidFill>
              </a:rPr>
              <a:t>ADIM 2: </a:t>
            </a:r>
            <a:r>
              <a:rPr lang="tr-TR" b="1" dirty="0">
                <a:solidFill>
                  <a:srgbClr val="FF0000"/>
                </a:solidFill>
              </a:rPr>
              <a:t>tarih</a:t>
            </a:r>
            <a:r>
              <a:rPr lang="tr-TR" dirty="0"/>
              <a:t> isimli bir yapı yapınız. (</a:t>
            </a:r>
            <a:r>
              <a:rPr lang="tr-TR" i="1" dirty="0" err="1"/>
              <a:t>gun</a:t>
            </a:r>
            <a:r>
              <a:rPr lang="tr-TR" i="1" dirty="0"/>
              <a:t>, ay ve </a:t>
            </a:r>
            <a:r>
              <a:rPr lang="tr-TR" i="1" dirty="0" err="1"/>
              <a:t>yil</a:t>
            </a:r>
            <a:r>
              <a:rPr lang="tr-TR" i="1" dirty="0"/>
              <a:t> </a:t>
            </a:r>
            <a:r>
              <a:rPr lang="tr-TR" i="1" dirty="0" err="1"/>
              <a:t>bilesenli</a:t>
            </a:r>
            <a:r>
              <a:rPr lang="tr-TR" dirty="0"/>
              <a:t>)</a:t>
            </a:r>
          </a:p>
          <a:p>
            <a:pPr lvl="1"/>
            <a:r>
              <a:rPr lang="tr-TR" dirty="0"/>
              <a:t>ay '</a:t>
            </a:r>
            <a:r>
              <a:rPr lang="tr-TR" dirty="0" err="1"/>
              <a:t>ın</a:t>
            </a:r>
            <a:r>
              <a:rPr lang="tr-TR" dirty="0"/>
              <a:t> türü "</a:t>
            </a:r>
            <a:r>
              <a:rPr lang="tr-TR" dirty="0" err="1"/>
              <a:t>enum</a:t>
            </a:r>
            <a:r>
              <a:rPr lang="tr-TR" dirty="0"/>
              <a:t> </a:t>
            </a:r>
            <a:r>
              <a:rPr lang="tr-TR" dirty="0" err="1"/>
              <a:t>month</a:t>
            </a:r>
            <a:r>
              <a:rPr lang="tr-TR" dirty="0"/>
              <a:t>" olsun ve ilgili tanımı yapın.</a:t>
            </a:r>
          </a:p>
          <a:p>
            <a:r>
              <a:rPr lang="tr-TR" b="1" dirty="0">
                <a:solidFill>
                  <a:srgbClr val="0070C0"/>
                </a:solidFill>
              </a:rPr>
              <a:t>ADIM 3: </a:t>
            </a:r>
            <a:r>
              <a:rPr lang="tr-TR" dirty="0"/>
              <a:t>Bir hastanedeki bebeklere dair veri saklaması için şöyle bir 2. yapı yapınız.</a:t>
            </a:r>
          </a:p>
          <a:p>
            <a:pPr lvl="1"/>
            <a:r>
              <a:rPr lang="tr-TR" dirty="0"/>
              <a:t>Kendi isimleri, Anne isim, Baba isim</a:t>
            </a:r>
          </a:p>
          <a:p>
            <a:pPr lvl="1"/>
            <a:r>
              <a:rPr lang="tr-TR" dirty="0"/>
              <a:t>Doğum tarihleri (</a:t>
            </a:r>
            <a:r>
              <a:rPr lang="tr-TR" b="1" dirty="0">
                <a:solidFill>
                  <a:srgbClr val="FF0000"/>
                </a:solidFill>
              </a:rPr>
              <a:t>tarih</a:t>
            </a:r>
            <a:r>
              <a:rPr lang="tr-TR" dirty="0"/>
              <a:t> türünden)</a:t>
            </a:r>
          </a:p>
          <a:p>
            <a:pPr lvl="1"/>
            <a:r>
              <a:rPr lang="tr-TR" dirty="0"/>
              <a:t>Doğum kiloları</a:t>
            </a:r>
          </a:p>
          <a:p>
            <a:pPr lvl="1"/>
            <a:r>
              <a:rPr lang="tr-TR" dirty="0"/>
              <a:t>Aşısı (</a:t>
            </a:r>
            <a:r>
              <a:rPr lang="tr-TR" dirty="0" err="1"/>
              <a:t>enum</a:t>
            </a:r>
            <a:r>
              <a:rPr lang="tr-TR" dirty="0"/>
              <a:t> ile “yapıldı”, “yapılmadı”)</a:t>
            </a:r>
          </a:p>
          <a:p>
            <a:r>
              <a:rPr lang="tr-TR" b="1" dirty="0">
                <a:solidFill>
                  <a:srgbClr val="0070C0"/>
                </a:solidFill>
              </a:rPr>
              <a:t>ADIM 3: </a:t>
            </a:r>
            <a:r>
              <a:rPr lang="tr-TR" i="1" dirty="0"/>
              <a:t>yazdır</a:t>
            </a:r>
            <a:r>
              <a:rPr lang="tr-TR" dirty="0"/>
              <a:t> fonksiyonunu tasarlayınız.</a:t>
            </a:r>
          </a:p>
        </p:txBody>
      </p:sp>
      <p:pic>
        <p:nvPicPr>
          <p:cNvPr id="4" name="3 Resim" descr="91a3f2a4-2f0c-4d72-8f0c-c9307e5fd15d.jpg"/>
          <p:cNvPicPr>
            <a:picLocks noChangeAspect="1"/>
          </p:cNvPicPr>
          <p:nvPr/>
        </p:nvPicPr>
        <p:blipFill>
          <a:blip r:embed="rId2" cstate="print"/>
          <a:stretch>
            <a:fillRect/>
          </a:stretch>
        </p:blipFill>
        <p:spPr>
          <a:xfrm rot="16200000">
            <a:off x="6737622" y="1142986"/>
            <a:ext cx="1714511" cy="2286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3"/>
          <a:srcRect/>
          <a:stretch>
            <a:fillRect/>
          </a:stretch>
        </p:blipFill>
        <p:spPr bwMode="auto">
          <a:xfrm>
            <a:off x="571472" y="4143380"/>
            <a:ext cx="3000396" cy="2182106"/>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3714744" y="4500570"/>
            <a:ext cx="2547196" cy="1120196"/>
          </a:xfrm>
          <a:prstGeom prst="rect">
            <a:avLst/>
          </a:prstGeom>
          <a:ln>
            <a:noFill/>
          </a:ln>
          <a:effectLst>
            <a:outerShdw blurRad="292100" dist="139700" dir="2700000" algn="tl" rotWithShape="0">
              <a:srgbClr val="333333">
                <a:alpha val="65000"/>
              </a:srgbClr>
            </a:outerShdw>
          </a:effectLst>
        </p:spPr>
      </p:pic>
      <p:pic>
        <p:nvPicPr>
          <p:cNvPr id="7" name="Resim 4">
            <a:extLst>
              <a:ext uri="{FF2B5EF4-FFF2-40B4-BE49-F238E27FC236}">
                <a16:creationId xmlns="" xmlns:a16="http://schemas.microsoft.com/office/drawing/2014/main" id="{ED44B02B-8F68-4CCB-8CDA-9AD0B4163D2E}"/>
              </a:ext>
            </a:extLst>
          </p:cNvPr>
          <p:cNvPicPr>
            <a:picLocks noChangeAspect="1"/>
          </p:cNvPicPr>
          <p:nvPr/>
        </p:nvPicPr>
        <p:blipFill>
          <a:blip r:embed="rId5" cstate="print"/>
          <a:stretch>
            <a:fillRect/>
          </a:stretch>
        </p:blipFill>
        <p:spPr>
          <a:xfrm>
            <a:off x="6357950" y="3571876"/>
            <a:ext cx="2533054" cy="2533054"/>
          </a:xfrm>
          <a:prstGeom prst="rect">
            <a:avLst/>
          </a:prstGeom>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Hastane uygulaması</a:t>
            </a:r>
          </a:p>
        </p:txBody>
      </p:sp>
      <p:sp>
        <p:nvSpPr>
          <p:cNvPr id="3" name="2 İçerik Yer Tutucusu"/>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000" dirty="0"/>
              <a:t>#</a:t>
            </a:r>
            <a:r>
              <a:rPr lang="tr-TR" sz="1000" dirty="0" err="1"/>
              <a:t>include</a:t>
            </a:r>
            <a:r>
              <a:rPr lang="tr-TR" sz="1000" dirty="0"/>
              <a:t> &lt;</a:t>
            </a:r>
            <a:r>
              <a:rPr lang="tr-TR" sz="1000" dirty="0" err="1"/>
              <a:t>stdio</a:t>
            </a:r>
            <a:r>
              <a:rPr lang="tr-TR" sz="1000" dirty="0"/>
              <a:t>.h&gt;</a:t>
            </a:r>
          </a:p>
          <a:p>
            <a:pPr>
              <a:buNone/>
            </a:pPr>
            <a:r>
              <a:rPr lang="tr-TR" sz="1000" dirty="0"/>
              <a:t>#</a:t>
            </a:r>
            <a:r>
              <a:rPr lang="tr-TR" sz="1000" dirty="0" err="1"/>
              <a:t>include</a:t>
            </a:r>
            <a:r>
              <a:rPr lang="tr-TR" sz="1000" dirty="0"/>
              <a:t> &lt;</a:t>
            </a:r>
            <a:r>
              <a:rPr lang="tr-TR" sz="1000" dirty="0" err="1"/>
              <a:t>string</a:t>
            </a:r>
            <a:r>
              <a:rPr lang="tr-TR" sz="1000" dirty="0"/>
              <a:t>.h&gt;</a:t>
            </a:r>
          </a:p>
          <a:p>
            <a:pPr>
              <a:buNone/>
            </a:pPr>
            <a:r>
              <a:rPr lang="tr-TR" sz="1000" dirty="0" err="1"/>
              <a:t>enum</a:t>
            </a:r>
            <a:r>
              <a:rPr lang="tr-TR" sz="1000" dirty="0"/>
              <a:t> </a:t>
            </a:r>
            <a:r>
              <a:rPr lang="tr-TR" sz="1000" dirty="0" err="1"/>
              <a:t>month</a:t>
            </a:r>
            <a:r>
              <a:rPr lang="tr-TR" sz="1000" dirty="0"/>
              <a:t>{ocak=1, </a:t>
            </a:r>
            <a:r>
              <a:rPr lang="tr-TR" sz="1000" dirty="0" err="1"/>
              <a:t>subat</a:t>
            </a:r>
            <a:r>
              <a:rPr lang="tr-TR" sz="1000" dirty="0"/>
              <a:t>,mart,nisan,</a:t>
            </a:r>
            <a:r>
              <a:rPr lang="tr-TR" sz="1000" dirty="0" err="1"/>
              <a:t>mayis</a:t>
            </a:r>
            <a:r>
              <a:rPr lang="tr-TR" sz="1000" dirty="0"/>
              <a:t>,haziran,temmuz,</a:t>
            </a:r>
            <a:r>
              <a:rPr lang="tr-TR" sz="1000" dirty="0" err="1"/>
              <a:t>agustos</a:t>
            </a:r>
            <a:r>
              <a:rPr lang="tr-TR" sz="1000" dirty="0"/>
              <a:t>,</a:t>
            </a:r>
            <a:r>
              <a:rPr lang="tr-TR" sz="1000" dirty="0" err="1"/>
              <a:t>eylul</a:t>
            </a:r>
            <a:r>
              <a:rPr lang="tr-TR" sz="1000" dirty="0"/>
              <a:t>, ekim, </a:t>
            </a:r>
            <a:r>
              <a:rPr lang="tr-TR" sz="1000" dirty="0" err="1"/>
              <a:t>kasim</a:t>
            </a:r>
            <a:r>
              <a:rPr lang="tr-TR" sz="1000" dirty="0"/>
              <a:t>, </a:t>
            </a:r>
            <a:r>
              <a:rPr lang="tr-TR" sz="1000" dirty="0" err="1"/>
              <a:t>aralik</a:t>
            </a:r>
            <a:r>
              <a:rPr lang="tr-TR" sz="1000" dirty="0"/>
              <a:t> };</a:t>
            </a:r>
          </a:p>
          <a:p>
            <a:pPr>
              <a:buNone/>
            </a:pPr>
            <a:r>
              <a:rPr lang="tr-TR" sz="1000" dirty="0" err="1"/>
              <a:t>enum</a:t>
            </a:r>
            <a:r>
              <a:rPr lang="tr-TR" sz="1000" dirty="0"/>
              <a:t> </a:t>
            </a:r>
            <a:r>
              <a:rPr lang="tr-TR" sz="1000" dirty="0" err="1"/>
              <a:t>vaccine</a:t>
            </a:r>
            <a:r>
              <a:rPr lang="tr-TR" sz="1000" dirty="0"/>
              <a:t>{</a:t>
            </a:r>
            <a:r>
              <a:rPr lang="tr-TR" sz="1000" dirty="0" err="1"/>
              <a:t>yapilmadi</a:t>
            </a:r>
            <a:r>
              <a:rPr lang="tr-TR" sz="1000" dirty="0"/>
              <a:t>, </a:t>
            </a:r>
            <a:r>
              <a:rPr lang="tr-TR" sz="1000" dirty="0" err="1"/>
              <a:t>yapildi</a:t>
            </a:r>
            <a:r>
              <a:rPr lang="tr-TR" sz="1000" dirty="0"/>
              <a:t>} ;</a:t>
            </a:r>
          </a:p>
          <a:p>
            <a:pPr>
              <a:buNone/>
            </a:pPr>
            <a:r>
              <a:rPr lang="tr-TR" sz="1000" dirty="0" err="1"/>
              <a:t>typedef</a:t>
            </a:r>
            <a:r>
              <a:rPr lang="tr-TR" sz="1000" dirty="0"/>
              <a:t> </a:t>
            </a:r>
            <a:r>
              <a:rPr lang="tr-TR" sz="1000" dirty="0" err="1"/>
              <a:t>struct</a:t>
            </a:r>
            <a:r>
              <a:rPr lang="tr-TR" sz="1000" dirty="0"/>
              <a:t>{</a:t>
            </a:r>
          </a:p>
          <a:p>
            <a:pPr>
              <a:buNone/>
            </a:pPr>
            <a:r>
              <a:rPr lang="tr-TR" sz="1000" dirty="0"/>
              <a:t>	</a:t>
            </a:r>
            <a:r>
              <a:rPr lang="tr-TR" sz="1000" dirty="0" err="1"/>
              <a:t>int</a:t>
            </a:r>
            <a:r>
              <a:rPr lang="tr-TR" sz="1000" dirty="0"/>
              <a:t> </a:t>
            </a:r>
            <a:r>
              <a:rPr lang="tr-TR" sz="1000" dirty="0" err="1"/>
              <a:t>gun</a:t>
            </a:r>
            <a:r>
              <a:rPr lang="tr-TR" sz="1000" dirty="0"/>
              <a:t>;</a:t>
            </a:r>
          </a:p>
          <a:p>
            <a:pPr>
              <a:buNone/>
            </a:pPr>
            <a:r>
              <a:rPr lang="tr-TR" sz="1000" dirty="0"/>
              <a:t>	</a:t>
            </a:r>
            <a:r>
              <a:rPr lang="tr-TR" sz="1000" dirty="0" err="1"/>
              <a:t>enum</a:t>
            </a:r>
            <a:r>
              <a:rPr lang="tr-TR" sz="1000" dirty="0"/>
              <a:t> </a:t>
            </a:r>
            <a:r>
              <a:rPr lang="tr-TR" sz="1000" dirty="0" err="1"/>
              <a:t>month</a:t>
            </a:r>
            <a:r>
              <a:rPr lang="tr-TR" sz="1000" dirty="0"/>
              <a:t> ay;</a:t>
            </a:r>
          </a:p>
          <a:p>
            <a:pPr>
              <a:buNone/>
            </a:pPr>
            <a:r>
              <a:rPr lang="tr-TR" sz="1000" dirty="0"/>
              <a:t>	</a:t>
            </a:r>
            <a:r>
              <a:rPr lang="tr-TR" sz="1000" dirty="0" err="1"/>
              <a:t>int</a:t>
            </a:r>
            <a:r>
              <a:rPr lang="tr-TR" sz="1000" dirty="0"/>
              <a:t> </a:t>
            </a:r>
            <a:r>
              <a:rPr lang="tr-TR" sz="1000" dirty="0" err="1"/>
              <a:t>yil</a:t>
            </a:r>
            <a:r>
              <a:rPr lang="tr-TR" sz="1000" dirty="0"/>
              <a:t>;</a:t>
            </a:r>
          </a:p>
          <a:p>
            <a:pPr>
              <a:buNone/>
            </a:pPr>
            <a:r>
              <a:rPr lang="tr-TR" sz="1000" dirty="0"/>
              <a:t> }</a:t>
            </a:r>
            <a:r>
              <a:rPr lang="tr-TR" sz="1000" dirty="0" err="1"/>
              <a:t>date</a:t>
            </a:r>
            <a:r>
              <a:rPr lang="tr-TR" sz="1000" dirty="0"/>
              <a:t>;</a:t>
            </a:r>
          </a:p>
          <a:p>
            <a:pPr>
              <a:buNone/>
            </a:pPr>
            <a:endParaRPr lang="tr-TR" sz="1000" dirty="0"/>
          </a:p>
          <a:p>
            <a:pPr>
              <a:buNone/>
            </a:pPr>
            <a:r>
              <a:rPr lang="tr-TR" sz="1000" dirty="0" err="1"/>
              <a:t>typedef</a:t>
            </a:r>
            <a:r>
              <a:rPr lang="tr-TR" sz="1000" dirty="0"/>
              <a:t> </a:t>
            </a:r>
            <a:r>
              <a:rPr lang="tr-TR" sz="1000" dirty="0" err="1"/>
              <a:t>struct</a:t>
            </a:r>
            <a:r>
              <a:rPr lang="tr-TR" sz="1000" dirty="0"/>
              <a:t>{</a:t>
            </a:r>
          </a:p>
          <a:p>
            <a:pPr>
              <a:buNone/>
            </a:pPr>
            <a:r>
              <a:rPr lang="tr-TR" sz="1000" dirty="0"/>
              <a:t>	</a:t>
            </a:r>
            <a:r>
              <a:rPr lang="tr-TR" sz="1000" dirty="0" err="1"/>
              <a:t>char</a:t>
            </a:r>
            <a:r>
              <a:rPr lang="tr-TR" sz="1000" dirty="0"/>
              <a:t> isim[50];</a:t>
            </a:r>
          </a:p>
          <a:p>
            <a:pPr>
              <a:buNone/>
            </a:pPr>
            <a:r>
              <a:rPr lang="tr-TR" sz="1000" dirty="0"/>
              <a:t>	</a:t>
            </a:r>
            <a:r>
              <a:rPr lang="tr-TR" sz="1000" dirty="0" err="1"/>
              <a:t>date</a:t>
            </a:r>
            <a:r>
              <a:rPr lang="tr-TR" sz="1000" dirty="0"/>
              <a:t> </a:t>
            </a:r>
            <a:r>
              <a:rPr lang="tr-TR" sz="1000" dirty="0" err="1"/>
              <a:t>dogumtarihi</a:t>
            </a:r>
            <a:r>
              <a:rPr lang="tr-TR" sz="1000" dirty="0"/>
              <a:t>;</a:t>
            </a:r>
          </a:p>
          <a:p>
            <a:pPr>
              <a:buNone/>
            </a:pPr>
            <a:r>
              <a:rPr lang="tr-TR" sz="1000" dirty="0"/>
              <a:t>	</a:t>
            </a:r>
            <a:r>
              <a:rPr lang="tr-TR" sz="1000" dirty="0" err="1"/>
              <a:t>char</a:t>
            </a:r>
            <a:r>
              <a:rPr lang="tr-TR" sz="1000" dirty="0"/>
              <a:t> anne[50], baba[50];</a:t>
            </a:r>
          </a:p>
          <a:p>
            <a:pPr>
              <a:buNone/>
            </a:pPr>
            <a:r>
              <a:rPr lang="tr-TR" sz="1000" dirty="0"/>
              <a:t>	</a:t>
            </a:r>
            <a:r>
              <a:rPr lang="tr-TR" sz="1000" dirty="0" err="1"/>
              <a:t>double</a:t>
            </a:r>
            <a:r>
              <a:rPr lang="tr-TR" sz="1000" dirty="0"/>
              <a:t> kilo;</a:t>
            </a:r>
          </a:p>
          <a:p>
            <a:pPr>
              <a:buNone/>
            </a:pPr>
            <a:r>
              <a:rPr lang="tr-TR" sz="1000" dirty="0"/>
              <a:t>	</a:t>
            </a:r>
            <a:r>
              <a:rPr lang="tr-TR" sz="1000" dirty="0" err="1"/>
              <a:t>enum</a:t>
            </a:r>
            <a:r>
              <a:rPr lang="tr-TR" sz="1000" dirty="0"/>
              <a:t> </a:t>
            </a:r>
            <a:r>
              <a:rPr lang="tr-TR" sz="1000" dirty="0" err="1"/>
              <a:t>vaccine</a:t>
            </a:r>
            <a:r>
              <a:rPr lang="tr-TR" sz="1000" dirty="0"/>
              <a:t> asi;</a:t>
            </a:r>
          </a:p>
          <a:p>
            <a:pPr>
              <a:buNone/>
            </a:pPr>
            <a:r>
              <a:rPr lang="tr-TR" sz="1000" dirty="0"/>
              <a:t>}</a:t>
            </a:r>
            <a:r>
              <a:rPr lang="tr-TR" sz="1000" dirty="0" err="1"/>
              <a:t>baby</a:t>
            </a:r>
            <a:r>
              <a:rPr lang="tr-TR" sz="1000" dirty="0"/>
              <a:t>; </a:t>
            </a:r>
          </a:p>
          <a:p>
            <a:pPr>
              <a:buNone/>
            </a:pPr>
            <a:r>
              <a:rPr lang="tr-TR" sz="1000" dirty="0" err="1"/>
              <a:t>void</a:t>
            </a:r>
            <a:r>
              <a:rPr lang="tr-TR" sz="1000" dirty="0"/>
              <a:t> </a:t>
            </a:r>
            <a:r>
              <a:rPr lang="tr-TR" sz="1000" dirty="0" err="1"/>
              <a:t>yazdir</a:t>
            </a:r>
            <a:r>
              <a:rPr lang="tr-TR" sz="1000" dirty="0"/>
              <a:t>(</a:t>
            </a:r>
            <a:r>
              <a:rPr lang="tr-TR" sz="1000" dirty="0" err="1"/>
              <a:t>baby</a:t>
            </a:r>
            <a:r>
              <a:rPr lang="tr-TR" sz="1000" dirty="0"/>
              <a:t>* bebe);</a:t>
            </a:r>
          </a:p>
        </p:txBody>
      </p:sp>
      <p:sp>
        <p:nvSpPr>
          <p:cNvPr id="5" name="4 Dikdörtgen"/>
          <p:cNvSpPr/>
          <p:nvPr/>
        </p:nvSpPr>
        <p:spPr>
          <a:xfrm>
            <a:off x="2928926" y="2214554"/>
            <a:ext cx="592937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tr-TR" sz="1000" dirty="0" err="1"/>
              <a:t>int</a:t>
            </a:r>
            <a:r>
              <a:rPr lang="tr-TR" sz="1000" dirty="0"/>
              <a:t> </a:t>
            </a:r>
            <a:r>
              <a:rPr lang="tr-TR" sz="1000" dirty="0" err="1"/>
              <a:t>main</a:t>
            </a:r>
            <a:r>
              <a:rPr lang="tr-TR" sz="1000" dirty="0"/>
              <a:t>()</a:t>
            </a:r>
          </a:p>
          <a:p>
            <a:pPr>
              <a:buNone/>
            </a:pPr>
            <a:r>
              <a:rPr lang="tr-TR" sz="1000" dirty="0"/>
              <a:t>{</a:t>
            </a:r>
          </a:p>
          <a:p>
            <a:pPr>
              <a:buNone/>
            </a:pPr>
            <a:r>
              <a:rPr lang="tr-TR" sz="1000" dirty="0" err="1"/>
              <a:t>baby</a:t>
            </a:r>
            <a:r>
              <a:rPr lang="tr-TR" sz="1000" dirty="0"/>
              <a:t> bebek;</a:t>
            </a:r>
          </a:p>
          <a:p>
            <a:pPr>
              <a:buNone/>
            </a:pPr>
            <a:r>
              <a:rPr lang="tr-TR" sz="1000" dirty="0" err="1"/>
              <a:t>strcpy</a:t>
            </a:r>
            <a:r>
              <a:rPr lang="tr-TR" sz="1000" dirty="0"/>
              <a:t>(bebek.isim, "</a:t>
            </a:r>
            <a:r>
              <a:rPr lang="tr-TR" sz="1000" dirty="0" err="1"/>
              <a:t>Csever</a:t>
            </a:r>
            <a:r>
              <a:rPr lang="tr-TR" sz="1000" dirty="0"/>
              <a:t>");</a:t>
            </a:r>
          </a:p>
          <a:p>
            <a:pPr>
              <a:buNone/>
            </a:pPr>
            <a:r>
              <a:rPr lang="tr-TR" sz="1000" dirty="0" err="1"/>
              <a:t>strcpy</a:t>
            </a:r>
            <a:r>
              <a:rPr lang="tr-TR" sz="1000" dirty="0"/>
              <a:t>(bebek.anne, "</a:t>
            </a:r>
            <a:r>
              <a:rPr lang="tr-TR" sz="1000" dirty="0" err="1"/>
              <a:t>Ayse</a:t>
            </a:r>
            <a:r>
              <a:rPr lang="tr-TR" sz="1000" dirty="0"/>
              <a:t>");</a:t>
            </a:r>
          </a:p>
          <a:p>
            <a:pPr>
              <a:buNone/>
            </a:pPr>
            <a:r>
              <a:rPr lang="tr-TR" sz="1000" dirty="0" err="1"/>
              <a:t>strcpy</a:t>
            </a:r>
            <a:r>
              <a:rPr lang="tr-TR" sz="1000" dirty="0"/>
              <a:t>(bebek.baba, "Ali");</a:t>
            </a:r>
          </a:p>
          <a:p>
            <a:pPr>
              <a:buNone/>
            </a:pPr>
            <a:r>
              <a:rPr lang="tr-TR" sz="1000" dirty="0"/>
              <a:t>bebek.kilo = 3.010;</a:t>
            </a:r>
          </a:p>
          <a:p>
            <a:pPr>
              <a:buNone/>
            </a:pPr>
            <a:r>
              <a:rPr lang="tr-TR" sz="1000" dirty="0"/>
              <a:t>bebek.</a:t>
            </a:r>
            <a:r>
              <a:rPr lang="tr-TR" sz="1000" dirty="0" err="1"/>
              <a:t>dogumtarihi</a:t>
            </a:r>
            <a:r>
              <a:rPr lang="tr-TR" sz="1000" dirty="0"/>
              <a:t> = (</a:t>
            </a:r>
            <a:r>
              <a:rPr lang="tr-TR" sz="1000" dirty="0" err="1"/>
              <a:t>date</a:t>
            </a:r>
            <a:r>
              <a:rPr lang="tr-TR" sz="1000" dirty="0"/>
              <a:t>){.</a:t>
            </a:r>
            <a:r>
              <a:rPr lang="tr-TR" sz="1000" dirty="0" err="1"/>
              <a:t>gun</a:t>
            </a:r>
            <a:r>
              <a:rPr lang="tr-TR" sz="1000" dirty="0"/>
              <a:t>=13, .ay=mart, .</a:t>
            </a:r>
            <a:r>
              <a:rPr lang="tr-TR" sz="1000" dirty="0" err="1"/>
              <a:t>yil</a:t>
            </a:r>
            <a:r>
              <a:rPr lang="tr-TR" sz="1000" dirty="0"/>
              <a:t>=2018};</a:t>
            </a:r>
          </a:p>
          <a:p>
            <a:pPr>
              <a:buNone/>
            </a:pPr>
            <a:r>
              <a:rPr lang="tr-TR" sz="1000" dirty="0"/>
              <a:t>bebek.asi = </a:t>
            </a:r>
            <a:r>
              <a:rPr lang="tr-TR" sz="1000" dirty="0" err="1"/>
              <a:t>yapildi</a:t>
            </a:r>
            <a:r>
              <a:rPr lang="tr-TR" sz="1000" dirty="0"/>
              <a:t>;</a:t>
            </a:r>
          </a:p>
          <a:p>
            <a:pPr>
              <a:buNone/>
            </a:pPr>
            <a:r>
              <a:rPr lang="tr-TR" sz="1000" dirty="0"/>
              <a:t>//	bebek = (</a:t>
            </a:r>
            <a:r>
              <a:rPr lang="tr-TR" sz="1000" dirty="0" err="1"/>
              <a:t>baby</a:t>
            </a:r>
            <a:r>
              <a:rPr lang="tr-TR" sz="1000" dirty="0"/>
              <a:t>){.isim="Ali"}; //</a:t>
            </a:r>
            <a:r>
              <a:rPr lang="tr-TR" sz="1000" dirty="0" err="1"/>
              <a:t>Diger</a:t>
            </a:r>
            <a:r>
              <a:rPr lang="tr-TR" sz="1000" dirty="0"/>
              <a:t> </a:t>
            </a:r>
            <a:r>
              <a:rPr lang="tr-TR" sz="1000" dirty="0" err="1"/>
              <a:t>tum</a:t>
            </a:r>
            <a:r>
              <a:rPr lang="tr-TR" sz="1000" dirty="0"/>
              <a:t> elemanlar </a:t>
            </a:r>
            <a:r>
              <a:rPr lang="tr-TR" sz="1000" dirty="0" err="1"/>
              <a:t>sifirlanir</a:t>
            </a:r>
            <a:r>
              <a:rPr lang="tr-TR" sz="1000" dirty="0"/>
              <a:t>.</a:t>
            </a:r>
          </a:p>
          <a:p>
            <a:pPr>
              <a:buNone/>
            </a:pPr>
            <a:r>
              <a:rPr lang="tr-TR" sz="1000" dirty="0" err="1"/>
              <a:t>yazdir</a:t>
            </a:r>
            <a:r>
              <a:rPr lang="tr-TR" sz="1000" dirty="0"/>
              <a:t>(&amp;bebek);</a:t>
            </a:r>
          </a:p>
          <a:p>
            <a:pPr>
              <a:buNone/>
            </a:pPr>
            <a:r>
              <a:rPr lang="tr-TR" sz="1000" dirty="0" err="1"/>
              <a:t>return</a:t>
            </a:r>
            <a:r>
              <a:rPr lang="tr-TR" sz="1000" dirty="0"/>
              <a:t> 0;	</a:t>
            </a:r>
          </a:p>
          <a:p>
            <a:pPr>
              <a:buNone/>
            </a:pPr>
            <a:r>
              <a:rPr lang="tr-TR" sz="1000" dirty="0"/>
              <a:t>}</a:t>
            </a:r>
          </a:p>
          <a:p>
            <a:pPr>
              <a:buNone/>
            </a:pPr>
            <a:r>
              <a:rPr lang="tr-TR" sz="1000" dirty="0" err="1"/>
              <a:t>void</a:t>
            </a:r>
            <a:r>
              <a:rPr lang="tr-TR" sz="1000" dirty="0"/>
              <a:t> </a:t>
            </a:r>
            <a:r>
              <a:rPr lang="tr-TR" sz="1000" dirty="0" err="1"/>
              <a:t>yazdir</a:t>
            </a:r>
            <a:r>
              <a:rPr lang="tr-TR" sz="1000" dirty="0"/>
              <a:t>(</a:t>
            </a:r>
            <a:r>
              <a:rPr lang="tr-TR" sz="1000" dirty="0" err="1"/>
              <a:t>baby</a:t>
            </a:r>
            <a:r>
              <a:rPr lang="tr-TR" sz="1000" dirty="0"/>
              <a:t>* bebe)</a:t>
            </a:r>
          </a:p>
          <a:p>
            <a:pPr>
              <a:buNone/>
            </a:pPr>
            <a:r>
              <a:rPr lang="tr-TR" sz="1000" dirty="0"/>
              <a:t>{</a:t>
            </a:r>
          </a:p>
          <a:p>
            <a:pPr>
              <a:buNone/>
            </a:pPr>
            <a:r>
              <a:rPr lang="tr-TR" sz="1000" dirty="0" err="1"/>
              <a:t>printf</a:t>
            </a:r>
            <a:r>
              <a:rPr lang="tr-TR" sz="1000" dirty="0"/>
              <a:t>("%s-%s ebeveynli %s bebek hastanemizde %d/%d/%d tarihinde %.2lf kilo olarak </a:t>
            </a:r>
            <a:r>
              <a:rPr lang="tr-TR" sz="1000" dirty="0" err="1"/>
              <a:t>dogmus</a:t>
            </a:r>
            <a:r>
              <a:rPr lang="tr-TR" sz="1000" dirty="0"/>
              <a:t> olup asisi %s.",</a:t>
            </a:r>
          </a:p>
          <a:p>
            <a:pPr>
              <a:buNone/>
            </a:pPr>
            <a:r>
              <a:rPr lang="tr-TR" sz="1000" dirty="0"/>
              <a:t>	bebe-&gt;anne,</a:t>
            </a:r>
          </a:p>
          <a:p>
            <a:pPr>
              <a:buNone/>
            </a:pPr>
            <a:r>
              <a:rPr lang="tr-TR" sz="1000" dirty="0"/>
              <a:t>	bebe-&gt;baba,</a:t>
            </a:r>
          </a:p>
          <a:p>
            <a:pPr>
              <a:buNone/>
            </a:pPr>
            <a:r>
              <a:rPr lang="tr-TR" sz="1000" dirty="0"/>
              <a:t>	bebe-&gt;isim,</a:t>
            </a:r>
          </a:p>
          <a:p>
            <a:pPr>
              <a:buNone/>
            </a:pPr>
            <a:r>
              <a:rPr lang="tr-TR" sz="1000" dirty="0"/>
              <a:t>	bebe-&gt;</a:t>
            </a:r>
            <a:r>
              <a:rPr lang="tr-TR" sz="1000" dirty="0" err="1"/>
              <a:t>dogumtarihi</a:t>
            </a:r>
            <a:r>
              <a:rPr lang="tr-TR" sz="1000" dirty="0"/>
              <a:t>.</a:t>
            </a:r>
            <a:r>
              <a:rPr lang="tr-TR" sz="1000" dirty="0" err="1"/>
              <a:t>gun</a:t>
            </a:r>
            <a:r>
              <a:rPr lang="tr-TR" sz="1000" dirty="0"/>
              <a:t>,bebe-&gt;</a:t>
            </a:r>
            <a:r>
              <a:rPr lang="tr-TR" sz="1000" dirty="0" err="1"/>
              <a:t>dogumtarihi</a:t>
            </a:r>
            <a:r>
              <a:rPr lang="tr-TR" sz="1000" dirty="0"/>
              <a:t>.ay, bebe-&gt;</a:t>
            </a:r>
            <a:r>
              <a:rPr lang="tr-TR" sz="1000" dirty="0" err="1"/>
              <a:t>dogumtarihi</a:t>
            </a:r>
            <a:r>
              <a:rPr lang="tr-TR" sz="1000" dirty="0"/>
              <a:t>.</a:t>
            </a:r>
            <a:r>
              <a:rPr lang="tr-TR" sz="1000" dirty="0" err="1"/>
              <a:t>yil</a:t>
            </a:r>
            <a:r>
              <a:rPr lang="tr-TR" sz="1000" dirty="0"/>
              <a:t>,</a:t>
            </a:r>
          </a:p>
          <a:p>
            <a:pPr>
              <a:buNone/>
            </a:pPr>
            <a:r>
              <a:rPr lang="tr-TR" sz="1000" dirty="0"/>
              <a:t>	bebe-&gt;kilo,</a:t>
            </a:r>
          </a:p>
          <a:p>
            <a:pPr>
              <a:buNone/>
            </a:pPr>
            <a:r>
              <a:rPr lang="tr-TR" sz="1000" dirty="0"/>
              <a:t>	(bebe-&gt;asi ==1)?"</a:t>
            </a:r>
            <a:r>
              <a:rPr lang="tr-TR" sz="1000" dirty="0" err="1"/>
              <a:t>yapilmistir</a:t>
            </a:r>
            <a:r>
              <a:rPr lang="tr-TR" sz="1000" dirty="0"/>
              <a:t>":"</a:t>
            </a:r>
            <a:r>
              <a:rPr lang="tr-TR" sz="1000" dirty="0" err="1"/>
              <a:t>yapilmamistir</a:t>
            </a:r>
            <a:r>
              <a:rPr lang="tr-TR" sz="1000" dirty="0"/>
              <a:t>"); </a:t>
            </a:r>
          </a:p>
          <a:p>
            <a:pPr>
              <a:buNone/>
            </a:pPr>
            <a:r>
              <a:rPr lang="tr-TR" sz="1000" dirty="0"/>
              <a:t>	</a:t>
            </a:r>
          </a:p>
          <a:p>
            <a:pPr>
              <a:buNone/>
            </a:pPr>
            <a:r>
              <a:rPr lang="tr-TR" sz="1000" dirty="0"/>
              <a:t>}</a:t>
            </a:r>
          </a:p>
        </p:txBody>
      </p:sp>
      <p:pic>
        <p:nvPicPr>
          <p:cNvPr id="1026" name="Picture 2"/>
          <p:cNvPicPr>
            <a:picLocks noChangeAspect="1" noChangeArrowheads="1"/>
          </p:cNvPicPr>
          <p:nvPr/>
        </p:nvPicPr>
        <p:blipFill>
          <a:blip r:embed="rId2"/>
          <a:srcRect/>
          <a:stretch>
            <a:fillRect/>
          </a:stretch>
        </p:blipFill>
        <p:spPr bwMode="auto">
          <a:xfrm>
            <a:off x="5857884" y="1500174"/>
            <a:ext cx="2761510"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428728" y="4286256"/>
            <a:ext cx="2247101" cy="2147878"/>
          </a:xfrm>
          <a:prstGeom prst="rect">
            <a:avLst/>
          </a:prstGeom>
          <a:ln>
            <a:noFill/>
          </a:ln>
          <a:effectLst>
            <a:softEdge rad="112500"/>
          </a:effectLst>
        </p:spPr>
      </p:pic>
      <p:sp>
        <p:nvSpPr>
          <p:cNvPr id="8" name="7 Bulut Belirtme Çizgisi"/>
          <p:cNvSpPr/>
          <p:nvPr/>
        </p:nvSpPr>
        <p:spPr>
          <a:xfrm>
            <a:off x="4143372" y="2857496"/>
            <a:ext cx="5000628" cy="4000504"/>
          </a:xfrm>
          <a:prstGeom prst="cloudCallout">
            <a:avLst>
              <a:gd name="adj1" fmla="val -68724"/>
              <a:gd name="adj2" fmla="val 1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dirty="0"/>
              <a:t>Oyun ödevine yönelik yetenekler</a:t>
            </a:r>
            <a:br>
              <a:rPr lang="tr-TR" dirty="0"/>
            </a:br>
            <a:r>
              <a:rPr lang="tr-TR" sz="2400" dirty="0"/>
              <a:t>Derste yazılan kodlar -&gt; Oyuna dair kodlarının incelenmesi</a:t>
            </a:r>
            <a:endParaRPr lang="tr-TR" dirty="0"/>
          </a:p>
        </p:txBody>
      </p:sp>
      <p:sp>
        <p:nvSpPr>
          <p:cNvPr id="3" name="2 İçerik Yer Tutucusu"/>
          <p:cNvSpPr>
            <a:spLocks noGrp="1"/>
          </p:cNvSpPr>
          <p:nvPr>
            <p:ph sz="quarter" idx="1"/>
          </p:nvPr>
        </p:nvSpPr>
        <p:spPr>
          <a:xfrm>
            <a:off x="4071934" y="1571612"/>
            <a:ext cx="4786346" cy="1643074"/>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r>
              <a:rPr lang="tr-TR" dirty="0"/>
              <a:t>ASCII galerimizi inceleme</a:t>
            </a:r>
          </a:p>
          <a:p>
            <a:pPr marL="514350" indent="-514350"/>
            <a:r>
              <a:rPr lang="tr-TR" dirty="0" err="1"/>
              <a:t>kbhit</a:t>
            </a:r>
            <a:r>
              <a:rPr lang="tr-TR" dirty="0"/>
              <a:t> kullanımları</a:t>
            </a:r>
          </a:p>
          <a:p>
            <a:pPr marL="514350" indent="-514350"/>
            <a:r>
              <a:rPr lang="tr-TR" dirty="0"/>
              <a:t>ok tuşu algılama</a:t>
            </a:r>
          </a:p>
        </p:txBody>
      </p:sp>
      <p:pic>
        <p:nvPicPr>
          <p:cNvPr id="19458" name="Picture 2" descr="Image result for atari"/>
          <p:cNvPicPr>
            <a:picLocks noChangeAspect="1" noChangeArrowheads="1"/>
          </p:cNvPicPr>
          <p:nvPr/>
        </p:nvPicPr>
        <p:blipFill>
          <a:blip r:embed="rId3"/>
          <a:srcRect/>
          <a:stretch>
            <a:fillRect/>
          </a:stretch>
        </p:blipFill>
        <p:spPr bwMode="auto">
          <a:xfrm>
            <a:off x="4572000" y="3195076"/>
            <a:ext cx="3861412" cy="28771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Metin kutusu"/>
          <p:cNvSpPr txBox="1"/>
          <p:nvPr/>
        </p:nvSpPr>
        <p:spPr>
          <a:xfrm>
            <a:off x="428596" y="1285860"/>
            <a:ext cx="3600000" cy="3539430"/>
          </a:xfrm>
          <a:prstGeom prst="rect">
            <a:avLst/>
          </a:prstGeom>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a:t>/*</a:t>
            </a:r>
          </a:p>
          <a:p>
            <a:r>
              <a:rPr lang="tr-TR" sz="1400" dirty="0"/>
              <a:t>Bu kodları ödevlerinizde kullanma koşulları</a:t>
            </a:r>
          </a:p>
          <a:p>
            <a:r>
              <a:rPr lang="tr-TR" sz="1400" dirty="0"/>
              <a:t>1) ilgili satırın yanına atıf koyunuz //BU KISMI DERSTE YAZILAN KODLAR KLASÖRÜNDEN ALIP GELİŞTİRDİM gibi</a:t>
            </a:r>
          </a:p>
          <a:p>
            <a:r>
              <a:rPr lang="tr-TR" sz="1400" dirty="0"/>
              <a:t>2) ödev gönderim formunda ilgili soruya cevap verirken durumu belirtiniz.</a:t>
            </a:r>
          </a:p>
          <a:p>
            <a:r>
              <a:rPr lang="tr-TR" sz="1400" dirty="0"/>
              <a:t>3) Madde 1 ve 2'i uyguladığınızda buradaki kodların kullanımı nedeniyle etik ihlal yapmış sayılmazsınız.</a:t>
            </a:r>
          </a:p>
          <a:p>
            <a:r>
              <a:rPr lang="tr-TR" sz="1400" dirty="0"/>
              <a:t>4) Buradaki kodları alıp, birleştirmek, yamalar yapmak ve hiç </a:t>
            </a:r>
            <a:r>
              <a:rPr lang="tr-TR" sz="1400" dirty="0" err="1"/>
              <a:t>geliştirMEmek</a:t>
            </a:r>
            <a:r>
              <a:rPr lang="tr-TR" sz="1400" dirty="0"/>
              <a:t>... </a:t>
            </a:r>
            <a:r>
              <a:rPr lang="tr-TR" sz="1400" dirty="0" err="1"/>
              <a:t>ÖDEV'de</a:t>
            </a:r>
            <a:r>
              <a:rPr lang="tr-TR" sz="1400" dirty="0"/>
              <a:t> sizden beklediğimiz seviye değildir. Sadece bununla yetinen ödevler, "çok basit" kategorisinde ya da daha aşağısında değerlendirilebilir.</a:t>
            </a:r>
          </a:p>
          <a:p>
            <a:r>
              <a:rPr lang="tr-TR" sz="1400" dirty="0"/>
              <a:t>*/</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 Görselliği artırmak</a:t>
            </a:r>
          </a:p>
        </p:txBody>
      </p:sp>
      <p:sp>
        <p:nvSpPr>
          <p:cNvPr id="3" name="2 İçerik Yer Tutucusu"/>
          <p:cNvSpPr>
            <a:spLocks noGrp="1"/>
          </p:cNvSpPr>
          <p:nvPr>
            <p:ph sz="quarter" idx="1"/>
          </p:nvPr>
        </p:nvSpPr>
        <p:spPr>
          <a:xfrm>
            <a:off x="357158" y="1214422"/>
            <a:ext cx="8229600" cy="4937760"/>
          </a:xfrm>
        </p:spPr>
        <p:txBody>
          <a:bodyPr/>
          <a:lstStyle/>
          <a:p>
            <a:r>
              <a:rPr lang="tr-TR" dirty="0"/>
              <a:t>Ek kütüphaneler, dosyalar ve ek ayarlar ile kodunuzun görselliğini artırabilirsiniz.</a:t>
            </a:r>
          </a:p>
        </p:txBody>
      </p:sp>
      <p:pic>
        <p:nvPicPr>
          <p:cNvPr id="4" name="3 Resim" descr="Ekran Alıntısı.JPG">
            <a:hlinkClick r:id="rId2"/>
          </p:cNvPr>
          <p:cNvPicPr>
            <a:picLocks noChangeAspect="1"/>
          </p:cNvPicPr>
          <p:nvPr/>
        </p:nvPicPr>
        <p:blipFill>
          <a:blip r:embed="rId3"/>
          <a:stretch>
            <a:fillRect/>
          </a:stretch>
        </p:blipFill>
        <p:spPr>
          <a:xfrm>
            <a:off x="1071538" y="2214554"/>
            <a:ext cx="3286148" cy="2944277"/>
          </a:xfrm>
          <a:prstGeom prst="rect">
            <a:avLst/>
          </a:prstGeom>
        </p:spPr>
      </p:pic>
      <p:sp>
        <p:nvSpPr>
          <p:cNvPr id="5" name="4 Dikdörtgen">
            <a:hlinkClick r:id="rId4"/>
          </p:cNvPr>
          <p:cNvSpPr/>
          <p:nvPr/>
        </p:nvSpPr>
        <p:spPr>
          <a:xfrm>
            <a:off x="1214414" y="5286388"/>
            <a:ext cx="3030381" cy="369332"/>
          </a:xfrm>
          <a:prstGeom prst="rect">
            <a:avLst/>
          </a:prstGeom>
        </p:spPr>
        <p:txBody>
          <a:bodyPr wrap="none">
            <a:spAutoFit/>
          </a:bodyPr>
          <a:lstStyle/>
          <a:p>
            <a:r>
              <a:rPr lang="tr-TR" b="1" u="sng" dirty="0"/>
              <a:t>https://youtu.be/-zXu7SoZi-A</a:t>
            </a:r>
          </a:p>
        </p:txBody>
      </p:sp>
      <p:sp>
        <p:nvSpPr>
          <p:cNvPr id="6" name="5 Yuvarlatılmış Dikdörtgen"/>
          <p:cNvSpPr/>
          <p:nvPr/>
        </p:nvSpPr>
        <p:spPr>
          <a:xfrm>
            <a:off x="4786314" y="2000240"/>
            <a:ext cx="3571900"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i="1" dirty="0"/>
              <a:t>Ancak bu tarz kütüphanelerin kurulması ve ilgili derleyicideki ayarlarının yapılması çok zahmetlidir.</a:t>
            </a:r>
            <a:endParaRPr lang="tr-TR" sz="2000" b="1" i="1" dirty="0"/>
          </a:p>
        </p:txBody>
      </p:sp>
      <p:sp>
        <p:nvSpPr>
          <p:cNvPr id="7" name="6 Yuvarlatılmış Dikdörtgen"/>
          <p:cNvSpPr/>
          <p:nvPr/>
        </p:nvSpPr>
        <p:spPr>
          <a:xfrm>
            <a:off x="5214942" y="3786190"/>
            <a:ext cx="3143272"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Denemek isteyen öğrencilere (güncelliğini yitiren) allegro yerine daha güncel olan SDL2 ve hatta çok daha gelişmiş olan</a:t>
            </a:r>
          </a:p>
          <a:p>
            <a:pPr algn="ctr"/>
            <a:r>
              <a:rPr lang="tr-TR" sz="2000" dirty="0" err="1"/>
              <a:t>Unity</a:t>
            </a:r>
            <a:r>
              <a:rPr lang="tr-TR" sz="2000" dirty="0"/>
              <a:t> (C#) önerilir.</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6.ders sonu</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1071538" y="4286256"/>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cSld>
  <p:clrMapOvr>
    <a:masterClrMapping/>
  </p:clrMapOvr>
  <p:transition spd="med" advClick="0">
    <p:pull/>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lstStyle/>
          <a:p>
            <a:r>
              <a:rPr lang="tr-TR" dirty="0"/>
              <a:t>Ek slaytlar derste değinilmeyen slaytlardır.</a:t>
            </a:r>
          </a:p>
          <a:p>
            <a:pPr lvl="1"/>
            <a:r>
              <a:rPr lang="tr-TR" dirty="0"/>
              <a:t>Derste değinilmemesinin nedeni, slaytlardan rahatlıkla anlaşılabilmesi, konunun pekiştirilmesi için alıştırmalar içermesi vs. olabilir.</a:t>
            </a:r>
          </a:p>
          <a:p>
            <a:r>
              <a:rPr lang="tr-TR" dirty="0"/>
              <a:t>Bunlar sınavlarda sorumlu olduğunuz slaytlardır.</a:t>
            </a:r>
          </a:p>
          <a:p>
            <a:pPr lvl="1"/>
            <a:r>
              <a:rPr lang="tr-TR" dirty="0"/>
              <a:t>Ancak derste değinilenler kadar öncelikli olarak sınavda yer almayabilirler.</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karbonat-erol--182537.png"/>
          <p:cNvPicPr>
            <a:picLocks noChangeAspect="1"/>
          </p:cNvPicPr>
          <p:nvPr/>
        </p:nvPicPr>
        <p:blipFill>
          <a:blip r:embed="rId3" cstate="print"/>
          <a:srcRect t="9674"/>
          <a:stretch>
            <a:fillRect/>
          </a:stretch>
        </p:blipFill>
        <p:spPr>
          <a:xfrm rot="917521">
            <a:off x="4158025" y="3845416"/>
            <a:ext cx="1768851" cy="2515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Başlık 1"/>
          <p:cNvSpPr>
            <a:spLocks noGrp="1"/>
          </p:cNvSpPr>
          <p:nvPr>
            <p:ph type="title"/>
          </p:nvPr>
        </p:nvSpPr>
        <p:spPr>
          <a:xfrm>
            <a:off x="214282" y="142852"/>
            <a:ext cx="7000924" cy="990600"/>
          </a:xfrm>
        </p:spPr>
        <p:txBody>
          <a:bodyPr>
            <a:normAutofit/>
          </a:bodyPr>
          <a:lstStyle/>
          <a:p>
            <a:r>
              <a:rPr lang="tr-TR" dirty="0">
                <a:solidFill>
                  <a:schemeClr val="tx2">
                    <a:lumMod val="60000"/>
                    <a:lumOff val="40000"/>
                  </a:schemeClr>
                </a:solidFill>
              </a:rPr>
              <a:t>Yapı Alıştırması</a:t>
            </a:r>
          </a:p>
        </p:txBody>
      </p:sp>
      <p:sp>
        <p:nvSpPr>
          <p:cNvPr id="10" name="2 İçerik Yer Tutucusu"/>
          <p:cNvSpPr>
            <a:spLocks noGrp="1"/>
          </p:cNvSpPr>
          <p:nvPr>
            <p:ph sz="quarter" idx="1"/>
          </p:nvPr>
        </p:nvSpPr>
        <p:spPr>
          <a:xfrm>
            <a:off x="457200" y="1219200"/>
            <a:ext cx="6615130" cy="4937760"/>
          </a:xfrm>
        </p:spPr>
        <p:txBody>
          <a:bodyPr/>
          <a:lstStyle/>
          <a:p>
            <a:r>
              <a:rPr lang="tr-TR" sz="2000" dirty="0"/>
              <a:t>listeye_ekle(&amp;liste, “</a:t>
            </a:r>
            <a:r>
              <a:rPr lang="tr-TR" sz="2000" dirty="0" err="1"/>
              <a:t>Gardirop</a:t>
            </a:r>
            <a:r>
              <a:rPr lang="tr-TR" sz="2000" dirty="0"/>
              <a:t> Fuat”);</a:t>
            </a:r>
          </a:p>
          <a:p>
            <a:r>
              <a:rPr lang="tr-TR" sz="2000" dirty="0"/>
              <a:t>listeye_ekle(&amp;liste, “Karbonat Erol”);</a:t>
            </a:r>
          </a:p>
          <a:p>
            <a:r>
              <a:rPr lang="tr-TR" sz="2000" dirty="0"/>
              <a:t>listeye_ekle(&amp;liste, “</a:t>
            </a:r>
            <a:r>
              <a:rPr lang="tr-TR" sz="2000" dirty="0" err="1"/>
              <a:t>Bombaci</a:t>
            </a:r>
            <a:r>
              <a:rPr lang="tr-TR" sz="2000" dirty="0"/>
              <a:t> </a:t>
            </a:r>
            <a:r>
              <a:rPr lang="tr-TR" sz="2000" dirty="0" err="1"/>
              <a:t>Mulayim</a:t>
            </a:r>
            <a:r>
              <a:rPr lang="tr-TR" sz="2000" dirty="0"/>
              <a:t>”);</a:t>
            </a:r>
          </a:p>
          <a:p>
            <a:pPr>
              <a:buNone/>
            </a:pPr>
            <a:r>
              <a:rPr lang="tr-TR" sz="2000" dirty="0"/>
              <a:t>denildiğinde liste isimli bir yapıya üç ismi de liste.</a:t>
            </a:r>
            <a:r>
              <a:rPr lang="tr-TR" sz="2000" dirty="0" err="1"/>
              <a:t>kayit</a:t>
            </a:r>
            <a:r>
              <a:rPr lang="tr-TR" sz="2000" dirty="0"/>
              <a:t>[0].isim, liste.</a:t>
            </a:r>
            <a:r>
              <a:rPr lang="tr-TR" sz="2000" dirty="0" err="1"/>
              <a:t>kayit</a:t>
            </a:r>
            <a:r>
              <a:rPr lang="tr-TR" sz="2000" dirty="0"/>
              <a:t>[1].isim… olarak kaydeden ve liste.</a:t>
            </a:r>
            <a:r>
              <a:rPr lang="tr-TR" sz="2000" dirty="0" err="1"/>
              <a:t>toplamkayit</a:t>
            </a:r>
            <a:r>
              <a:rPr lang="tr-TR" sz="2000" dirty="0"/>
              <a:t> değişkenini de her seferinde bir artıran bir fonksiyonu ve bu fonksiyonu içeren tüm kodu yazınız.</a:t>
            </a:r>
          </a:p>
          <a:p>
            <a:pPr>
              <a:buNone/>
            </a:pPr>
            <a:endParaRPr lang="tr-TR" dirty="0"/>
          </a:p>
          <a:p>
            <a:endParaRPr lang="tr-TR" dirty="0"/>
          </a:p>
        </p:txBody>
      </p:sp>
      <p:pic>
        <p:nvPicPr>
          <p:cNvPr id="4" name="3 Resim" descr="soru.jpg"/>
          <p:cNvPicPr>
            <a:picLocks noChangeAspect="1"/>
          </p:cNvPicPr>
          <p:nvPr/>
        </p:nvPicPr>
        <p:blipFill>
          <a:blip r:embed="rId4"/>
          <a:stretch>
            <a:fillRect/>
          </a:stretch>
        </p:blipFill>
        <p:spPr>
          <a:xfrm>
            <a:off x="6948296" y="5357826"/>
            <a:ext cx="1301527" cy="1328928"/>
          </a:xfrm>
          <a:prstGeom prst="rect">
            <a:avLst/>
          </a:prstGeom>
        </p:spPr>
      </p:pic>
      <p:pic>
        <p:nvPicPr>
          <p:cNvPr id="6" name="5 Resim" descr="og03yYww.jpeg"/>
          <p:cNvPicPr>
            <a:picLocks noChangeAspect="1"/>
          </p:cNvPicPr>
          <p:nvPr/>
        </p:nvPicPr>
        <p:blipFill>
          <a:blip r:embed="rId5" cstate="print"/>
          <a:stretch>
            <a:fillRect/>
          </a:stretch>
        </p:blipFill>
        <p:spPr>
          <a:xfrm>
            <a:off x="785786" y="4000504"/>
            <a:ext cx="221457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Resim" descr="tumblr_ojxpn8I7z91rojpypo1_1280.jpg"/>
          <p:cNvPicPr>
            <a:picLocks noChangeAspect="1"/>
          </p:cNvPicPr>
          <p:nvPr/>
        </p:nvPicPr>
        <p:blipFill>
          <a:blip r:embed="rId6" cstate="print"/>
          <a:srcRect b="11458"/>
          <a:stretch>
            <a:fillRect/>
          </a:stretch>
        </p:blipFill>
        <p:spPr>
          <a:xfrm>
            <a:off x="7037870" y="1714488"/>
            <a:ext cx="1871837" cy="2071702"/>
          </a:xfrm>
          <a:prstGeom prst="rect">
            <a:avLst/>
          </a:prstGeom>
        </p:spPr>
      </p:pic>
      <p:sp>
        <p:nvSpPr>
          <p:cNvPr id="8" name="7 Yuvarlatılmış Dikdörtgen"/>
          <p:cNvSpPr/>
          <p:nvPr/>
        </p:nvSpPr>
        <p:spPr>
          <a:xfrm>
            <a:off x="6715140" y="4214818"/>
            <a:ext cx="2000264"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Yazılmış kodu inceleyelim.</a:t>
            </a:r>
            <a:br>
              <a:rPr lang="tr-TR" dirty="0"/>
            </a:br>
            <a:r>
              <a:rPr lang="tr-TR" dirty="0"/>
              <a:t>(bir sonraki slayt)</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5" dur="500"/>
                                        <p:tgtEl>
                                          <p:spTgt spid="10">
                                            <p:txEl>
                                              <p:pRg st="1" end="1"/>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checkerboard(across)">
                                      <p:cBhvr>
                                        <p:cTn id="28" dur="500"/>
                                        <p:tgtEl>
                                          <p:spTgt spid="10">
                                            <p:txEl>
                                              <p:pRg st="2" end="2"/>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checkerboard(across)">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tx2">
                    <a:lumMod val="60000"/>
                    <a:lumOff val="40000"/>
                  </a:schemeClr>
                </a:solidFill>
              </a:rPr>
              <a:t>Yapı Alıştırması</a:t>
            </a:r>
            <a:endParaRPr lang="tr-TR" dirty="0"/>
          </a:p>
        </p:txBody>
      </p:sp>
      <p:sp>
        <p:nvSpPr>
          <p:cNvPr id="3" name="2 İçerik Yer Tutucusu"/>
          <p:cNvSpPr>
            <a:spLocks noGrp="1"/>
          </p:cNvSpPr>
          <p:nvPr>
            <p:ph sz="quarter" idx="1"/>
          </p:nvPr>
        </p:nvSpPr>
        <p:spPr>
          <a:xfrm>
            <a:off x="285720" y="1214422"/>
            <a:ext cx="3757610" cy="335280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300" dirty="0"/>
              <a:t>#</a:t>
            </a:r>
            <a:r>
              <a:rPr lang="tr-TR" sz="1300" dirty="0" err="1"/>
              <a:t>include</a:t>
            </a:r>
            <a:r>
              <a:rPr lang="tr-TR" sz="1300" dirty="0"/>
              <a:t> &lt;</a:t>
            </a:r>
            <a:r>
              <a:rPr lang="tr-TR" sz="1300" dirty="0" err="1"/>
              <a:t>stdio</a:t>
            </a:r>
            <a:r>
              <a:rPr lang="tr-TR" sz="1300" dirty="0"/>
              <a:t>.h&gt;</a:t>
            </a:r>
          </a:p>
          <a:p>
            <a:pPr>
              <a:buNone/>
            </a:pPr>
            <a:r>
              <a:rPr lang="tr-TR" sz="1300" dirty="0"/>
              <a:t>#</a:t>
            </a:r>
            <a:r>
              <a:rPr lang="tr-TR" sz="1300" dirty="0" err="1"/>
              <a:t>include</a:t>
            </a:r>
            <a:r>
              <a:rPr lang="tr-TR" sz="1300" dirty="0"/>
              <a:t> &lt;</a:t>
            </a:r>
            <a:r>
              <a:rPr lang="tr-TR" sz="1300" dirty="0" err="1"/>
              <a:t>string</a:t>
            </a:r>
            <a:r>
              <a:rPr lang="tr-TR" sz="1300" dirty="0"/>
              <a:t>.h&gt;</a:t>
            </a:r>
          </a:p>
          <a:p>
            <a:pPr>
              <a:buNone/>
            </a:pPr>
            <a:r>
              <a:rPr lang="tr-TR" sz="1300" dirty="0" err="1"/>
              <a:t>typedef</a:t>
            </a:r>
            <a:r>
              <a:rPr lang="tr-TR" sz="1300" dirty="0"/>
              <a:t> </a:t>
            </a:r>
            <a:r>
              <a:rPr lang="tr-TR" sz="1300" dirty="0" err="1"/>
              <a:t>struct</a:t>
            </a:r>
            <a:r>
              <a:rPr lang="tr-TR" sz="1300" dirty="0"/>
              <a:t> {</a:t>
            </a:r>
          </a:p>
          <a:p>
            <a:pPr>
              <a:buNone/>
            </a:pPr>
            <a:r>
              <a:rPr lang="tr-TR" sz="1300" dirty="0"/>
              <a:t>	</a:t>
            </a:r>
            <a:r>
              <a:rPr lang="tr-TR" sz="1300" dirty="0" err="1"/>
              <a:t>char</a:t>
            </a:r>
            <a:r>
              <a:rPr lang="tr-TR" sz="1300" dirty="0"/>
              <a:t> isim[30];	</a:t>
            </a:r>
          </a:p>
          <a:p>
            <a:pPr>
              <a:buNone/>
            </a:pPr>
            <a:r>
              <a:rPr lang="tr-TR" sz="1300" dirty="0"/>
              <a:t>}</a:t>
            </a:r>
            <a:r>
              <a:rPr lang="tr-TR" sz="1300" dirty="0" err="1"/>
              <a:t>kayit</a:t>
            </a:r>
            <a:r>
              <a:rPr lang="tr-TR" sz="1300" dirty="0"/>
              <a:t>_turu;</a:t>
            </a:r>
          </a:p>
          <a:p>
            <a:pPr>
              <a:buNone/>
            </a:pPr>
            <a:endParaRPr lang="tr-TR" sz="1300" dirty="0"/>
          </a:p>
          <a:p>
            <a:pPr>
              <a:buNone/>
            </a:pPr>
            <a:r>
              <a:rPr lang="tr-TR" sz="1300" dirty="0" err="1"/>
              <a:t>typedef</a:t>
            </a:r>
            <a:r>
              <a:rPr lang="tr-TR" sz="1300" dirty="0"/>
              <a:t> </a:t>
            </a:r>
            <a:r>
              <a:rPr lang="tr-TR" sz="1300" dirty="0" err="1"/>
              <a:t>struct</a:t>
            </a:r>
            <a:r>
              <a:rPr lang="tr-TR" sz="1300" dirty="0"/>
              <a:t>{</a:t>
            </a:r>
          </a:p>
          <a:p>
            <a:pPr>
              <a:buNone/>
            </a:pPr>
            <a:r>
              <a:rPr lang="tr-TR" sz="1300" dirty="0"/>
              <a:t>	</a:t>
            </a:r>
            <a:r>
              <a:rPr lang="tr-TR" sz="1300" dirty="0" err="1"/>
              <a:t>kayit</a:t>
            </a:r>
            <a:r>
              <a:rPr lang="tr-TR" sz="1300" dirty="0"/>
              <a:t>_turu </a:t>
            </a:r>
            <a:r>
              <a:rPr lang="tr-TR" sz="1300" dirty="0" err="1"/>
              <a:t>kayit</a:t>
            </a:r>
            <a:r>
              <a:rPr lang="tr-TR" sz="1300" dirty="0"/>
              <a:t>[50];</a:t>
            </a:r>
          </a:p>
          <a:p>
            <a:pPr>
              <a:buNone/>
            </a:pPr>
            <a:r>
              <a:rPr lang="tr-TR" sz="1300" dirty="0"/>
              <a:t>	</a:t>
            </a:r>
            <a:r>
              <a:rPr lang="tr-TR" sz="1300" dirty="0" err="1"/>
              <a:t>int</a:t>
            </a:r>
            <a:r>
              <a:rPr lang="tr-TR" sz="1300" dirty="0"/>
              <a:t> </a:t>
            </a:r>
            <a:r>
              <a:rPr lang="tr-TR" sz="1300" dirty="0" err="1"/>
              <a:t>toplamkayit</a:t>
            </a:r>
            <a:r>
              <a:rPr lang="tr-TR" sz="1300" dirty="0"/>
              <a:t>;	</a:t>
            </a:r>
          </a:p>
          <a:p>
            <a:pPr>
              <a:buNone/>
            </a:pPr>
            <a:r>
              <a:rPr lang="tr-TR" sz="1300" dirty="0"/>
              <a:t>}liste_turu;</a:t>
            </a:r>
          </a:p>
          <a:p>
            <a:pPr>
              <a:buNone/>
            </a:pPr>
            <a:endParaRPr lang="tr-TR" sz="1300" dirty="0"/>
          </a:p>
          <a:p>
            <a:pPr>
              <a:buNone/>
            </a:pPr>
            <a:r>
              <a:rPr lang="tr-TR" sz="1300" dirty="0" err="1"/>
              <a:t>void</a:t>
            </a:r>
            <a:r>
              <a:rPr lang="tr-TR" sz="1300" dirty="0"/>
              <a:t> listeye_ekle (liste_turu* liste, </a:t>
            </a:r>
            <a:r>
              <a:rPr lang="tr-TR" sz="1300" dirty="0" err="1"/>
              <a:t>char</a:t>
            </a:r>
            <a:r>
              <a:rPr lang="tr-TR" sz="1300" dirty="0"/>
              <a:t>* </a:t>
            </a:r>
            <a:r>
              <a:rPr lang="tr-TR" sz="1300" dirty="0" err="1"/>
              <a:t>kayit</a:t>
            </a:r>
            <a:r>
              <a:rPr lang="tr-TR" sz="1300" dirty="0"/>
              <a:t>_ismi);</a:t>
            </a:r>
          </a:p>
          <a:p>
            <a:endParaRPr lang="tr-TR" dirty="0"/>
          </a:p>
        </p:txBody>
      </p:sp>
      <p:sp>
        <p:nvSpPr>
          <p:cNvPr id="4" name="2 İçerik Yer Tutucusu"/>
          <p:cNvSpPr txBox="1">
            <a:spLocks/>
          </p:cNvSpPr>
          <p:nvPr/>
        </p:nvSpPr>
        <p:spPr>
          <a:xfrm>
            <a:off x="4286248" y="1214422"/>
            <a:ext cx="3757610" cy="3352808"/>
          </a:xfrm>
          <a:prstGeom prst="rect">
            <a:avLst/>
          </a:prstGeom>
        </p:spPr>
        <p:style>
          <a:lnRef idx="2">
            <a:schemeClr val="accent6"/>
          </a:lnRef>
          <a:fillRef idx="1">
            <a:schemeClr val="lt1"/>
          </a:fillRef>
          <a:effectRef idx="0">
            <a:schemeClr val="accent6"/>
          </a:effectRef>
          <a:fontRef idx="minor">
            <a:schemeClr val="dk1"/>
          </a:fontRef>
        </p:style>
        <p:txBody>
          <a:bodyPr vert="horz">
            <a:normAutofit lnSpcReduction="10000"/>
          </a:bodyPr>
          <a:lstStyle/>
          <a:p>
            <a:pPr marL="274320" lvl="0" indent="-274320">
              <a:spcBef>
                <a:spcPts val="600"/>
              </a:spcBef>
              <a:buClr>
                <a:schemeClr val="accent1"/>
              </a:buClr>
              <a:buSzPct val="76000"/>
            </a:pPr>
            <a:r>
              <a:rPr lang="tr-TR" sz="1300" dirty="0" err="1"/>
              <a:t>int</a:t>
            </a:r>
            <a:r>
              <a:rPr lang="tr-TR" sz="1300" dirty="0"/>
              <a:t> </a:t>
            </a:r>
            <a:r>
              <a:rPr lang="tr-TR" sz="1300" dirty="0" err="1"/>
              <a:t>main</a:t>
            </a:r>
            <a:r>
              <a:rPr lang="tr-TR" sz="1300" dirty="0"/>
              <a:t>()</a:t>
            </a:r>
          </a:p>
          <a:p>
            <a:pPr marL="274320" lvl="0" indent="-274320">
              <a:spcBef>
                <a:spcPts val="600"/>
              </a:spcBef>
              <a:buClr>
                <a:schemeClr val="accent1"/>
              </a:buClr>
              <a:buSzPct val="76000"/>
            </a:pPr>
            <a:r>
              <a:rPr lang="tr-TR" sz="1300" dirty="0"/>
              <a:t>{</a:t>
            </a:r>
          </a:p>
          <a:p>
            <a:pPr marL="274320" lvl="0" indent="-274320">
              <a:spcBef>
                <a:spcPts val="600"/>
              </a:spcBef>
              <a:buClr>
                <a:schemeClr val="accent1"/>
              </a:buClr>
              <a:buSzPct val="76000"/>
            </a:pPr>
            <a:r>
              <a:rPr lang="tr-TR" sz="1300" dirty="0"/>
              <a:t>	liste_turu liste = {};</a:t>
            </a:r>
          </a:p>
          <a:p>
            <a:pPr marL="274320" lvl="0" indent="-274320">
              <a:spcBef>
                <a:spcPts val="600"/>
              </a:spcBef>
              <a:buClr>
                <a:schemeClr val="accent1"/>
              </a:buClr>
              <a:buSzPct val="76000"/>
            </a:pPr>
            <a:r>
              <a:rPr lang="tr-TR" sz="1300" dirty="0"/>
              <a:t>	listeye_ekle(&amp;liste, "</a:t>
            </a:r>
            <a:r>
              <a:rPr lang="tr-TR" sz="1300" dirty="0" err="1"/>
              <a:t>Gardirop</a:t>
            </a:r>
            <a:r>
              <a:rPr lang="tr-TR" sz="1300" dirty="0"/>
              <a:t> Fuat");</a:t>
            </a:r>
          </a:p>
          <a:p>
            <a:pPr marL="274320" lvl="0" indent="-274320">
              <a:spcBef>
                <a:spcPts val="600"/>
              </a:spcBef>
              <a:buClr>
                <a:schemeClr val="accent1"/>
              </a:buClr>
              <a:buSzPct val="76000"/>
            </a:pPr>
            <a:r>
              <a:rPr lang="tr-TR" sz="1300" dirty="0"/>
              <a:t>	listeye_ekle(&amp;liste, "Karbonat Erol");</a:t>
            </a:r>
          </a:p>
          <a:p>
            <a:pPr marL="274320" lvl="0" indent="-274320">
              <a:spcBef>
                <a:spcPts val="600"/>
              </a:spcBef>
              <a:buClr>
                <a:schemeClr val="accent1"/>
              </a:buClr>
              <a:buSzPct val="76000"/>
            </a:pPr>
            <a:r>
              <a:rPr lang="tr-TR" sz="1300" dirty="0"/>
              <a:t>	listeye_ekle(&amp;liste, "</a:t>
            </a:r>
            <a:r>
              <a:rPr lang="tr-TR" sz="1300" dirty="0" err="1"/>
              <a:t>Bombaci</a:t>
            </a:r>
            <a:r>
              <a:rPr lang="tr-TR" sz="1300" dirty="0"/>
              <a:t> </a:t>
            </a:r>
            <a:r>
              <a:rPr lang="tr-TR" sz="1300" dirty="0" err="1"/>
              <a:t>Mulayim</a:t>
            </a:r>
            <a:r>
              <a:rPr lang="tr-TR" sz="1300" dirty="0"/>
              <a:t>");</a:t>
            </a:r>
          </a:p>
          <a:p>
            <a:pPr marL="274320" lvl="0" indent="-274320">
              <a:spcBef>
                <a:spcPts val="600"/>
              </a:spcBef>
              <a:buClr>
                <a:schemeClr val="accent1"/>
              </a:buClr>
              <a:buSzPct val="76000"/>
            </a:pPr>
            <a:r>
              <a:rPr lang="tr-TR" sz="1300" dirty="0"/>
              <a:t>	</a:t>
            </a:r>
            <a:r>
              <a:rPr lang="tr-TR" sz="1300" dirty="0" err="1"/>
              <a:t>int</a:t>
            </a:r>
            <a:r>
              <a:rPr lang="tr-TR" sz="1300" dirty="0"/>
              <a:t> i;</a:t>
            </a:r>
          </a:p>
          <a:p>
            <a:pPr marL="274320" lvl="0" indent="-274320">
              <a:spcBef>
                <a:spcPts val="600"/>
              </a:spcBef>
              <a:buClr>
                <a:schemeClr val="accent1"/>
              </a:buClr>
              <a:buSzPct val="76000"/>
            </a:pPr>
            <a:r>
              <a:rPr lang="tr-TR" sz="1300" dirty="0"/>
              <a:t>	</a:t>
            </a:r>
            <a:r>
              <a:rPr lang="tr-TR" sz="1300" dirty="0" err="1"/>
              <a:t>printf</a:t>
            </a:r>
            <a:r>
              <a:rPr lang="tr-TR" sz="1300" dirty="0"/>
              <a:t>("NO\tISIM\n");</a:t>
            </a:r>
          </a:p>
          <a:p>
            <a:pPr marL="274320" lvl="0" indent="-274320">
              <a:spcBef>
                <a:spcPts val="600"/>
              </a:spcBef>
              <a:buClr>
                <a:schemeClr val="accent1"/>
              </a:buClr>
              <a:buSzPct val="76000"/>
            </a:pPr>
            <a:r>
              <a:rPr lang="tr-TR" sz="1300" dirty="0"/>
              <a:t>	</a:t>
            </a:r>
            <a:r>
              <a:rPr lang="tr-TR" sz="1300" dirty="0" err="1"/>
              <a:t>for</a:t>
            </a:r>
            <a:r>
              <a:rPr lang="tr-TR" sz="1300" dirty="0"/>
              <a:t>(i=0; i&lt;liste.</a:t>
            </a:r>
            <a:r>
              <a:rPr lang="tr-TR" sz="1300" dirty="0" err="1"/>
              <a:t>toplamkayit</a:t>
            </a:r>
            <a:r>
              <a:rPr lang="tr-TR" sz="1300" dirty="0"/>
              <a:t>;i++)</a:t>
            </a:r>
          </a:p>
          <a:p>
            <a:pPr marL="274320" lvl="0" indent="-274320">
              <a:spcBef>
                <a:spcPts val="600"/>
              </a:spcBef>
              <a:buClr>
                <a:schemeClr val="accent1"/>
              </a:buClr>
              <a:buSzPct val="76000"/>
            </a:pPr>
            <a:r>
              <a:rPr lang="tr-TR" sz="1300" dirty="0"/>
              <a:t>		</a:t>
            </a:r>
            <a:r>
              <a:rPr lang="tr-TR" sz="1300" dirty="0" err="1"/>
              <a:t>printf</a:t>
            </a:r>
            <a:r>
              <a:rPr lang="tr-TR" sz="1300" dirty="0"/>
              <a:t>("%.2d\t%s\n", i+1, liste.</a:t>
            </a:r>
            <a:r>
              <a:rPr lang="tr-TR" sz="1300" dirty="0" err="1"/>
              <a:t>kayit</a:t>
            </a:r>
            <a:r>
              <a:rPr lang="tr-TR" sz="1300" dirty="0"/>
              <a:t>[i].isim);</a:t>
            </a:r>
          </a:p>
          <a:p>
            <a:pPr marL="274320" lvl="0" indent="-274320">
              <a:spcBef>
                <a:spcPts val="600"/>
              </a:spcBef>
              <a:buClr>
                <a:schemeClr val="accent1"/>
              </a:buClr>
              <a:buSzPct val="76000"/>
            </a:pPr>
            <a:r>
              <a:rPr lang="tr-TR" sz="1300" dirty="0" err="1"/>
              <a:t>return</a:t>
            </a:r>
            <a:r>
              <a:rPr lang="tr-TR" sz="1300" dirty="0"/>
              <a:t> 0;	</a:t>
            </a:r>
          </a:p>
          <a:p>
            <a:pPr marL="274320" lvl="0" indent="-274320">
              <a:spcBef>
                <a:spcPts val="600"/>
              </a:spcBef>
              <a:buClr>
                <a:schemeClr val="accent1"/>
              </a:buClr>
              <a:buSzPct val="76000"/>
            </a:pPr>
            <a:r>
              <a:rPr lang="tr-TR" sz="1300" dirty="0"/>
              <a:t>}</a:t>
            </a:r>
            <a:endParaRPr kumimoji="0" lang="tr-TR" sz="1300" b="0" i="0" u="none" strike="noStrike" kern="1200" cap="none" spc="0" normalizeH="0" baseline="0" noProof="0" dirty="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2 İçerik Yer Tutucusu"/>
          <p:cNvSpPr txBox="1">
            <a:spLocks/>
          </p:cNvSpPr>
          <p:nvPr/>
        </p:nvSpPr>
        <p:spPr>
          <a:xfrm>
            <a:off x="2428860" y="4643446"/>
            <a:ext cx="6357950" cy="1714512"/>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p>
            <a:pPr marL="274320" lvl="0" indent="-274320">
              <a:spcBef>
                <a:spcPts val="600"/>
              </a:spcBef>
              <a:buClr>
                <a:schemeClr val="accent1"/>
              </a:buClr>
              <a:buSzPct val="76000"/>
            </a:pPr>
            <a:r>
              <a:rPr lang="tr-TR" sz="1300" dirty="0" err="1"/>
              <a:t>void</a:t>
            </a:r>
            <a:r>
              <a:rPr lang="tr-TR" sz="1300" dirty="0"/>
              <a:t> listeye_ekle (liste_turu* </a:t>
            </a:r>
            <a:r>
              <a:rPr lang="tr-TR" sz="1300" dirty="0" err="1"/>
              <a:t>listeIsaretcisi</a:t>
            </a:r>
            <a:r>
              <a:rPr lang="tr-TR" sz="1300" dirty="0"/>
              <a:t>, </a:t>
            </a:r>
            <a:r>
              <a:rPr lang="tr-TR" sz="1300" dirty="0" err="1"/>
              <a:t>char</a:t>
            </a:r>
            <a:r>
              <a:rPr lang="tr-TR" sz="1300" dirty="0"/>
              <a:t>* </a:t>
            </a:r>
            <a:r>
              <a:rPr lang="tr-TR" sz="1300" dirty="0" err="1"/>
              <a:t>kayit</a:t>
            </a:r>
            <a:r>
              <a:rPr lang="tr-TR" sz="1300" dirty="0"/>
              <a:t>_ismi)</a:t>
            </a:r>
          </a:p>
          <a:p>
            <a:pPr marL="274320" lvl="0" indent="-274320">
              <a:spcBef>
                <a:spcPts val="600"/>
              </a:spcBef>
              <a:buClr>
                <a:schemeClr val="accent1"/>
              </a:buClr>
              <a:buSzPct val="76000"/>
            </a:pPr>
            <a:r>
              <a:rPr lang="tr-TR" sz="1300" dirty="0"/>
              <a:t>{</a:t>
            </a:r>
          </a:p>
          <a:p>
            <a:pPr marL="274320" lvl="0" indent="-274320">
              <a:spcBef>
                <a:spcPts val="600"/>
              </a:spcBef>
              <a:buClr>
                <a:schemeClr val="accent1"/>
              </a:buClr>
              <a:buSzPct val="76000"/>
            </a:pPr>
            <a:r>
              <a:rPr lang="tr-TR" sz="1300" dirty="0"/>
              <a:t>	</a:t>
            </a:r>
            <a:r>
              <a:rPr lang="tr-TR" sz="1300" dirty="0" err="1"/>
              <a:t>strcpy</a:t>
            </a:r>
            <a:r>
              <a:rPr lang="tr-TR" sz="1300" dirty="0"/>
              <a:t>(</a:t>
            </a:r>
            <a:r>
              <a:rPr lang="tr-TR" sz="1300" dirty="0" err="1">
                <a:solidFill>
                  <a:srgbClr val="0000FF"/>
                </a:solidFill>
              </a:rPr>
              <a:t>listeIsaretcisi</a:t>
            </a:r>
            <a:r>
              <a:rPr lang="tr-TR" sz="1300" dirty="0">
                <a:solidFill>
                  <a:srgbClr val="0000FF"/>
                </a:solidFill>
              </a:rPr>
              <a:t>-&gt;</a:t>
            </a:r>
            <a:r>
              <a:rPr lang="tr-TR" sz="1300" dirty="0" err="1">
                <a:solidFill>
                  <a:srgbClr val="0000FF"/>
                </a:solidFill>
              </a:rPr>
              <a:t>kayit</a:t>
            </a:r>
            <a:r>
              <a:rPr lang="tr-TR" sz="1300" dirty="0">
                <a:solidFill>
                  <a:srgbClr val="0000FF"/>
                </a:solidFill>
              </a:rPr>
              <a:t>[</a:t>
            </a:r>
            <a:r>
              <a:rPr lang="tr-TR" sz="1300" b="1" dirty="0" err="1">
                <a:solidFill>
                  <a:srgbClr val="002060"/>
                </a:solidFill>
              </a:rPr>
              <a:t>listeIsaretcisi</a:t>
            </a:r>
            <a:r>
              <a:rPr lang="tr-TR" sz="1300" b="1" dirty="0">
                <a:solidFill>
                  <a:srgbClr val="002060"/>
                </a:solidFill>
              </a:rPr>
              <a:t>-&gt;</a:t>
            </a:r>
            <a:r>
              <a:rPr lang="tr-TR" sz="1300" b="1" dirty="0" err="1">
                <a:solidFill>
                  <a:srgbClr val="002060"/>
                </a:solidFill>
              </a:rPr>
              <a:t>toplamkayit</a:t>
            </a:r>
            <a:r>
              <a:rPr lang="tr-TR" sz="1300" dirty="0">
                <a:solidFill>
                  <a:srgbClr val="0000FF"/>
                </a:solidFill>
              </a:rPr>
              <a:t>].isim, </a:t>
            </a:r>
            <a:r>
              <a:rPr lang="tr-TR" sz="1300" b="1" dirty="0" err="1">
                <a:solidFill>
                  <a:srgbClr val="C00000"/>
                </a:solidFill>
              </a:rPr>
              <a:t>kayit</a:t>
            </a:r>
            <a:r>
              <a:rPr lang="tr-TR" sz="1300" b="1" dirty="0">
                <a:solidFill>
                  <a:srgbClr val="C00000"/>
                </a:solidFill>
              </a:rPr>
              <a:t>_ismi</a:t>
            </a:r>
            <a:r>
              <a:rPr lang="tr-TR" sz="1300" dirty="0"/>
              <a:t>);</a:t>
            </a:r>
          </a:p>
          <a:p>
            <a:pPr marL="274320" lvl="0" indent="-274320">
              <a:spcBef>
                <a:spcPts val="600"/>
              </a:spcBef>
              <a:buClr>
                <a:schemeClr val="accent1"/>
              </a:buClr>
              <a:buSzPct val="76000"/>
            </a:pPr>
            <a:r>
              <a:rPr lang="tr-TR" sz="1300" dirty="0"/>
              <a:t>	</a:t>
            </a:r>
            <a:r>
              <a:rPr lang="tr-TR" sz="1300" dirty="0" err="1"/>
              <a:t>listeIsaretcisi</a:t>
            </a:r>
            <a:r>
              <a:rPr lang="tr-TR" sz="1300" dirty="0"/>
              <a:t>-&gt;</a:t>
            </a:r>
            <a:r>
              <a:rPr lang="tr-TR" sz="1300" dirty="0" err="1"/>
              <a:t>toplamkayit</a:t>
            </a:r>
            <a:r>
              <a:rPr lang="tr-TR" sz="1300" dirty="0"/>
              <a:t>++;</a:t>
            </a:r>
          </a:p>
          <a:p>
            <a:pPr marL="274320" lvl="0" indent="-274320">
              <a:spcBef>
                <a:spcPts val="600"/>
              </a:spcBef>
              <a:buClr>
                <a:schemeClr val="accent1"/>
              </a:buClr>
              <a:buSzPct val="76000"/>
            </a:pPr>
            <a:r>
              <a:rPr lang="tr-TR" sz="1300" dirty="0"/>
              <a:t>	</a:t>
            </a:r>
            <a:r>
              <a:rPr lang="tr-TR" sz="1300" dirty="0" err="1"/>
              <a:t>return</a:t>
            </a:r>
            <a:r>
              <a:rPr lang="tr-TR" sz="1300" dirty="0"/>
              <a:t>;</a:t>
            </a:r>
          </a:p>
          <a:p>
            <a:pPr marL="274320" lvl="0" indent="-274320">
              <a:spcBef>
                <a:spcPts val="600"/>
              </a:spcBef>
              <a:buClr>
                <a:schemeClr val="accent1"/>
              </a:buClr>
              <a:buSzPct val="76000"/>
            </a:pPr>
            <a:r>
              <a:rPr lang="tr-TR" sz="1300" dirty="0"/>
              <a:t>}</a:t>
            </a: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6 Resim" descr="og03yYww.jpeg"/>
          <p:cNvPicPr>
            <a:picLocks noChangeAspect="1"/>
          </p:cNvPicPr>
          <p:nvPr/>
        </p:nvPicPr>
        <p:blipFill>
          <a:blip r:embed="rId3" cstate="print"/>
          <a:stretch>
            <a:fillRect/>
          </a:stretch>
        </p:blipFill>
        <p:spPr>
          <a:xfrm>
            <a:off x="7215206" y="1071546"/>
            <a:ext cx="928694"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Resim" descr="karbonat-erol--182537.png"/>
          <p:cNvPicPr>
            <a:picLocks noChangeAspect="1"/>
          </p:cNvPicPr>
          <p:nvPr/>
        </p:nvPicPr>
        <p:blipFill>
          <a:blip r:embed="rId4" cstate="print"/>
          <a:srcRect t="9674"/>
          <a:stretch>
            <a:fillRect/>
          </a:stretch>
        </p:blipFill>
        <p:spPr>
          <a:xfrm rot="917521">
            <a:off x="7698373" y="1793629"/>
            <a:ext cx="741776" cy="10548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Resim" descr="tumblr_ojxpn8I7z91rojpypo1_1280.jpg"/>
          <p:cNvPicPr>
            <a:picLocks noChangeAspect="1"/>
          </p:cNvPicPr>
          <p:nvPr/>
        </p:nvPicPr>
        <p:blipFill>
          <a:blip r:embed="rId5" cstate="print">
            <a:clrChange>
              <a:clrFrom>
                <a:srgbClr val="FFFFFF"/>
              </a:clrFrom>
              <a:clrTo>
                <a:srgbClr val="FFFFFF">
                  <a:alpha val="0"/>
                </a:srgbClr>
              </a:clrTo>
            </a:clrChange>
          </a:blip>
          <a:srcRect b="11458"/>
          <a:stretch>
            <a:fillRect/>
          </a:stretch>
        </p:blipFill>
        <p:spPr>
          <a:xfrm>
            <a:off x="7429520" y="2571744"/>
            <a:ext cx="927840" cy="1026909"/>
          </a:xfrm>
          <a:prstGeom prst="rect">
            <a:avLst/>
          </a:prstGeom>
        </p:spPr>
      </p:pic>
      <p:pic>
        <p:nvPicPr>
          <p:cNvPr id="1026" name="Picture 2"/>
          <p:cNvPicPr>
            <a:picLocks noChangeAspect="1" noChangeArrowheads="1"/>
          </p:cNvPicPr>
          <p:nvPr/>
        </p:nvPicPr>
        <p:blipFill>
          <a:blip r:embed="rId6"/>
          <a:srcRect l="1125" t="16553" r="6749" b="16553"/>
          <a:stretch>
            <a:fillRect/>
          </a:stretch>
        </p:blipFill>
        <p:spPr bwMode="auto">
          <a:xfrm>
            <a:off x="4000496" y="214290"/>
            <a:ext cx="2948406" cy="872927"/>
          </a:xfrm>
          <a:prstGeom prst="rect">
            <a:avLst/>
          </a:prstGeom>
          <a:noFill/>
          <a:ln w="9525">
            <a:noFill/>
            <a:miter lim="800000"/>
            <a:headEnd/>
            <a:tailEnd/>
          </a:ln>
          <a:effectLst/>
        </p:spPr>
      </p:pic>
      <p:sp>
        <p:nvSpPr>
          <p:cNvPr id="10" name="9 Metin kutusu"/>
          <p:cNvSpPr txBox="1"/>
          <p:nvPr/>
        </p:nvSpPr>
        <p:spPr>
          <a:xfrm>
            <a:off x="357158" y="4786322"/>
            <a:ext cx="192882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200" dirty="0"/>
              <a:t>İsimlendirmede kimi zaman </a:t>
            </a:r>
            <a:r>
              <a:rPr lang="tr-TR" sz="1200" dirty="0" err="1"/>
              <a:t>adSoyad</a:t>
            </a:r>
            <a:r>
              <a:rPr lang="tr-TR" sz="1200" dirty="0"/>
              <a:t> kimi zaman da ad_</a:t>
            </a:r>
            <a:r>
              <a:rPr lang="tr-TR" sz="1200" dirty="0" err="1"/>
              <a:t>soyad</a:t>
            </a:r>
            <a:r>
              <a:rPr lang="tr-TR" sz="1200" dirty="0"/>
              <a:t> biçimlendirmesi kullanılmıştır. Normalde tutarlı olarak tüm isimlerde bunlardan birini tercih etmek daha güzeldir.</a:t>
            </a:r>
          </a:p>
        </p:txBody>
      </p:sp>
      <p:sp>
        <p:nvSpPr>
          <p:cNvPr id="11" name="10 Bükülü Ok"/>
          <p:cNvSpPr/>
          <p:nvPr/>
        </p:nvSpPr>
        <p:spPr>
          <a:xfrm>
            <a:off x="3643306" y="3286124"/>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Bükülü Ok"/>
          <p:cNvSpPr/>
          <p:nvPr/>
        </p:nvSpPr>
        <p:spPr>
          <a:xfrm rot="5400000">
            <a:off x="8036743" y="3893347"/>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9" name="15 Grup"/>
          <p:cNvGrpSpPr/>
          <p:nvPr/>
        </p:nvGrpSpPr>
        <p:grpSpPr>
          <a:xfrm>
            <a:off x="5715008" y="4929198"/>
            <a:ext cx="2971520" cy="1118866"/>
            <a:chOff x="5715008" y="4929198"/>
            <a:chExt cx="2971520" cy="1118866"/>
          </a:xfrm>
        </p:grpSpPr>
        <p:cxnSp>
          <p:nvCxnSpPr>
            <p:cNvPr id="14" name="13 Düz Ok Bağlayıcısı"/>
            <p:cNvCxnSpPr/>
            <p:nvPr/>
          </p:nvCxnSpPr>
          <p:spPr>
            <a:xfrm rot="16200000" flipH="1">
              <a:off x="5715008" y="4929198"/>
              <a:ext cx="78581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6286512" y="5786454"/>
              <a:ext cx="2400016" cy="261610"/>
            </a:xfrm>
            <a:prstGeom prst="rect">
              <a:avLst/>
            </a:prstGeom>
            <a:noFill/>
          </p:spPr>
          <p:txBody>
            <a:bodyPr wrap="none" rtlCol="0">
              <a:spAutoFit/>
            </a:bodyPr>
            <a:lstStyle/>
            <a:p>
              <a:r>
                <a:rPr lang="tr-TR" sz="1100" dirty="0"/>
                <a:t>Dizgileri bu şekilde de gösterebiliyoruz.</a:t>
              </a:r>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windows</a:t>
            </a:r>
            <a:r>
              <a:rPr lang="tr-TR" dirty="0"/>
              <a:t>.h kütüphanesi</a:t>
            </a:r>
          </a:p>
        </p:txBody>
      </p:sp>
      <p:sp>
        <p:nvSpPr>
          <p:cNvPr id="3" name="2 İçerik Yer Tutucusu"/>
          <p:cNvSpPr>
            <a:spLocks noGrp="1"/>
          </p:cNvSpPr>
          <p:nvPr>
            <p:ph sz="quarter" idx="1"/>
          </p:nvPr>
        </p:nvSpPr>
        <p:spPr>
          <a:xfrm>
            <a:off x="457200" y="1219200"/>
            <a:ext cx="8472518" cy="4937760"/>
          </a:xfrm>
        </p:spPr>
        <p:txBody>
          <a:bodyPr>
            <a:normAutofit fontScale="92500"/>
          </a:bodyPr>
          <a:lstStyle/>
          <a:p>
            <a:r>
              <a:rPr lang="tr-TR" dirty="0" err="1"/>
              <a:t>windows</a:t>
            </a:r>
            <a:r>
              <a:rPr lang="tr-TR" dirty="0"/>
              <a:t>.h kütüphanesi çok kapsamlı bir kütüphanedir.</a:t>
            </a:r>
          </a:p>
          <a:p>
            <a:pPr lvl="1"/>
            <a:r>
              <a:rPr lang="tr-TR" dirty="0"/>
              <a:t>İçinde bir sürü alt kütüphaneler (</a:t>
            </a:r>
            <a:r>
              <a:rPr lang="tr-TR" dirty="0" err="1"/>
              <a:t>Ctrl'e</a:t>
            </a:r>
            <a:r>
              <a:rPr lang="tr-TR" dirty="0"/>
              <a:t> basılı şekilde üstüne tıklayınız)  tanımlıdır. Bu alt kütüphanelerde </a:t>
            </a:r>
            <a:r>
              <a:rPr lang="tr-TR" b="1" dirty="0">
                <a:solidFill>
                  <a:srgbClr val="0070C0"/>
                </a:solidFill>
              </a:rPr>
              <a:t>birçok yapıya </a:t>
            </a:r>
            <a:r>
              <a:rPr lang="tr-TR" dirty="0"/>
              <a:t>rastlayabilirsiniz.</a:t>
            </a:r>
          </a:p>
          <a:p>
            <a:pPr lvl="1"/>
            <a:r>
              <a:rPr lang="tr-TR" dirty="0"/>
              <a:t>Geniş kapsamı nedeniyle kodun derlenme süresini uzatır.</a:t>
            </a:r>
          </a:p>
          <a:p>
            <a:r>
              <a:rPr lang="tr-TR" dirty="0"/>
              <a:t>Bu kapsamlı kütüphane sayesinde kodlarınıza birçok özellik katabilirsiniz:</a:t>
            </a:r>
          </a:p>
          <a:p>
            <a:pPr lvl="1"/>
            <a:r>
              <a:rPr lang="tr-TR" dirty="0"/>
              <a:t>Fare verilerini almak bunlardan biridir.</a:t>
            </a:r>
          </a:p>
          <a:p>
            <a:pPr lvl="2"/>
            <a:r>
              <a:rPr lang="tr-TR" dirty="0">
                <a:hlinkClick r:id="rId3"/>
              </a:rPr>
              <a:t>https://docs.microsoft.com/en-us/windows/console/reading-input-buffer-events</a:t>
            </a:r>
            <a:endParaRPr lang="tr-TR" dirty="0"/>
          </a:p>
          <a:p>
            <a:pPr lvl="2"/>
            <a:r>
              <a:rPr lang="tr-TR" dirty="0"/>
              <a:t>Sitede verilen koddaki </a:t>
            </a:r>
            <a:r>
              <a:rPr lang="tr-TR" i="1" dirty="0" err="1">
                <a:solidFill>
                  <a:srgbClr val="FF0000"/>
                </a:solidFill>
              </a:rPr>
              <a:t>printf</a:t>
            </a:r>
            <a:r>
              <a:rPr lang="tr-TR" i="1" dirty="0">
                <a:solidFill>
                  <a:srgbClr val="FF0000"/>
                </a:solidFill>
              </a:rPr>
              <a:t>("</a:t>
            </a:r>
            <a:r>
              <a:rPr lang="tr-TR" i="1" dirty="0" err="1">
                <a:solidFill>
                  <a:srgbClr val="FF0000"/>
                </a:solidFill>
              </a:rPr>
              <a:t>double</a:t>
            </a:r>
            <a:r>
              <a:rPr lang="tr-TR" i="1" dirty="0">
                <a:solidFill>
                  <a:srgbClr val="FF0000"/>
                </a:solidFill>
              </a:rPr>
              <a:t> </a:t>
            </a:r>
            <a:r>
              <a:rPr lang="tr-TR" i="1" dirty="0" err="1">
                <a:solidFill>
                  <a:srgbClr val="FF0000"/>
                </a:solidFill>
              </a:rPr>
              <a:t>click</a:t>
            </a:r>
            <a:r>
              <a:rPr lang="tr-TR" i="1" dirty="0">
                <a:solidFill>
                  <a:srgbClr val="FF0000"/>
                </a:solidFill>
              </a:rPr>
              <a:t>\n"); </a:t>
            </a:r>
            <a:r>
              <a:rPr lang="tr-TR" dirty="0"/>
              <a:t>yerine</a:t>
            </a:r>
            <a:br>
              <a:rPr lang="tr-TR" dirty="0"/>
            </a:br>
            <a:r>
              <a:rPr lang="tr-TR" sz="1400" i="1" dirty="0" err="1">
                <a:solidFill>
                  <a:srgbClr val="FF0000"/>
                </a:solidFill>
              </a:rPr>
              <a:t>printf</a:t>
            </a:r>
            <a:r>
              <a:rPr lang="tr-TR" sz="1400" i="1" dirty="0">
                <a:solidFill>
                  <a:srgbClr val="FF0000"/>
                </a:solidFill>
              </a:rPr>
              <a:t>("</a:t>
            </a:r>
            <a:r>
              <a:rPr lang="tr-TR" sz="1400" i="1" dirty="0" err="1">
                <a:solidFill>
                  <a:srgbClr val="FF0000"/>
                </a:solidFill>
              </a:rPr>
              <a:t>double</a:t>
            </a:r>
            <a:r>
              <a:rPr lang="tr-TR" sz="1400" i="1" dirty="0">
                <a:solidFill>
                  <a:srgbClr val="FF0000"/>
                </a:solidFill>
              </a:rPr>
              <a:t> </a:t>
            </a:r>
            <a:r>
              <a:rPr lang="tr-TR" sz="1400" i="1" dirty="0" err="1">
                <a:solidFill>
                  <a:srgbClr val="FF0000"/>
                </a:solidFill>
              </a:rPr>
              <a:t>clicked</a:t>
            </a:r>
            <a:r>
              <a:rPr lang="tr-TR" sz="1400" i="1" dirty="0">
                <a:solidFill>
                  <a:srgbClr val="FF0000"/>
                </a:solidFill>
              </a:rPr>
              <a:t> at x=%d, y=%d\n", </a:t>
            </a:r>
            <a:r>
              <a:rPr lang="tr-TR" sz="1400" i="1" dirty="0" err="1">
                <a:solidFill>
                  <a:srgbClr val="FF0000"/>
                </a:solidFill>
              </a:rPr>
              <a:t>mer</a:t>
            </a:r>
            <a:r>
              <a:rPr lang="tr-TR" sz="1400" i="1" dirty="0">
                <a:solidFill>
                  <a:srgbClr val="FF0000"/>
                </a:solidFill>
              </a:rPr>
              <a:t>.</a:t>
            </a:r>
            <a:r>
              <a:rPr lang="tr-TR" sz="1400" i="1" dirty="0" err="1">
                <a:solidFill>
                  <a:srgbClr val="FF0000"/>
                </a:solidFill>
              </a:rPr>
              <a:t>dwMousePosition</a:t>
            </a:r>
            <a:r>
              <a:rPr lang="tr-TR" sz="1400" i="1" dirty="0">
                <a:solidFill>
                  <a:srgbClr val="FF0000"/>
                </a:solidFill>
              </a:rPr>
              <a:t>.X, </a:t>
            </a:r>
            <a:r>
              <a:rPr lang="tr-TR" sz="1400" i="1" dirty="0" err="1">
                <a:solidFill>
                  <a:srgbClr val="FF0000"/>
                </a:solidFill>
              </a:rPr>
              <a:t>mer</a:t>
            </a:r>
            <a:r>
              <a:rPr lang="tr-TR" sz="1400" i="1" dirty="0">
                <a:solidFill>
                  <a:srgbClr val="FF0000"/>
                </a:solidFill>
              </a:rPr>
              <a:t>.</a:t>
            </a:r>
            <a:r>
              <a:rPr lang="tr-TR" sz="1400" i="1" dirty="0" err="1">
                <a:solidFill>
                  <a:srgbClr val="FF0000"/>
                </a:solidFill>
              </a:rPr>
              <a:t>dwMousePosition</a:t>
            </a:r>
            <a:r>
              <a:rPr lang="tr-TR" sz="1400" i="1" dirty="0">
                <a:solidFill>
                  <a:srgbClr val="FF0000"/>
                </a:solidFill>
              </a:rPr>
              <a:t>.Y);</a:t>
            </a:r>
          </a:p>
          <a:p>
            <a:pPr lvl="2">
              <a:buNone/>
            </a:pPr>
            <a:r>
              <a:rPr lang="tr-TR" dirty="0"/>
              <a:t>yazarak çift tıklanan yerin konumunu da alabilirsiniz.</a:t>
            </a:r>
          </a:p>
          <a:p>
            <a:pPr lvl="1"/>
            <a:r>
              <a:rPr lang="tr-TR" dirty="0"/>
              <a:t>Bu kütüphaneye dair birçok diğer özelliği araştırarak bulabilirsiniz.</a:t>
            </a:r>
          </a:p>
        </p:txBody>
      </p:sp>
      <p:pic>
        <p:nvPicPr>
          <p:cNvPr id="5" name="4 Resim" descr="13-138913_pointer-clipart-mouse-click-right-click-mouse-icon.png"/>
          <p:cNvPicPr>
            <a:picLocks noChangeAspect="1"/>
          </p:cNvPicPr>
          <p:nvPr/>
        </p:nvPicPr>
        <p:blipFill>
          <a:blip r:embed="rId4" cstate="print">
            <a:clrChange>
              <a:clrFrom>
                <a:srgbClr val="F6F6F6"/>
              </a:clrFrom>
              <a:clrTo>
                <a:srgbClr val="F6F6F6">
                  <a:alpha val="0"/>
                </a:srgbClr>
              </a:clrTo>
            </a:clrChange>
          </a:blip>
          <a:stretch>
            <a:fillRect/>
          </a:stretch>
        </p:blipFill>
        <p:spPr>
          <a:xfrm>
            <a:off x="0" y="3857627"/>
            <a:ext cx="1000100" cy="2235589"/>
          </a:xfrm>
          <a:prstGeom prst="rect">
            <a:avLst/>
          </a:prstGeom>
        </p:spPr>
      </p:pic>
      <p:pic>
        <p:nvPicPr>
          <p:cNvPr id="1028" name="Picture 4" descr="Image result for windows"/>
          <p:cNvPicPr>
            <a:picLocks noChangeAspect="1" noChangeArrowheads="1"/>
          </p:cNvPicPr>
          <p:nvPr/>
        </p:nvPicPr>
        <p:blipFill>
          <a:blip r:embed="rId5">
            <a:clrChange>
              <a:clrFrom>
                <a:srgbClr val="FFFFFF"/>
              </a:clrFrom>
              <a:clrTo>
                <a:srgbClr val="FFFFFF">
                  <a:alpha val="0"/>
                </a:srgbClr>
              </a:clrTo>
            </a:clrChange>
          </a:blip>
          <a:srcRect b="30000"/>
          <a:stretch>
            <a:fillRect/>
          </a:stretch>
        </p:blipFill>
        <p:spPr bwMode="auto">
          <a:xfrm>
            <a:off x="7409089" y="0"/>
            <a:ext cx="1734911" cy="1214446"/>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typedef</a:t>
            </a:r>
            <a:r>
              <a:rPr lang="tr-TR" dirty="0"/>
              <a:t> </a:t>
            </a:r>
            <a:r>
              <a:rPr lang="tr-TR" dirty="0" err="1"/>
              <a:t>struct'un</a:t>
            </a:r>
            <a:r>
              <a:rPr lang="tr-TR" dirty="0"/>
              <a:t> derinlikleri…</a:t>
            </a:r>
          </a:p>
        </p:txBody>
      </p:sp>
      <p:sp>
        <p:nvSpPr>
          <p:cNvPr id="3" name="2 İçerik Yer Tutucusu"/>
          <p:cNvSpPr>
            <a:spLocks noGrp="1"/>
          </p:cNvSpPr>
          <p:nvPr>
            <p:ph sz="quarter" idx="1"/>
          </p:nvPr>
        </p:nvSpPr>
        <p:spPr>
          <a:xfrm>
            <a:off x="457200" y="1219200"/>
            <a:ext cx="6257940" cy="1281106"/>
          </a:xfrm>
        </p:spPr>
        <p:txBody>
          <a:bodyPr/>
          <a:lstStyle/>
          <a:p>
            <a:r>
              <a:rPr lang="tr-TR" dirty="0"/>
              <a:t>Profesyonel kodlarda görebileceğiniz sağdaki kullanımları bildiklerimizi birleştirerek nasıl yorumlayabiliriz?</a:t>
            </a:r>
          </a:p>
        </p:txBody>
      </p:sp>
      <p:pic>
        <p:nvPicPr>
          <p:cNvPr id="1026" name="Picture 2"/>
          <p:cNvPicPr>
            <a:picLocks noChangeAspect="1" noChangeArrowheads="1"/>
          </p:cNvPicPr>
          <p:nvPr/>
        </p:nvPicPr>
        <p:blipFill>
          <a:blip r:embed="rId3"/>
          <a:srcRect/>
          <a:stretch>
            <a:fillRect/>
          </a:stretch>
        </p:blipFill>
        <p:spPr bwMode="auto">
          <a:xfrm>
            <a:off x="6429388" y="1214422"/>
            <a:ext cx="2340322" cy="1428760"/>
          </a:xfrm>
          <a:prstGeom prst="rect">
            <a:avLst/>
          </a:prstGeom>
          <a:noFill/>
          <a:ln w="9525">
            <a:solidFill>
              <a:srgbClr val="FFC000"/>
            </a:solidFill>
            <a:miter lim="800000"/>
            <a:headEnd/>
            <a:tailEnd/>
          </a:ln>
          <a:effectLst/>
        </p:spPr>
      </p:pic>
      <p:sp>
        <p:nvSpPr>
          <p:cNvPr id="5" name="4 Metin kutusu"/>
          <p:cNvSpPr txBox="1"/>
          <p:nvPr/>
        </p:nvSpPr>
        <p:spPr>
          <a:xfrm>
            <a:off x="500034" y="2857496"/>
            <a:ext cx="8643966" cy="2308324"/>
          </a:xfrm>
          <a:prstGeom prst="rect">
            <a:avLst/>
          </a:prstGeom>
          <a:noFill/>
        </p:spPr>
        <p:txBody>
          <a:bodyPr wrap="square" rtlCol="0">
            <a:spAutoFit/>
          </a:bodyPr>
          <a:lstStyle/>
          <a:p>
            <a:pPr>
              <a:buFont typeface="Arial" pitchFamily="34" charset="0"/>
              <a:buChar char="•"/>
            </a:pPr>
            <a:r>
              <a:rPr lang="tr-TR" dirty="0" err="1"/>
              <a:t>typedef</a:t>
            </a:r>
            <a:r>
              <a:rPr lang="tr-TR" dirty="0"/>
              <a:t> ile birden fazla takma ad atanabilir. </a:t>
            </a:r>
            <a:r>
              <a:rPr lang="tr-TR" dirty="0" err="1">
                <a:solidFill>
                  <a:srgbClr val="0070C0"/>
                </a:solidFill>
              </a:rPr>
              <a:t>typedef</a:t>
            </a:r>
            <a:r>
              <a:rPr lang="tr-TR" dirty="0">
                <a:solidFill>
                  <a:srgbClr val="0070C0"/>
                </a:solidFill>
              </a:rPr>
              <a:t>  </a:t>
            </a:r>
            <a:r>
              <a:rPr lang="tr-TR" dirty="0" err="1">
                <a:solidFill>
                  <a:srgbClr val="0070C0"/>
                </a:solidFill>
              </a:rPr>
              <a:t>int</a:t>
            </a:r>
            <a:r>
              <a:rPr lang="tr-TR" dirty="0">
                <a:solidFill>
                  <a:srgbClr val="0070C0"/>
                </a:solidFill>
              </a:rPr>
              <a:t> t1,t2,t3;  -&gt; t1 a=5; t2 b = 9;</a:t>
            </a:r>
          </a:p>
          <a:p>
            <a:r>
              <a:rPr lang="tr-TR" dirty="0"/>
              <a:t>ancak buradaki durum farklıdır. </a:t>
            </a:r>
            <a:r>
              <a:rPr lang="tr-TR" i="1" dirty="0">
                <a:solidFill>
                  <a:srgbClr val="FF0000"/>
                </a:solidFill>
              </a:rPr>
              <a:t>Verilen yapı tarifine "x", "dizi[1]", "*</a:t>
            </a:r>
            <a:r>
              <a:rPr lang="tr-TR" i="1" dirty="0" err="1">
                <a:solidFill>
                  <a:srgbClr val="FF0000"/>
                </a:solidFill>
              </a:rPr>
              <a:t>ptr</a:t>
            </a:r>
            <a:r>
              <a:rPr lang="tr-TR" i="1" dirty="0">
                <a:solidFill>
                  <a:srgbClr val="FF0000"/>
                </a:solidFill>
              </a:rPr>
              <a:t>" takma adları verilmiştir </a:t>
            </a:r>
            <a:r>
              <a:rPr lang="tr-TR" dirty="0"/>
              <a:t>şeklindeki bakış açısı işleri karıştırır. Şöyle okumalıyız:</a:t>
            </a:r>
          </a:p>
          <a:p>
            <a:pPr marL="342900" indent="-342900">
              <a:buFont typeface="+mj-lt"/>
              <a:buAutoNum type="arabicPeriod"/>
            </a:pPr>
            <a:r>
              <a:rPr lang="tr-TR" dirty="0"/>
              <a:t>Verilen yapı tarifinin sade şekline x takma adı verilmiştir.</a:t>
            </a:r>
          </a:p>
          <a:p>
            <a:pPr marL="342900" indent="-342900">
              <a:buFont typeface="+mj-lt"/>
              <a:buAutoNum type="arabicPeriod"/>
            </a:pPr>
            <a:r>
              <a:rPr lang="tr-TR" i="1" dirty="0">
                <a:solidFill>
                  <a:srgbClr val="0070C0"/>
                </a:solidFill>
              </a:rPr>
              <a:t>Verilen yapı tarifi ve [1]</a:t>
            </a:r>
            <a:r>
              <a:rPr lang="tr-TR" dirty="0"/>
              <a:t> </a:t>
            </a:r>
            <a:r>
              <a:rPr lang="tr-TR" sz="1600" i="1" dirty="0"/>
              <a:t>(1 kapasiteli dizi şeklinde aç ve bu tarifin değişkeni-dizi- o adresi tutsun)</a:t>
            </a:r>
          </a:p>
          <a:p>
            <a:pPr marL="342900" indent="-342900"/>
            <a:r>
              <a:rPr lang="tr-TR" dirty="0"/>
              <a:t>şekline dizi takma adını ver. (Yani [1] ifadesi </a:t>
            </a:r>
            <a:r>
              <a:rPr lang="tr-TR" u="sng" dirty="0"/>
              <a:t>mantık olarak</a:t>
            </a:r>
            <a:r>
              <a:rPr lang="tr-TR" sz="1400" dirty="0"/>
              <a:t>(Java'daki gibi) </a:t>
            </a:r>
            <a:r>
              <a:rPr lang="tr-TR" dirty="0"/>
              <a:t>dizi'nin solundadır)</a:t>
            </a:r>
          </a:p>
          <a:p>
            <a:pPr marL="342900" indent="-342900">
              <a:buFont typeface="+mj-lt"/>
              <a:buAutoNum type="arabicPeriod" startAt="3"/>
            </a:pPr>
            <a:r>
              <a:rPr lang="tr-TR" dirty="0"/>
              <a:t>Verilen yapı tarifi ve * </a:t>
            </a:r>
            <a:r>
              <a:rPr lang="tr-TR" sz="1600" i="1" dirty="0"/>
              <a:t>(8 baytlık bir işaretçi tanımla ve onun içindeki adreste bu tarifte bir yapıyı bulmayı bekle) </a:t>
            </a:r>
            <a:r>
              <a:rPr lang="tr-TR" dirty="0"/>
              <a:t>şekline dizi takma adını ver. </a:t>
            </a:r>
          </a:p>
        </p:txBody>
      </p:sp>
      <p:sp>
        <p:nvSpPr>
          <p:cNvPr id="6" name="5 Yuvarlatılmış Dikdörtgen"/>
          <p:cNvSpPr/>
          <p:nvPr/>
        </p:nvSpPr>
        <p:spPr>
          <a:xfrm>
            <a:off x="500034" y="5214950"/>
            <a:ext cx="828680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int</a:t>
            </a:r>
            <a:r>
              <a:rPr lang="tr-TR" dirty="0"/>
              <a:t>* </a:t>
            </a:r>
            <a:r>
              <a:rPr lang="tr-TR" dirty="0" err="1"/>
              <a:t>pointer</a:t>
            </a:r>
            <a:r>
              <a:rPr lang="tr-TR" dirty="0"/>
              <a:t>; ifadesinde *'</a:t>
            </a:r>
            <a:r>
              <a:rPr lang="tr-TR" dirty="0" err="1"/>
              <a:t>ın</a:t>
            </a:r>
            <a:r>
              <a:rPr lang="tr-TR" dirty="0"/>
              <a:t> aslında mantıken </a:t>
            </a:r>
            <a:r>
              <a:rPr lang="tr-TR" dirty="0" err="1"/>
              <a:t>int'e</a:t>
            </a:r>
            <a:r>
              <a:rPr lang="tr-TR" dirty="0"/>
              <a:t> yapışık olduğunu belirtmiştik.</a:t>
            </a:r>
          </a:p>
          <a:p>
            <a:pPr algn="ctr"/>
            <a:r>
              <a:rPr lang="tr-TR" dirty="0"/>
              <a:t>Burada da öyledir: </a:t>
            </a:r>
            <a:r>
              <a:rPr lang="tr-TR" dirty="0" err="1"/>
              <a:t>typedef</a:t>
            </a:r>
            <a:r>
              <a:rPr lang="tr-TR" dirty="0"/>
              <a:t> aslında </a:t>
            </a:r>
            <a:r>
              <a:rPr lang="tr-TR" i="1" dirty="0" err="1">
                <a:solidFill>
                  <a:srgbClr val="FFFF00"/>
                </a:solidFill>
              </a:rPr>
              <a:t>struct</a:t>
            </a:r>
            <a:r>
              <a:rPr lang="tr-TR" i="1" dirty="0">
                <a:solidFill>
                  <a:srgbClr val="FFFF00"/>
                </a:solidFill>
              </a:rPr>
              <a:t>{ … }* </a:t>
            </a:r>
            <a:r>
              <a:rPr lang="tr-TR" dirty="0"/>
              <a:t>ifadesine </a:t>
            </a:r>
            <a:r>
              <a:rPr lang="tr-TR" dirty="0" err="1"/>
              <a:t>ptr</a:t>
            </a:r>
            <a:r>
              <a:rPr lang="tr-TR" dirty="0"/>
              <a:t> takma adını vermiştir.</a:t>
            </a:r>
          </a:p>
          <a:p>
            <a:pPr algn="ctr"/>
            <a:r>
              <a:rPr lang="tr-TR" dirty="0" err="1"/>
              <a:t>main</a:t>
            </a:r>
            <a:r>
              <a:rPr lang="tr-TR" dirty="0"/>
              <a:t> içinde </a:t>
            </a:r>
            <a:r>
              <a:rPr lang="tr-TR" dirty="0" err="1"/>
              <a:t>ptr</a:t>
            </a:r>
            <a:r>
              <a:rPr lang="tr-TR" dirty="0"/>
              <a:t> </a:t>
            </a:r>
            <a:r>
              <a:rPr lang="tr-TR" dirty="0" err="1"/>
              <a:t>pointer</a:t>
            </a:r>
            <a:r>
              <a:rPr lang="tr-TR" dirty="0"/>
              <a:t>; ifadesi </a:t>
            </a:r>
            <a:r>
              <a:rPr lang="tr-TR" u="sng" dirty="0"/>
              <a:t>sadece 8 baytlık </a:t>
            </a:r>
            <a:r>
              <a:rPr lang="tr-TR" dirty="0"/>
              <a:t>bir işaretçi tanımlar.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typedef</a:t>
            </a:r>
            <a:r>
              <a:rPr lang="tr-TR" dirty="0"/>
              <a:t> </a:t>
            </a:r>
            <a:r>
              <a:rPr lang="tr-TR" dirty="0" err="1"/>
              <a:t>struct'un</a:t>
            </a:r>
            <a:r>
              <a:rPr lang="tr-TR" dirty="0"/>
              <a:t> derinlikleri…</a:t>
            </a:r>
          </a:p>
        </p:txBody>
      </p:sp>
      <p:sp>
        <p:nvSpPr>
          <p:cNvPr id="7" name="6 İçerik Yer Tutucusu"/>
          <p:cNvSpPr>
            <a:spLocks noGrp="1"/>
          </p:cNvSpPr>
          <p:nvPr>
            <p:ph sz="quarter" idx="1"/>
          </p:nvPr>
        </p:nvSpPr>
        <p:spPr>
          <a:xfrm>
            <a:off x="500034" y="1285860"/>
            <a:ext cx="8229600" cy="4937760"/>
          </a:xfrm>
        </p:spPr>
        <p:txBody>
          <a:bodyPr>
            <a:normAutofit fontScale="625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typedef</a:t>
            </a:r>
            <a:r>
              <a:rPr lang="tr-TR" dirty="0"/>
              <a:t> </a:t>
            </a:r>
            <a:r>
              <a:rPr lang="tr-TR" dirty="0" err="1"/>
              <a:t>struct</a:t>
            </a:r>
            <a:endParaRPr lang="tr-TR" dirty="0"/>
          </a:p>
          <a:p>
            <a:pPr>
              <a:buNone/>
            </a:pPr>
            <a:r>
              <a:rPr lang="tr-TR" dirty="0"/>
              <a:t>{</a:t>
            </a:r>
          </a:p>
          <a:p>
            <a:pPr>
              <a:buNone/>
            </a:pPr>
            <a:r>
              <a:rPr lang="tr-TR" dirty="0"/>
              <a:t>	</a:t>
            </a:r>
            <a:r>
              <a:rPr lang="tr-TR" dirty="0" err="1"/>
              <a:t>int</a:t>
            </a:r>
            <a:r>
              <a:rPr lang="tr-TR" dirty="0"/>
              <a:t> alt1[10];</a:t>
            </a:r>
          </a:p>
          <a:p>
            <a:pPr>
              <a:buNone/>
            </a:pPr>
            <a:r>
              <a:rPr lang="tr-TR" dirty="0"/>
              <a:t>	</a:t>
            </a:r>
            <a:r>
              <a:rPr lang="tr-TR" dirty="0" err="1"/>
              <a:t>char</a:t>
            </a:r>
            <a:r>
              <a:rPr lang="tr-TR" dirty="0"/>
              <a:t> alt2[4];</a:t>
            </a:r>
          </a:p>
          <a:p>
            <a:pPr>
              <a:buNone/>
            </a:pPr>
            <a:r>
              <a:rPr lang="tr-TR" dirty="0"/>
              <a:t>} x, dizi[1], *</a:t>
            </a:r>
            <a:r>
              <a:rPr lang="tr-TR" dirty="0" err="1"/>
              <a:t>ptr</a:t>
            </a:r>
            <a:r>
              <a:rPr lang="tr-TR" dirty="0"/>
              <a:t>;</a:t>
            </a:r>
          </a:p>
          <a:p>
            <a:pPr>
              <a:buNone/>
            </a:pPr>
            <a:endParaRPr lang="tr-TR" dirty="0"/>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a:t>
            </a:r>
            <a:r>
              <a:rPr lang="tr-TR" dirty="0" err="1"/>
              <a:t>int</a:t>
            </a:r>
            <a:r>
              <a:rPr lang="tr-TR" dirty="0"/>
              <a:t>));</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a:t>
            </a:r>
            <a:r>
              <a:rPr lang="tr-TR" dirty="0" err="1"/>
              <a:t>double</a:t>
            </a:r>
            <a:r>
              <a:rPr lang="tr-TR" dirty="0"/>
              <a:t>));</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a:t>
            </a:r>
            <a:r>
              <a:rPr lang="tr-TR" dirty="0" err="1"/>
              <a:t>char</a:t>
            </a:r>
            <a:r>
              <a:rPr lang="tr-TR" dirty="0"/>
              <a:t>));</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(x));</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(dizi));</a:t>
            </a:r>
          </a:p>
          <a:p>
            <a:pPr>
              <a:buNone/>
            </a:pPr>
            <a:r>
              <a:rPr lang="tr-TR" dirty="0"/>
              <a:t>	</a:t>
            </a:r>
            <a:r>
              <a:rPr lang="tr-TR" dirty="0" err="1"/>
              <a:t>printf</a:t>
            </a:r>
            <a:r>
              <a:rPr lang="tr-TR" dirty="0"/>
              <a:t>("%</a:t>
            </a:r>
            <a:r>
              <a:rPr lang="tr-TR" dirty="0" err="1"/>
              <a:t>Id</a:t>
            </a:r>
            <a:r>
              <a:rPr lang="tr-TR" dirty="0"/>
              <a:t>\n", </a:t>
            </a:r>
            <a:r>
              <a:rPr lang="tr-TR" dirty="0" err="1"/>
              <a:t>sizeof</a:t>
            </a:r>
            <a:r>
              <a:rPr lang="tr-TR" dirty="0"/>
              <a:t>(</a:t>
            </a:r>
            <a:r>
              <a:rPr lang="tr-TR" dirty="0" err="1"/>
              <a:t>ptr</a:t>
            </a:r>
            <a:r>
              <a:rPr lang="tr-TR" dirty="0"/>
              <a:t>));</a:t>
            </a:r>
          </a:p>
          <a:p>
            <a:pPr>
              <a:buNone/>
            </a:pPr>
            <a:r>
              <a:rPr lang="tr-TR" dirty="0"/>
              <a:t>	</a:t>
            </a:r>
            <a:r>
              <a:rPr lang="tr-TR" dirty="0" err="1"/>
              <a:t>return</a:t>
            </a:r>
            <a:r>
              <a:rPr lang="tr-TR" dirty="0"/>
              <a:t> 0;</a:t>
            </a:r>
          </a:p>
          <a:p>
            <a:pPr>
              <a:buNone/>
            </a:pPr>
            <a:r>
              <a:rPr lang="tr-TR" dirty="0"/>
              <a:t>}</a:t>
            </a:r>
          </a:p>
          <a:p>
            <a:pPr>
              <a:buNone/>
            </a:pPr>
            <a:endParaRPr lang="tr-TR" dirty="0"/>
          </a:p>
        </p:txBody>
      </p:sp>
      <p:pic>
        <p:nvPicPr>
          <p:cNvPr id="2050" name="Picture 2"/>
          <p:cNvPicPr>
            <a:picLocks noChangeAspect="1" noChangeArrowheads="1"/>
          </p:cNvPicPr>
          <p:nvPr/>
        </p:nvPicPr>
        <p:blipFill>
          <a:blip r:embed="rId3"/>
          <a:srcRect/>
          <a:stretch>
            <a:fillRect/>
          </a:stretch>
        </p:blipFill>
        <p:spPr bwMode="auto">
          <a:xfrm>
            <a:off x="3571868" y="3429000"/>
            <a:ext cx="962025"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Image result for baby overwhelmed"/>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flipH="1">
            <a:off x="4714876" y="1285860"/>
            <a:ext cx="1785950" cy="2366937"/>
          </a:xfrm>
          <a:prstGeom prst="rect">
            <a:avLst/>
          </a:prstGeom>
          <a:noFill/>
        </p:spPr>
      </p:pic>
      <p:sp>
        <p:nvSpPr>
          <p:cNvPr id="12" name="11 Köşeleri Yuvarlanmış Dikdörtgen Belirtme Çizgisi"/>
          <p:cNvSpPr/>
          <p:nvPr/>
        </p:nvSpPr>
        <p:spPr>
          <a:xfrm>
            <a:off x="6858016" y="2071678"/>
            <a:ext cx="1643074" cy="857256"/>
          </a:xfrm>
          <a:prstGeom prst="wedgeRoundRectCallout">
            <a:avLst>
              <a:gd name="adj1" fmla="val -102986"/>
              <a:gd name="adj2" fmla="val -173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Çok karışık</a:t>
            </a:r>
          </a:p>
        </p:txBody>
      </p:sp>
      <p:pic>
        <p:nvPicPr>
          <p:cNvPr id="2053" name="Picture 5"/>
          <p:cNvPicPr>
            <a:picLocks noChangeAspect="1" noChangeArrowheads="1"/>
          </p:cNvPicPr>
          <p:nvPr/>
        </p:nvPicPr>
        <p:blipFill>
          <a:blip r:embed="rId5"/>
          <a:srcRect/>
          <a:stretch>
            <a:fillRect/>
          </a:stretch>
        </p:blipFill>
        <p:spPr bwMode="auto">
          <a:xfrm>
            <a:off x="7500958" y="5072074"/>
            <a:ext cx="1176343" cy="1090269"/>
          </a:xfrm>
          <a:prstGeom prst="rect">
            <a:avLst/>
          </a:prstGeom>
          <a:noFill/>
          <a:ln w="9525">
            <a:noFill/>
            <a:miter lim="800000"/>
            <a:headEnd/>
            <a:tailEnd/>
          </a:ln>
          <a:effectLst/>
        </p:spPr>
      </p:pic>
      <p:sp>
        <p:nvSpPr>
          <p:cNvPr id="14" name="13 Köşeleri Yuvarlanmış Dikdörtgen Belirtme Çizgisi"/>
          <p:cNvSpPr/>
          <p:nvPr/>
        </p:nvSpPr>
        <p:spPr>
          <a:xfrm>
            <a:off x="5786446" y="3929066"/>
            <a:ext cx="2286016" cy="857256"/>
          </a:xfrm>
          <a:prstGeom prst="wedgeRoundRectCallout">
            <a:avLst>
              <a:gd name="adj1" fmla="val 39898"/>
              <a:gd name="adj2" fmla="val 1096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rgbClr val="FFFF00"/>
                </a:solidFill>
              </a:rPr>
              <a:t>Bana sorarsan </a:t>
            </a:r>
            <a:r>
              <a:rPr lang="tr-TR" dirty="0"/>
              <a:t>hiç de karışık değil.</a:t>
            </a:r>
          </a:p>
        </p:txBody>
      </p:sp>
      <p:cxnSp>
        <p:nvCxnSpPr>
          <p:cNvPr id="17" name="16 Düz Ok Bağlayıcısı"/>
          <p:cNvCxnSpPr/>
          <p:nvPr/>
        </p:nvCxnSpPr>
        <p:spPr>
          <a:xfrm rot="16200000" flipH="1">
            <a:off x="1571604" y="5357826"/>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1571604" y="5715016"/>
            <a:ext cx="5149679" cy="338554"/>
          </a:xfrm>
          <a:prstGeom prst="rect">
            <a:avLst/>
          </a:prstGeom>
          <a:noFill/>
        </p:spPr>
        <p:txBody>
          <a:bodyPr wrap="none" rtlCol="0">
            <a:spAutoFit/>
          </a:bodyPr>
          <a:lstStyle/>
          <a:p>
            <a:r>
              <a:rPr lang="tr-TR" sz="1600" dirty="0" err="1"/>
              <a:t>sizeof</a:t>
            </a:r>
            <a:r>
              <a:rPr lang="tr-TR" sz="1600" dirty="0"/>
              <a:t> </a:t>
            </a:r>
            <a:r>
              <a:rPr lang="tr-TR" sz="1600" dirty="0" err="1"/>
              <a:t>long</a:t>
            </a:r>
            <a:r>
              <a:rPr lang="tr-TR" sz="1600" dirty="0"/>
              <a:t> </a:t>
            </a:r>
            <a:r>
              <a:rPr lang="tr-TR" sz="1600" dirty="0" err="1"/>
              <a:t>long</a:t>
            </a:r>
            <a:r>
              <a:rPr lang="tr-TR" sz="1600" dirty="0"/>
              <a:t> </a:t>
            </a:r>
            <a:r>
              <a:rPr lang="tr-TR" sz="1600" dirty="0" err="1"/>
              <a:t>int</a:t>
            </a:r>
            <a:r>
              <a:rPr lang="tr-TR" sz="1600" dirty="0"/>
              <a:t> verisi türetiyor diye – uyarı almamak için</a:t>
            </a:r>
          </a:p>
        </p:txBody>
      </p:sp>
      <p:cxnSp>
        <p:nvCxnSpPr>
          <p:cNvPr id="20" name="19 Düz Ok Bağlayıcısı"/>
          <p:cNvCxnSpPr/>
          <p:nvPr/>
        </p:nvCxnSpPr>
        <p:spPr>
          <a:xfrm>
            <a:off x="1285852" y="2857496"/>
            <a:ext cx="78581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a:off x="1571604" y="2786058"/>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2071671" y="2857496"/>
            <a:ext cx="1571636" cy="6429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200" dirty="0"/>
              <a:t>UNUTMA: * ve [1] aslında </a:t>
            </a:r>
            <a:r>
              <a:rPr lang="tr-TR" sz="1200" u="sng" dirty="0"/>
              <a:t>mantıken</a:t>
            </a:r>
            <a:r>
              <a:rPr lang="tr-TR" sz="1200" dirty="0"/>
              <a:t> sol tarafa(</a:t>
            </a:r>
            <a:r>
              <a:rPr lang="tr-TR" sz="1200" dirty="0" err="1"/>
              <a:t>struct'a</a:t>
            </a:r>
            <a:r>
              <a:rPr lang="tr-TR" sz="1200" dirty="0"/>
              <a:t>) yapışık</a:t>
            </a:r>
          </a:p>
        </p:txBody>
      </p:sp>
      <p:sp>
        <p:nvSpPr>
          <p:cNvPr id="15" name="14 Köşeleri Yuvarlanmış Dikdörtgen Belirtme Çizgisi"/>
          <p:cNvSpPr/>
          <p:nvPr/>
        </p:nvSpPr>
        <p:spPr>
          <a:xfrm>
            <a:off x="5429256" y="4857760"/>
            <a:ext cx="1643074" cy="857256"/>
          </a:xfrm>
          <a:prstGeom prst="wedgeRoundRectCallout">
            <a:avLst>
              <a:gd name="adj1" fmla="val 78050"/>
              <a:gd name="adj2" fmla="val 13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Tamam, </a:t>
            </a:r>
            <a:r>
              <a:rPr lang="tr-TR" dirty="0">
                <a:solidFill>
                  <a:srgbClr val="FFFF00"/>
                </a:solidFill>
              </a:rPr>
              <a:t>biraz</a:t>
            </a:r>
            <a:r>
              <a:rPr lang="tr-TR" dirty="0"/>
              <a:t> karışık diyelim.</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dirty="0"/>
              <a:t>Programlamada yeni bir kavram öğrendik: YAPILAR</a:t>
            </a:r>
          </a:p>
        </p:txBody>
      </p:sp>
      <p:pic>
        <p:nvPicPr>
          <p:cNvPr id="6" name="5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6715128" y="4143380"/>
            <a:ext cx="2428872" cy="2137407"/>
          </a:xfrm>
          <a:prstGeom prst="rect">
            <a:avLst/>
          </a:prstGeom>
        </p:spPr>
      </p:pic>
      <p:sp>
        <p:nvSpPr>
          <p:cNvPr id="7" name="6 Köşeleri Yuvarlanmış Dikdörtgen Belirtme Çizgisi"/>
          <p:cNvSpPr/>
          <p:nvPr/>
        </p:nvSpPr>
        <p:spPr>
          <a:xfrm>
            <a:off x="5072066" y="2694618"/>
            <a:ext cx="2857508" cy="1214446"/>
          </a:xfrm>
          <a:prstGeom prst="wedgeRoundRectCallout">
            <a:avLst>
              <a:gd name="adj1" fmla="val 37008"/>
              <a:gd name="adj2" fmla="val 9714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solidFill>
                  <a:schemeClr val="tx1"/>
                </a:solidFill>
              </a:rPr>
              <a:t>Yapının ifadesini neden </a:t>
            </a:r>
            <a:r>
              <a:rPr lang="tr-TR" dirty="0" err="1">
                <a:solidFill>
                  <a:schemeClr val="tx1"/>
                </a:solidFill>
              </a:rPr>
              <a:t>main'in</a:t>
            </a:r>
            <a:r>
              <a:rPr lang="tr-TR" dirty="0">
                <a:solidFill>
                  <a:schemeClr val="tx1"/>
                </a:solidFill>
              </a:rPr>
              <a:t> üstüne koyduk? Oraya </a:t>
            </a:r>
            <a:r>
              <a:rPr lang="tr-TR" i="1" dirty="0" err="1">
                <a:solidFill>
                  <a:schemeClr val="tx1"/>
                </a:solidFill>
              </a:rPr>
              <a:t>int</a:t>
            </a:r>
            <a:r>
              <a:rPr lang="tr-TR" i="1" dirty="0">
                <a:solidFill>
                  <a:schemeClr val="tx1"/>
                </a:solidFill>
              </a:rPr>
              <a:t> x;</a:t>
            </a:r>
            <a:r>
              <a:rPr lang="tr-TR" dirty="0">
                <a:solidFill>
                  <a:schemeClr val="tx1"/>
                </a:solidFill>
              </a:rPr>
              <a:t> yazsak küresel değişken olacaktı.</a:t>
            </a:r>
          </a:p>
        </p:txBody>
      </p:sp>
      <p:sp>
        <p:nvSpPr>
          <p:cNvPr id="8" name="7 Yuvarlatılmış Dikdörtgen"/>
          <p:cNvSpPr/>
          <p:nvPr/>
        </p:nvSpPr>
        <p:spPr>
          <a:xfrm>
            <a:off x="357158" y="1285860"/>
            <a:ext cx="221457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r>
              <a:rPr lang="tr-TR" dirty="0" err="1"/>
              <a:t>include'lar</a:t>
            </a:r>
            <a:endParaRPr lang="tr-TR" dirty="0"/>
          </a:p>
        </p:txBody>
      </p:sp>
      <p:sp>
        <p:nvSpPr>
          <p:cNvPr id="9" name="8 Yuvarlatılmış Dikdörtgen"/>
          <p:cNvSpPr/>
          <p:nvPr/>
        </p:nvSpPr>
        <p:spPr>
          <a:xfrm>
            <a:off x="428596" y="3429000"/>
            <a:ext cx="221457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prototipler</a:t>
            </a:r>
          </a:p>
        </p:txBody>
      </p:sp>
      <p:sp>
        <p:nvSpPr>
          <p:cNvPr id="10" name="9 Yuvarlatılmış Dikdörtgen"/>
          <p:cNvSpPr/>
          <p:nvPr/>
        </p:nvSpPr>
        <p:spPr>
          <a:xfrm>
            <a:off x="428596" y="1928802"/>
            <a:ext cx="2286016"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err="1"/>
              <a:t>typedef</a:t>
            </a:r>
            <a:r>
              <a:rPr lang="tr-TR" dirty="0"/>
              <a:t> </a:t>
            </a:r>
            <a:r>
              <a:rPr lang="tr-TR" dirty="0" err="1"/>
              <a:t>struct</a:t>
            </a:r>
            <a:endParaRPr lang="tr-TR" dirty="0"/>
          </a:p>
          <a:p>
            <a:r>
              <a:rPr lang="tr-TR" dirty="0"/>
              <a:t>{</a:t>
            </a:r>
          </a:p>
          <a:p>
            <a:endParaRPr lang="tr-TR" dirty="0"/>
          </a:p>
          <a:p>
            <a:r>
              <a:rPr lang="tr-TR" dirty="0"/>
              <a:t>}bil141_</a:t>
            </a:r>
            <a:r>
              <a:rPr lang="tr-TR" dirty="0" err="1"/>
              <a:t>yapi</a:t>
            </a:r>
            <a:r>
              <a:rPr lang="tr-TR" dirty="0"/>
              <a:t>;</a:t>
            </a:r>
          </a:p>
        </p:txBody>
      </p:sp>
      <p:sp>
        <p:nvSpPr>
          <p:cNvPr id="11" name="10 Yuvarlatılmış Dikdörtgen"/>
          <p:cNvSpPr/>
          <p:nvPr/>
        </p:nvSpPr>
        <p:spPr>
          <a:xfrm>
            <a:off x="428596" y="4143380"/>
            <a:ext cx="2286016" cy="13573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err="1"/>
              <a:t>main</a:t>
            </a:r>
            <a:r>
              <a:rPr lang="tr-TR" dirty="0"/>
              <a:t> fonksiyonu</a:t>
            </a:r>
          </a:p>
        </p:txBody>
      </p:sp>
      <p:sp>
        <p:nvSpPr>
          <p:cNvPr id="12" name="11 Yuvarlatılmış Dikdörtgen"/>
          <p:cNvSpPr/>
          <p:nvPr/>
        </p:nvSpPr>
        <p:spPr>
          <a:xfrm>
            <a:off x="428596" y="5643578"/>
            <a:ext cx="2286016" cy="785818"/>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diğer fonksiyonlar</a:t>
            </a:r>
          </a:p>
        </p:txBody>
      </p:sp>
      <p:sp>
        <p:nvSpPr>
          <p:cNvPr id="15" name="14 5-Nokta Yıldız"/>
          <p:cNvSpPr/>
          <p:nvPr/>
        </p:nvSpPr>
        <p:spPr>
          <a:xfrm>
            <a:off x="2857488" y="2285992"/>
            <a:ext cx="1285884" cy="100013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5-Nokta Yıldız"/>
          <p:cNvSpPr/>
          <p:nvPr/>
        </p:nvSpPr>
        <p:spPr>
          <a:xfrm>
            <a:off x="1714480" y="2357430"/>
            <a:ext cx="1285884" cy="100013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5-Nokta Yıldız"/>
          <p:cNvSpPr/>
          <p:nvPr/>
        </p:nvSpPr>
        <p:spPr>
          <a:xfrm>
            <a:off x="2143108" y="1571612"/>
            <a:ext cx="1285884" cy="100013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Yuvarlatılmış Dikdörtgen"/>
          <p:cNvSpPr/>
          <p:nvPr/>
        </p:nvSpPr>
        <p:spPr>
          <a:xfrm>
            <a:off x="3571868" y="4286256"/>
            <a:ext cx="3500462" cy="1928826"/>
          </a:xfrm>
          <a:prstGeom prst="roundRect">
            <a:avLst/>
          </a:prstGeom>
          <a:solidFill>
            <a:schemeClr val="accent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600" dirty="0">
                <a:solidFill>
                  <a:srgbClr val="0000FF"/>
                </a:solidFill>
              </a:rPr>
              <a:t>Yapının ifadesi bir değişken tanımı gibi </a:t>
            </a:r>
            <a:r>
              <a:rPr lang="tr-TR" sz="1600" dirty="0" err="1">
                <a:solidFill>
                  <a:srgbClr val="0000FF"/>
                </a:solidFill>
              </a:rPr>
              <a:t>RAM'de</a:t>
            </a:r>
            <a:r>
              <a:rPr lang="tr-TR" sz="1600" dirty="0">
                <a:solidFill>
                  <a:srgbClr val="0000FF"/>
                </a:solidFill>
              </a:rPr>
              <a:t> yer ayırt etmez. </a:t>
            </a:r>
          </a:p>
          <a:p>
            <a:pPr algn="ctr"/>
            <a:r>
              <a:rPr lang="tr-TR" sz="1600" i="1" dirty="0">
                <a:solidFill>
                  <a:srgbClr val="C00000"/>
                </a:solidFill>
              </a:rPr>
              <a:t>"İleride bu yapı türünden bir değişken tanımlanırsa o değişkenin alt değişkenleri bunlar olacaktır." </a:t>
            </a:r>
            <a:r>
              <a:rPr lang="tr-TR" sz="1600" dirty="0">
                <a:solidFill>
                  <a:srgbClr val="0000FF"/>
                </a:solidFill>
              </a:rPr>
              <a:t>şeklinde bir </a:t>
            </a:r>
            <a:r>
              <a:rPr lang="tr-TR" sz="1600" dirty="0" err="1">
                <a:solidFill>
                  <a:srgbClr val="0000FF"/>
                </a:solidFill>
              </a:rPr>
              <a:t>FİKİR'dir</a:t>
            </a:r>
            <a:r>
              <a:rPr lang="tr-TR" sz="1600" dirty="0">
                <a:solidFill>
                  <a:srgbClr val="0000FF"/>
                </a:solidFill>
              </a:rPr>
              <a:t>. </a:t>
            </a:r>
            <a:r>
              <a:rPr lang="tr-TR" sz="1400" dirty="0">
                <a:solidFill>
                  <a:srgbClr val="0000FF"/>
                </a:solidFill>
              </a:rPr>
              <a:t/>
            </a:r>
            <a:br>
              <a:rPr lang="tr-TR" sz="1400" dirty="0">
                <a:solidFill>
                  <a:srgbClr val="0000FF"/>
                </a:solidFill>
              </a:rPr>
            </a:br>
            <a:r>
              <a:rPr lang="tr-TR" sz="1100" dirty="0">
                <a:solidFill>
                  <a:srgbClr val="0000FF"/>
                </a:solidFill>
              </a:rPr>
              <a:t>(Nesnesel programlamadaki SINIF kavramına karşılık gelir. Bir SINIF(</a:t>
            </a:r>
            <a:r>
              <a:rPr lang="tr-TR" sz="1100" dirty="0" err="1">
                <a:solidFill>
                  <a:srgbClr val="0000FF"/>
                </a:solidFill>
              </a:rPr>
              <a:t>class</a:t>
            </a:r>
            <a:r>
              <a:rPr lang="tr-TR" sz="1100" dirty="0">
                <a:solidFill>
                  <a:srgbClr val="0000FF"/>
                </a:solidFill>
              </a:rPr>
              <a:t>) kendisinden bir NESNE(</a:t>
            </a:r>
            <a:r>
              <a:rPr lang="tr-TR" sz="1100" dirty="0" err="1">
                <a:solidFill>
                  <a:srgbClr val="0000FF"/>
                </a:solidFill>
              </a:rPr>
              <a:t>object</a:t>
            </a:r>
            <a:r>
              <a:rPr lang="tr-TR" sz="1100" dirty="0">
                <a:solidFill>
                  <a:srgbClr val="0000FF"/>
                </a:solidFill>
              </a:rPr>
              <a:t>) tanımlanırsa somut hal alır.)</a:t>
            </a:r>
            <a:endParaRPr lang="tr-TR" sz="12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afterEffect">
                                  <p:stCondLst>
                                    <p:cond delay="0"/>
                                  </p:stCondLst>
                                  <p:childTnLst>
                                    <p:animScale>
                                      <p:cBhvr>
                                        <p:cTn id="6" dur="2000" fill="hold"/>
                                        <p:tgtEl>
                                          <p:spTgt spid="15"/>
                                        </p:tgtEl>
                                      </p:cBhvr>
                                      <p:by x="110000" y="110000"/>
                                    </p:animScale>
                                  </p:childTnLst>
                                </p:cTn>
                              </p:par>
                              <p:par>
                                <p:cTn id="7" presetID="6" presetClass="emph" presetSubtype="0" repeatCount="indefinite" fill="hold" grpId="0" nodeType="withEffect">
                                  <p:stCondLst>
                                    <p:cond delay="0"/>
                                  </p:stCondLst>
                                  <p:childTnLst>
                                    <p:animScale>
                                      <p:cBhvr>
                                        <p:cTn id="8" dur="2000" fill="hold"/>
                                        <p:tgtEl>
                                          <p:spTgt spid="16"/>
                                        </p:tgtEl>
                                      </p:cBhvr>
                                      <p:by x="110000" y="110000"/>
                                    </p:animScale>
                                  </p:childTnLst>
                                </p:cTn>
                              </p:par>
                              <p:par>
                                <p:cTn id="9" presetID="6" presetClass="emph" presetSubtype="0" repeatCount="indefinite" fill="hold" grpId="0" nodeType="withEffect">
                                  <p:stCondLst>
                                    <p:cond delay="0"/>
                                  </p:stCondLst>
                                  <p:childTnLst>
                                    <p:animScale>
                                      <p:cBhvr>
                                        <p:cTn id="10" dur="2000" fill="hold"/>
                                        <p:tgtEl>
                                          <p:spTgt spid="17"/>
                                        </p:tgtEl>
                                      </p:cBhvr>
                                      <p:by x="110000" y="110000"/>
                                    </p:animScale>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Programlamada yeni bir kavram öğrendik: YAPILAR</a:t>
            </a:r>
          </a:p>
        </p:txBody>
      </p:sp>
      <p:sp>
        <p:nvSpPr>
          <p:cNvPr id="4" name="3 Metin Yer Tutucusu"/>
          <p:cNvSpPr>
            <a:spLocks noGrp="1"/>
          </p:cNvSpPr>
          <p:nvPr>
            <p:ph type="body" idx="1"/>
          </p:nvPr>
        </p:nvSpPr>
        <p:spPr/>
        <p:txBody>
          <a:bodyPr/>
          <a:lstStyle/>
          <a:p>
            <a:pPr algn="ctr"/>
            <a:r>
              <a:rPr lang="tr-TR" sz="2000" dirty="0">
                <a:solidFill>
                  <a:srgbClr val="FF0000"/>
                </a:solidFill>
              </a:rPr>
              <a:t>Yapıları öğrenmeden önce kodumun hali (TEMSİLİ)</a:t>
            </a:r>
          </a:p>
        </p:txBody>
      </p:sp>
      <p:sp>
        <p:nvSpPr>
          <p:cNvPr id="6" name="5 Metin Yer Tutucusu"/>
          <p:cNvSpPr>
            <a:spLocks noGrp="1"/>
          </p:cNvSpPr>
          <p:nvPr>
            <p:ph type="body" sz="half" idx="3"/>
          </p:nvPr>
        </p:nvSpPr>
        <p:spPr/>
        <p:txBody>
          <a:bodyPr>
            <a:normAutofit fontScale="92500" lnSpcReduction="20000"/>
          </a:bodyPr>
          <a:lstStyle/>
          <a:p>
            <a:pPr algn="ctr"/>
            <a:r>
              <a:rPr lang="tr-TR" dirty="0">
                <a:solidFill>
                  <a:srgbClr val="FF0000"/>
                </a:solidFill>
              </a:rPr>
              <a:t>Yapıları öğrendikten sonra kodumun hali (TEMSİLİ)</a:t>
            </a:r>
          </a:p>
        </p:txBody>
      </p:sp>
      <p:pic>
        <p:nvPicPr>
          <p:cNvPr id="1026" name="Picture 2"/>
          <p:cNvPicPr>
            <a:picLocks noGrp="1" noChangeAspect="1" noChangeArrowheads="1"/>
          </p:cNvPicPr>
          <p:nvPr>
            <p:ph sz="quarter" idx="2"/>
          </p:nvPr>
        </p:nvPicPr>
        <p:blipFill>
          <a:blip r:embed="rId2"/>
          <a:srcRect/>
          <a:stretch>
            <a:fillRect/>
          </a:stretch>
        </p:blipFill>
        <p:spPr bwMode="auto">
          <a:xfrm>
            <a:off x="457200" y="2280965"/>
            <a:ext cx="4038600" cy="3743870"/>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a:srcRect/>
          <a:stretch>
            <a:fillRect/>
          </a:stretch>
        </p:blipFill>
        <p:spPr bwMode="auto">
          <a:xfrm>
            <a:off x="4774155" y="2285992"/>
            <a:ext cx="3798373" cy="3744000"/>
          </a:xfrm>
          <a:prstGeom prst="rect">
            <a:avLst/>
          </a:prstGeom>
          <a:noFill/>
          <a:ln w="9525">
            <a:noFill/>
            <a:miter lim="800000"/>
            <a:headEnd/>
            <a:tailEnd/>
          </a:ln>
          <a:effec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Programlamada yeni bir kavram öğrendik: YAPILAR</a:t>
            </a:r>
          </a:p>
        </p:txBody>
      </p:sp>
      <p:sp>
        <p:nvSpPr>
          <p:cNvPr id="4" name="3 Metin Yer Tutucusu"/>
          <p:cNvSpPr>
            <a:spLocks noGrp="1"/>
          </p:cNvSpPr>
          <p:nvPr>
            <p:ph type="body" idx="1"/>
          </p:nvPr>
        </p:nvSpPr>
        <p:spPr/>
        <p:txBody>
          <a:bodyPr/>
          <a:lstStyle/>
          <a:p>
            <a:pPr algn="ctr"/>
            <a:r>
              <a:rPr lang="tr-TR" sz="2000" dirty="0">
                <a:solidFill>
                  <a:srgbClr val="FF0000"/>
                </a:solidFill>
              </a:rPr>
              <a:t>Yapıları öğrenmeden önce kodumun hali ve ben (TEMSİLİ)</a:t>
            </a:r>
          </a:p>
        </p:txBody>
      </p:sp>
      <p:sp>
        <p:nvSpPr>
          <p:cNvPr id="6" name="5 Metin Yer Tutucusu"/>
          <p:cNvSpPr>
            <a:spLocks noGrp="1"/>
          </p:cNvSpPr>
          <p:nvPr>
            <p:ph type="body" sz="half" idx="3"/>
          </p:nvPr>
        </p:nvSpPr>
        <p:spPr/>
        <p:txBody>
          <a:bodyPr>
            <a:normAutofit fontScale="92500" lnSpcReduction="20000"/>
          </a:bodyPr>
          <a:lstStyle/>
          <a:p>
            <a:pPr algn="ctr"/>
            <a:r>
              <a:rPr lang="tr-TR" dirty="0">
                <a:solidFill>
                  <a:srgbClr val="FF0000"/>
                </a:solidFill>
              </a:rPr>
              <a:t>Yapıları öğrendikten sonra kodumun hali ve ben (TEMSİLİ)</a:t>
            </a:r>
          </a:p>
        </p:txBody>
      </p:sp>
      <p:pic>
        <p:nvPicPr>
          <p:cNvPr id="2050" name="Picture 2"/>
          <p:cNvPicPr>
            <a:picLocks noGrp="1" noChangeAspect="1" noChangeArrowheads="1"/>
          </p:cNvPicPr>
          <p:nvPr>
            <p:ph sz="quarter" idx="2"/>
          </p:nvPr>
        </p:nvPicPr>
        <p:blipFill>
          <a:blip r:embed="rId2"/>
          <a:srcRect/>
          <a:stretch>
            <a:fillRect/>
          </a:stretch>
        </p:blipFill>
        <p:spPr bwMode="auto">
          <a:xfrm>
            <a:off x="457200" y="2731211"/>
            <a:ext cx="4038600" cy="2483739"/>
          </a:xfrm>
          <a:prstGeom prst="rect">
            <a:avLst/>
          </a:prstGeom>
          <a:noFill/>
          <a:ln w="9525">
            <a:noFill/>
            <a:miter lim="800000"/>
            <a:headEnd/>
            <a:tailEnd/>
          </a:ln>
          <a:effectLst/>
        </p:spPr>
      </p:pic>
      <p:pic>
        <p:nvPicPr>
          <p:cNvPr id="2053" name="Picture 5"/>
          <p:cNvPicPr>
            <a:picLocks noGrp="1" noChangeAspect="1" noChangeArrowheads="1"/>
          </p:cNvPicPr>
          <p:nvPr>
            <p:ph sz="quarter" idx="4"/>
          </p:nvPr>
        </p:nvPicPr>
        <p:blipFill>
          <a:blip r:embed="rId3"/>
          <a:stretch>
            <a:fillRect/>
          </a:stretch>
        </p:blipFill>
        <p:spPr bwMode="auto">
          <a:xfrm>
            <a:off x="4643438" y="3380827"/>
            <a:ext cx="4038600" cy="2275924"/>
          </a:xfrm>
          <a:prstGeom prst="rect">
            <a:avLst/>
          </a:prstGeom>
          <a:noFill/>
          <a:ln w="9525">
            <a:solidFill>
              <a:srgbClr val="0000FF"/>
            </a:solid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5929322" y="2000240"/>
            <a:ext cx="2785325" cy="1239382"/>
          </a:xfrm>
          <a:prstGeom prst="rect">
            <a:avLst/>
          </a:prstGeom>
          <a:ln>
            <a:noFill/>
          </a:ln>
          <a:effectLst>
            <a:softEdge rad="112500"/>
          </a:effectLst>
        </p:spPr>
      </p:pic>
      <p:pic>
        <p:nvPicPr>
          <p:cNvPr id="2056" name="Picture 8" descr="Image result for baby success"/>
          <p:cNvPicPr>
            <a:picLocks noChangeAspect="1" noChangeArrowheads="1"/>
          </p:cNvPicPr>
          <p:nvPr/>
        </p:nvPicPr>
        <p:blipFill>
          <a:blip r:embed="rId5" cstate="print"/>
          <a:srcRect/>
          <a:stretch>
            <a:fillRect/>
          </a:stretch>
        </p:blipFill>
        <p:spPr bwMode="auto">
          <a:xfrm>
            <a:off x="7500958" y="3143248"/>
            <a:ext cx="1214446" cy="1214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8" name="Picture 10" descr="Image result for baby sad"/>
          <p:cNvPicPr>
            <a:picLocks noChangeAspect="1" noChangeArrowheads="1"/>
          </p:cNvPicPr>
          <p:nvPr/>
        </p:nvPicPr>
        <p:blipFill>
          <a:blip r:embed="rId6" cstate="print"/>
          <a:srcRect/>
          <a:stretch>
            <a:fillRect/>
          </a:stretch>
        </p:blipFill>
        <p:spPr bwMode="auto">
          <a:xfrm>
            <a:off x="2000232" y="2000240"/>
            <a:ext cx="1428760" cy="1071570"/>
          </a:xfrm>
          <a:prstGeom prst="ellipse">
            <a:avLst/>
          </a:prstGeom>
          <a:ln>
            <a:noFill/>
          </a:ln>
          <a:effectLst>
            <a:softEdge rad="112500"/>
          </a:effec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Programlamada yeni bir kavram öğrendik: YAPILAR</a:t>
            </a:r>
          </a:p>
        </p:txBody>
      </p:sp>
      <p:sp>
        <p:nvSpPr>
          <p:cNvPr id="4" name="3 Metin Yer Tutucusu"/>
          <p:cNvSpPr>
            <a:spLocks noGrp="1"/>
          </p:cNvSpPr>
          <p:nvPr>
            <p:ph type="body" idx="1"/>
          </p:nvPr>
        </p:nvSpPr>
        <p:spPr/>
        <p:txBody>
          <a:bodyPr/>
          <a:lstStyle/>
          <a:p>
            <a:pPr algn="ctr"/>
            <a:r>
              <a:rPr lang="tr-TR" sz="1600" dirty="0">
                <a:solidFill>
                  <a:srgbClr val="FF0000"/>
                </a:solidFill>
              </a:rPr>
              <a:t>Yapı, dizi, fonksiyon ve döngü kullanmadan ve yorumlar eklemeden </a:t>
            </a:r>
            <a:r>
              <a:rPr lang="tr-TR" sz="1600" dirty="0">
                <a:solidFill>
                  <a:srgbClr val="0070C0"/>
                </a:solidFill>
              </a:rPr>
              <a:t>pervasızca</a:t>
            </a:r>
            <a:r>
              <a:rPr lang="tr-TR" sz="1600" dirty="0">
                <a:solidFill>
                  <a:srgbClr val="FF0000"/>
                </a:solidFill>
              </a:rPr>
              <a:t> yazdığım kodun hali  (TEMSİLİ)</a:t>
            </a:r>
          </a:p>
        </p:txBody>
      </p:sp>
      <p:sp>
        <p:nvSpPr>
          <p:cNvPr id="6" name="5 Metin Yer Tutucusu"/>
          <p:cNvSpPr>
            <a:spLocks noGrp="1"/>
          </p:cNvSpPr>
          <p:nvPr>
            <p:ph type="body" sz="half" idx="3"/>
          </p:nvPr>
        </p:nvSpPr>
        <p:spPr/>
        <p:txBody>
          <a:bodyPr>
            <a:normAutofit/>
          </a:bodyPr>
          <a:lstStyle/>
          <a:p>
            <a:r>
              <a:rPr lang="tr-TR" dirty="0">
                <a:solidFill>
                  <a:srgbClr val="FF0000"/>
                </a:solidFill>
              </a:rPr>
              <a:t> </a:t>
            </a:r>
          </a:p>
        </p:txBody>
      </p:sp>
      <p:pic>
        <p:nvPicPr>
          <p:cNvPr id="3074" name="Picture 2" descr="Image result for before and after"/>
          <p:cNvPicPr>
            <a:picLocks noGrp="1" noChangeAspect="1" noChangeArrowheads="1"/>
          </p:cNvPicPr>
          <p:nvPr>
            <p:ph sz="quarter" idx="4"/>
          </p:nvPr>
        </p:nvPicPr>
        <p:blipFill>
          <a:blip r:embed="rId2"/>
          <a:srcRect l="50773"/>
          <a:stretch>
            <a:fillRect/>
          </a:stretch>
        </p:blipFill>
        <p:spPr bwMode="auto">
          <a:xfrm>
            <a:off x="5500694" y="2143116"/>
            <a:ext cx="2541695" cy="2714400"/>
          </a:xfrm>
          <a:prstGeom prst="rect">
            <a:avLst/>
          </a:prstGeom>
          <a:noFill/>
        </p:spPr>
      </p:pic>
      <p:pic>
        <p:nvPicPr>
          <p:cNvPr id="10" name="Picture 2" descr="Image result for before and after"/>
          <p:cNvPicPr>
            <a:picLocks noGrp="1" noChangeAspect="1" noChangeArrowheads="1"/>
          </p:cNvPicPr>
          <p:nvPr>
            <p:ph sz="quarter" idx="2"/>
          </p:nvPr>
        </p:nvPicPr>
        <p:blipFill>
          <a:blip r:embed="rId2"/>
          <a:srcRect r="51042"/>
          <a:stretch>
            <a:fillRect/>
          </a:stretch>
        </p:blipFill>
        <p:spPr bwMode="auto">
          <a:xfrm>
            <a:off x="1071538" y="2071678"/>
            <a:ext cx="2528032" cy="2714644"/>
          </a:xfrm>
          <a:prstGeom prst="rect">
            <a:avLst/>
          </a:prstGeom>
          <a:noFill/>
          <a:ln>
            <a:noFill/>
          </a:ln>
        </p:spPr>
      </p:pic>
      <p:sp>
        <p:nvSpPr>
          <p:cNvPr id="11" name="10 Köşeleri Yuvarlanmış Dikdörtgen Belirtme Çizgisi"/>
          <p:cNvSpPr/>
          <p:nvPr/>
        </p:nvSpPr>
        <p:spPr>
          <a:xfrm>
            <a:off x="642910" y="5000636"/>
            <a:ext cx="2000264" cy="1071570"/>
          </a:xfrm>
          <a:prstGeom prst="wedgeRoundRectCallout">
            <a:avLst>
              <a:gd name="adj1" fmla="val 32863"/>
              <a:gd name="adj2" fmla="val -702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t>Sonuçta çalışıyor.</a:t>
            </a:r>
          </a:p>
        </p:txBody>
      </p:sp>
      <p:sp>
        <p:nvSpPr>
          <p:cNvPr id="12" name="3 Metin Yer Tutucusu"/>
          <p:cNvSpPr txBox="1">
            <a:spLocks/>
          </p:cNvSpPr>
          <p:nvPr/>
        </p:nvSpPr>
        <p:spPr>
          <a:xfrm>
            <a:off x="4643438" y="1285860"/>
            <a:ext cx="4040188" cy="685800"/>
          </a:xfrm>
          <a:prstGeom prst="rect">
            <a:avLst/>
          </a:prstGeom>
          <a:noFill/>
          <a:ln>
            <a:noFill/>
          </a:ln>
        </p:spPr>
        <p:txBody>
          <a:bodyPr vert="horz" lIns="91440" anchor="b" anchorCtr="0">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600" b="1" i="0" u="none" strike="noStrike" kern="1200" cap="none" spc="0" normalizeH="0" baseline="0" noProof="0" dirty="0">
                <a:ln>
                  <a:noFill/>
                </a:ln>
                <a:solidFill>
                  <a:srgbClr val="FF0000"/>
                </a:solidFill>
                <a:effectLst/>
                <a:uLnTx/>
                <a:uFillTx/>
                <a:latin typeface="+mn-lt"/>
                <a:ea typeface="+mn-ea"/>
                <a:cs typeface="+mn-cs"/>
              </a:rPr>
              <a:t>Yapı, dizi, fonksiyon ve döngü kullanarak ve  yorumlar ekleyerek </a:t>
            </a:r>
            <a:r>
              <a:rPr kumimoji="0" lang="tr-TR" sz="1600" b="1" i="0" u="none" strike="noStrike" kern="1200" cap="none" spc="0" normalizeH="0" baseline="0" noProof="0" dirty="0">
                <a:ln>
                  <a:noFill/>
                </a:ln>
                <a:solidFill>
                  <a:srgbClr val="0070C0"/>
                </a:solidFill>
                <a:effectLst/>
                <a:uLnTx/>
                <a:uFillTx/>
                <a:latin typeface="+mn-lt"/>
                <a:ea typeface="+mn-ea"/>
                <a:cs typeface="+mn-cs"/>
              </a:rPr>
              <a:t>özenle</a:t>
            </a:r>
            <a:r>
              <a:rPr kumimoji="0" lang="tr-TR" sz="1600" b="1" i="0" u="none" strike="noStrike" kern="1200" cap="none" spc="0" normalizeH="0" baseline="0" noProof="0" dirty="0">
                <a:ln>
                  <a:noFill/>
                </a:ln>
                <a:solidFill>
                  <a:srgbClr val="FF0000"/>
                </a:solidFill>
                <a:effectLst/>
                <a:uLnTx/>
                <a:uFillTx/>
                <a:latin typeface="+mn-lt"/>
                <a:ea typeface="+mn-ea"/>
                <a:cs typeface="+mn-cs"/>
              </a:rPr>
              <a:t> yazdığım kodun hali  (TEMSİLİ)</a:t>
            </a:r>
          </a:p>
        </p:txBody>
      </p:sp>
      <p:sp>
        <p:nvSpPr>
          <p:cNvPr id="13" name="12 Köşeleri Yuvarlanmış Dikdörtgen Belirtme Çizgisi"/>
          <p:cNvSpPr/>
          <p:nvPr/>
        </p:nvSpPr>
        <p:spPr>
          <a:xfrm>
            <a:off x="4929190" y="5000636"/>
            <a:ext cx="3357586" cy="1071570"/>
          </a:xfrm>
          <a:prstGeom prst="wedgeRoundRectCallout">
            <a:avLst>
              <a:gd name="adj1" fmla="val 16436"/>
              <a:gd name="adj2" fmla="val -756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Hata çıkarırsa rahatlıkla çözülebilir, geliştirilmesi gerekiyorsa rahatlıkla geliştirilebilir bir kod.</a:t>
            </a:r>
          </a:p>
        </p:txBody>
      </p:sp>
      <p:pic>
        <p:nvPicPr>
          <p:cNvPr id="3076" name="Picture 4" descr="Image result for baby thinking"/>
          <p:cNvPicPr>
            <a:picLocks noChangeAspect="1" noChangeArrowheads="1"/>
          </p:cNvPicPr>
          <p:nvPr/>
        </p:nvPicPr>
        <p:blipFill>
          <a:blip r:embed="rId3"/>
          <a:srcRect/>
          <a:stretch>
            <a:fillRect/>
          </a:stretch>
        </p:blipFill>
        <p:spPr bwMode="auto">
          <a:xfrm>
            <a:off x="2786050" y="5464959"/>
            <a:ext cx="1857388" cy="1393041"/>
          </a:xfrm>
          <a:prstGeom prst="rect">
            <a:avLst/>
          </a:prstGeom>
          <a:ln>
            <a:noFill/>
          </a:ln>
          <a:effectLst>
            <a:softEdge rad="112500"/>
          </a:effectLst>
        </p:spPr>
      </p:pic>
      <p:sp>
        <p:nvSpPr>
          <p:cNvPr id="15" name="14 Bulut Belirtme Çizgisi"/>
          <p:cNvSpPr/>
          <p:nvPr/>
        </p:nvSpPr>
        <p:spPr>
          <a:xfrm>
            <a:off x="3357554" y="4143380"/>
            <a:ext cx="1714512" cy="1357322"/>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dirty="0"/>
              <a:t>Hangisini proje takımıma alsam?</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fontScale="90000"/>
          </a:bodyPr>
          <a:lstStyle/>
          <a:p>
            <a:r>
              <a:rPr lang="tr-TR" dirty="0"/>
              <a:t>Yapılara dair bir benzetme: Windows'taki </a:t>
            </a:r>
            <a:r>
              <a:rPr lang="tr-TR" dirty="0" err="1"/>
              <a:t>klasörleme</a:t>
            </a:r>
            <a:endParaRPr lang="tr-TR" dirty="0"/>
          </a:p>
        </p:txBody>
      </p:sp>
      <p:sp>
        <p:nvSpPr>
          <p:cNvPr id="8" name="7 İçerik Yer Tutucusu"/>
          <p:cNvSpPr>
            <a:spLocks noGrp="1"/>
          </p:cNvSpPr>
          <p:nvPr>
            <p:ph sz="quarter" idx="1"/>
          </p:nvPr>
        </p:nvSpPr>
        <p:spPr>
          <a:xfrm>
            <a:off x="457200" y="1219200"/>
            <a:ext cx="8229600" cy="1781172"/>
          </a:xfrm>
        </p:spPr>
        <p:txBody>
          <a:bodyPr>
            <a:normAutofit/>
          </a:bodyPr>
          <a:lstStyle/>
          <a:p>
            <a:r>
              <a:rPr lang="tr-TR" sz="2400" dirty="0"/>
              <a:t>.c dili kodunuzun Windows'taki bir klasör olduğunu düşünün.</a:t>
            </a:r>
          </a:p>
        </p:txBody>
      </p:sp>
      <p:pic>
        <p:nvPicPr>
          <p:cNvPr id="82946" name="Picture 2"/>
          <p:cNvPicPr>
            <a:picLocks noChangeAspect="1" noChangeArrowheads="1"/>
          </p:cNvPicPr>
          <p:nvPr/>
        </p:nvPicPr>
        <p:blipFill>
          <a:blip r:embed="rId2"/>
          <a:srcRect/>
          <a:stretch>
            <a:fillRect/>
          </a:stretch>
        </p:blipFill>
        <p:spPr bwMode="auto">
          <a:xfrm>
            <a:off x="571472" y="2214554"/>
            <a:ext cx="2952750" cy="1171575"/>
          </a:xfrm>
          <a:prstGeom prst="rect">
            <a:avLst/>
          </a:prstGeom>
          <a:noFill/>
          <a:ln w="9525">
            <a:noFill/>
            <a:miter lim="800000"/>
            <a:headEnd/>
            <a:tailEnd/>
          </a:ln>
          <a:effectLst/>
        </p:spPr>
      </p:pic>
      <p:sp>
        <p:nvSpPr>
          <p:cNvPr id="10" name="9 Sağ Ok"/>
          <p:cNvSpPr/>
          <p:nvPr/>
        </p:nvSpPr>
        <p:spPr>
          <a:xfrm>
            <a:off x="3929058" y="2500306"/>
            <a:ext cx="1143008"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2947" name="Picture 3"/>
          <p:cNvPicPr>
            <a:picLocks noChangeAspect="1" noChangeArrowheads="1"/>
          </p:cNvPicPr>
          <p:nvPr/>
        </p:nvPicPr>
        <p:blipFill>
          <a:blip r:embed="rId3"/>
          <a:srcRect/>
          <a:stretch>
            <a:fillRect/>
          </a:stretch>
        </p:blipFill>
        <p:spPr bwMode="auto">
          <a:xfrm>
            <a:off x="6215074" y="2357430"/>
            <a:ext cx="962025" cy="1162050"/>
          </a:xfrm>
          <a:prstGeom prst="rect">
            <a:avLst/>
          </a:prstGeom>
          <a:noFill/>
          <a:ln w="9525">
            <a:noFill/>
            <a:miter lim="800000"/>
            <a:headEnd/>
            <a:tailEnd/>
          </a:ln>
          <a:effectLst/>
        </p:spPr>
      </p:pic>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30877</TotalTime>
  <Words>2894</Words>
  <Application>Microsoft Office PowerPoint</Application>
  <PresentationFormat>Ekran Gösterisi (4:3)</PresentationFormat>
  <Paragraphs>584</Paragraphs>
  <Slides>45</Slides>
  <Notes>4</Notes>
  <HiddenSlides>12</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Kaynak</vt:lpstr>
      <vt:lpstr>BİLGİSAYAR PROGRAMLAMA</vt:lpstr>
      <vt:lpstr>1. ve 2. dersler</vt:lpstr>
      <vt:lpstr>3. ve 4. dersler</vt:lpstr>
      <vt:lpstr>Yol Haritası</vt:lpstr>
      <vt:lpstr>Programlamada yeni bir kavram öğrendik: YAPILAR</vt:lpstr>
      <vt:lpstr>Programlamada yeni bir kavram öğrendik: YAPILAR</vt:lpstr>
      <vt:lpstr>Programlamada yeni bir kavram öğrendik: YAPILAR</vt:lpstr>
      <vt:lpstr>Programlamada yeni bir kavram öğrendik: YAPILAR</vt:lpstr>
      <vt:lpstr>Yapılara dair bir benzetme: Windows'taki klasörleme</vt:lpstr>
      <vt:lpstr>Yapılara dair bir benzetme: Windows'taki klasörleme</vt:lpstr>
      <vt:lpstr>Yapılara dair bir benzetme: Windows'taki klasörleme</vt:lpstr>
      <vt:lpstr>Yapılara dair bir benzetme: Windows'taki klasörleme</vt:lpstr>
      <vt:lpstr>Yapı Elemanlarına Ulaşma</vt:lpstr>
      <vt:lpstr>Yapıların Dizi ve Fonksiyon ile Kullanımı</vt:lpstr>
      <vt:lpstr>Yapıların Dizi ve Fonksiyon ile Kullanımı</vt:lpstr>
      <vt:lpstr>Hatırlatma: char * ve char[] kullanımlarının denkliği</vt:lpstr>
      <vt:lpstr>Yapıların Dizi ve Fonksiyon ile Kullanımı</vt:lpstr>
      <vt:lpstr>Yapılarda = işlecinin kullanımı</vt:lpstr>
      <vt:lpstr>Alıştırma</vt:lpstr>
      <vt:lpstr>Çözüm</vt:lpstr>
      <vt:lpstr>Alıştırma – Ekran çıktısı nedir?</vt:lpstr>
      <vt:lpstr>Örnek</vt:lpstr>
      <vt:lpstr>Birleşik yapı(union)</vt:lpstr>
      <vt:lpstr>Birleşik yapı(union)</vt:lpstr>
      <vt:lpstr>Alıştırma – Birleşik yapı(Union)</vt:lpstr>
      <vt:lpstr>Anlayamadığınız yerleri bizlere sorunuz.</vt:lpstr>
      <vt:lpstr>enum Sabit Tanımlama</vt:lpstr>
      <vt:lpstr>enum Kullanımına Örnek</vt:lpstr>
      <vt:lpstr>C’de enum ile numaralandırma</vt:lpstr>
      <vt:lpstr>Örnek</vt:lpstr>
      <vt:lpstr>Alıştırma</vt:lpstr>
      <vt:lpstr>Java’daki boolean’ı C’de enum ile tanımlama</vt:lpstr>
      <vt:lpstr>Bunu biliyor musunuz?</vt:lpstr>
      <vt:lpstr>Bilgisayarlarınızı açınız Birlikte kod yazma zamanı…</vt:lpstr>
      <vt:lpstr>Bilgisayarlarınızı açınız Birlikte kod yazma zamanı…</vt:lpstr>
      <vt:lpstr>Hastane uygulaması</vt:lpstr>
      <vt:lpstr>Oyun ödevine yönelik yetenekler Derste yazılan kodlar -&gt; Oyuna dair kodlarının incelenmesi</vt:lpstr>
      <vt:lpstr>Bunu biliyor musunuz? Görselliği artırmak</vt:lpstr>
      <vt:lpstr>Anlayamadığınız yerleri bizlere sorunuz.</vt:lpstr>
      <vt:lpstr>EK SLAYTLAR</vt:lpstr>
      <vt:lpstr>Yapı Alıştırması</vt:lpstr>
      <vt:lpstr>Yapı Alıştırması</vt:lpstr>
      <vt:lpstr>windows.h kütüphanesi</vt:lpstr>
      <vt:lpstr>typedef struct'un derinlikleri…</vt:lpstr>
      <vt:lpstr>typedef struct'un derinlikleri…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User</cp:lastModifiedBy>
  <cp:revision>1057</cp:revision>
  <dcterms:modified xsi:type="dcterms:W3CDTF">2019-07-06T06:59:53Z</dcterms:modified>
</cp:coreProperties>
</file>