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1205" r:id="rId3"/>
    <p:sldId id="1216" r:id="rId4"/>
    <p:sldId id="1217" r:id="rId5"/>
    <p:sldId id="1218" r:id="rId6"/>
    <p:sldId id="1219" r:id="rId7"/>
    <p:sldId id="1297" r:id="rId8"/>
    <p:sldId id="1252" r:id="rId9"/>
    <p:sldId id="1290" r:id="rId10"/>
    <p:sldId id="1258" r:id="rId11"/>
    <p:sldId id="1288" r:id="rId12"/>
    <p:sldId id="1247" r:id="rId13"/>
    <p:sldId id="1162" r:id="rId14"/>
    <p:sldId id="1281" r:id="rId15"/>
    <p:sldId id="1282" r:id="rId16"/>
    <p:sldId id="1283" r:id="rId17"/>
    <p:sldId id="1284" r:id="rId18"/>
    <p:sldId id="1285" r:id="rId19"/>
    <p:sldId id="1294" r:id="rId20"/>
    <p:sldId id="1255" r:id="rId21"/>
    <p:sldId id="1293" r:id="rId22"/>
    <p:sldId id="1164" r:id="rId23"/>
    <p:sldId id="1278" r:id="rId24"/>
    <p:sldId id="1189" r:id="rId25"/>
    <p:sldId id="1256" r:id="rId26"/>
    <p:sldId id="1161" r:id="rId27"/>
    <p:sldId id="871" r:id="rId28"/>
    <p:sldId id="1286" r:id="rId29"/>
    <p:sldId id="1221" r:id="rId30"/>
    <p:sldId id="1276" r:id="rId31"/>
    <p:sldId id="1287" r:id="rId32"/>
    <p:sldId id="870" r:id="rId33"/>
    <p:sldId id="1099" r:id="rId34"/>
    <p:sldId id="1251" r:id="rId35"/>
    <p:sldId id="1280" r:id="rId36"/>
    <p:sldId id="1270" r:id="rId37"/>
    <p:sldId id="1271" r:id="rId38"/>
    <p:sldId id="1272" r:id="rId39"/>
    <p:sldId id="1277" r:id="rId40"/>
    <p:sldId id="1275" r:id="rId41"/>
    <p:sldId id="1279" r:id="rId42"/>
    <p:sldId id="1291" r:id="rId43"/>
    <p:sldId id="1292" r:id="rId44"/>
    <p:sldId id="1295" r:id="rId45"/>
    <p:sldId id="1296" r:id="rId4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10312" autoAdjust="0"/>
    <p:restoredTop sz="89849" autoAdjust="0"/>
  </p:normalViewPr>
  <p:slideViewPr>
    <p:cSldViewPr>
      <p:cViewPr varScale="1">
        <p:scale>
          <a:sx n="87" d="100"/>
          <a:sy n="87" d="100"/>
        </p:scale>
        <p:origin x="-8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9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05473-C16F-499C-B527-ACBB5A5332AF}" type="datetimeFigureOut">
              <a:rPr lang="tr-TR" smtClean="0"/>
              <a:pPr/>
              <a:t>12.07.2019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DFE13-8A8D-4C5C-8CE0-CAD69FC1488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12:57+1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0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12:57+1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12:57+1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2E17392-9618-514E-B7EF-EE7C4014954D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20 Dikdörtgen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Dikdörtgen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Dikdörtgen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2E17392-9618-514E-B7EF-EE7C4014954D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E17392-9618-514E-B7EF-EE7C4014954D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2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Düz Bağlayıcı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codingame.com/ide/puzzle/the-descen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4.gif"/><Relationship Id="rId5" Type="http://schemas.openxmlformats.org/officeDocument/2006/relationships/image" Target="../media/image49.wmf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49.wmf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43.png"/><Relationship Id="rId5" Type="http://schemas.openxmlformats.org/officeDocument/2006/relationships/image" Target="../media/image60.png"/><Relationship Id="rId4" Type="http://schemas.openxmlformats.org/officeDocument/2006/relationships/image" Target="../media/image59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43.png"/><Relationship Id="rId4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BİLGİSAYAR PROGRAMLAMA</a:t>
            </a:r>
            <a:endParaRPr lang="en-US" dirty="0"/>
          </a:p>
        </p:txBody>
      </p:sp>
      <p:pic>
        <p:nvPicPr>
          <p:cNvPr id="4" name="Picture 7" descr="http://www.hindscc.edu/Assets/images/computer-programming-te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4000496" cy="2669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1693031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Bunu biliyor musunuz? </a:t>
            </a:r>
            <a:r>
              <a:rPr lang="tr-TR" sz="2000" dirty="0" err="1"/>
              <a:t>Welcome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programmer’s</a:t>
            </a:r>
            <a:r>
              <a:rPr lang="tr-TR" sz="2000" dirty="0"/>
              <a:t> </a:t>
            </a:r>
            <a:r>
              <a:rPr lang="tr-TR" sz="2000" dirty="0" err="1"/>
              <a:t>world</a:t>
            </a:r>
            <a:r>
              <a:rPr lang="tr-TR" sz="2000" dirty="0"/>
              <a:t>!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6357958"/>
            <a:ext cx="8229600" cy="513382"/>
          </a:xfrm>
        </p:spPr>
        <p:txBody>
          <a:bodyPr>
            <a:normAutofit/>
          </a:bodyPr>
          <a:lstStyle/>
          <a:p>
            <a:r>
              <a:rPr lang="tr-TR" sz="1400" i="1" dirty="0"/>
              <a:t>Ara Sınav </a:t>
            </a:r>
            <a:r>
              <a:rPr lang="tr-TR" sz="1400" i="1" dirty="0" err="1"/>
              <a:t>II’deki</a:t>
            </a:r>
            <a:r>
              <a:rPr lang="tr-TR" sz="1400" i="1" dirty="0"/>
              <a:t> ipucu kağıdınızda yer kalırsa dilerseniz moral olması açısından bunu yazabilirsiniz. </a:t>
            </a:r>
            <a:r>
              <a:rPr lang="tr-TR" sz="1400" i="1" dirty="0">
                <a:sym typeface="Wingdings" pitchFamily="2" charset="2"/>
              </a:rPr>
              <a:t></a:t>
            </a:r>
            <a:endParaRPr lang="tr-TR" sz="1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303" y="3143248"/>
            <a:ext cx="1492697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Dikey Kaydırma"/>
          <p:cNvSpPr/>
          <p:nvPr/>
        </p:nvSpPr>
        <p:spPr>
          <a:xfrm>
            <a:off x="428596" y="1142984"/>
            <a:ext cx="7000924" cy="4786346"/>
          </a:xfrm>
          <a:prstGeom prst="verticalScroll">
            <a:avLst>
              <a:gd name="adj" fmla="val 86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tr-TR" sz="2400" dirty="0"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Hayat C programı gibidir. </a:t>
            </a:r>
            <a:r>
              <a:rPr lang="tr-TR" sz="2000" i="1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main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 de başlarsın her şeye, </a:t>
            </a:r>
            <a:r>
              <a:rPr lang="tr-TR" sz="2000" i="1" dirty="0" err="1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while</a:t>
            </a:r>
            <a:r>
              <a:rPr lang="tr-TR" sz="2000" dirty="0" err="1">
                <a:latin typeface="Arabic Typesetting" pitchFamily="66" charset="-78"/>
                <a:cs typeface="Arabic Typesetting" pitchFamily="66" charset="-78"/>
              </a:rPr>
              <a:t>'da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 takılır kalırsın bazen, sonra sinirlenip </a:t>
            </a:r>
            <a:r>
              <a:rPr lang="tr-TR" sz="2000" i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break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 dersin. Kimi zaman fonksiyonlar oyalar seni ama sonunda </a:t>
            </a:r>
            <a:r>
              <a:rPr lang="tr-TR" sz="2000" b="1" i="1" dirty="0" err="1">
                <a:solidFill>
                  <a:schemeClr val="accent6"/>
                </a:solidFill>
                <a:latin typeface="Arabic Typesetting" pitchFamily="66" charset="-78"/>
                <a:cs typeface="Arabic Typesetting" pitchFamily="66" charset="-78"/>
              </a:rPr>
              <a:t>return</a:t>
            </a:r>
            <a:r>
              <a:rPr lang="tr-TR" sz="2000" dirty="0" err="1">
                <a:latin typeface="Arabic Typesetting" pitchFamily="66" charset="-78"/>
                <a:cs typeface="Arabic Typesetting" pitchFamily="66" charset="-78"/>
              </a:rPr>
              <a:t>’ü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 bulur kaçarsın. Koşuşturmaca içinde unuttuğun bir </a:t>
            </a:r>
            <a:r>
              <a:rPr lang="tr-TR" sz="2000" b="1" i="1" dirty="0">
                <a:latin typeface="Arabic Typesetting" pitchFamily="66" charset="-78"/>
                <a:cs typeface="Arabic Typesetting" pitchFamily="66" charset="-78"/>
              </a:rPr>
              <a:t>&amp;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, yeri gelir her şeyi mahveder. Bazen </a:t>
            </a:r>
            <a:r>
              <a:rPr lang="tr-TR" sz="2000" b="1" i="1" dirty="0" err="1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if</a:t>
            </a:r>
            <a:r>
              <a:rPr lang="tr-TR" sz="2000" b="1" i="1" dirty="0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dersin olmaz, </a:t>
            </a:r>
            <a:r>
              <a:rPr lang="tr-TR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else </a:t>
            </a:r>
            <a:r>
              <a:rPr lang="tr-T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if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 dersin o da olmaz, aradığını o en sondaki masum </a:t>
            </a:r>
            <a:r>
              <a:rPr lang="tr-TR" sz="2000" i="1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else</a:t>
            </a:r>
            <a:r>
              <a:rPr lang="tr-TR" sz="2000" dirty="0" err="1">
                <a:latin typeface="Arabic Typesetting" pitchFamily="66" charset="-78"/>
                <a:cs typeface="Arabic Typesetting" pitchFamily="66" charset="-78"/>
              </a:rPr>
              <a:t>'te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 bulursun. </a:t>
            </a:r>
            <a:r>
              <a:rPr lang="tr-TR" sz="2000" b="1" i="1" dirty="0" err="1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switch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 dersin, </a:t>
            </a:r>
            <a:r>
              <a:rPr lang="tr-TR" sz="2000" b="1" i="1" dirty="0" err="1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case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 dersin, sonunda </a:t>
            </a:r>
            <a:r>
              <a:rPr lang="tr-TR" sz="2000" i="1" dirty="0" err="1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default</a:t>
            </a:r>
            <a:r>
              <a:rPr lang="tr-TR" sz="2000" dirty="0" err="1">
                <a:latin typeface="Arabic Typesetting" pitchFamily="66" charset="-78"/>
                <a:cs typeface="Arabic Typesetting" pitchFamily="66" charset="-78"/>
              </a:rPr>
              <a:t>'u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 yersin. Derdini anlatmaya </a:t>
            </a:r>
            <a:r>
              <a:rPr lang="tr-TR" sz="2000" i="1" dirty="0" err="1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char</a:t>
            </a:r>
            <a:r>
              <a:rPr lang="tr-TR" sz="2000" i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|| </a:t>
            </a:r>
            <a:r>
              <a:rPr lang="tr-TR" sz="2000" b="1" i="1" dirty="0" err="1">
                <a:solidFill>
                  <a:schemeClr val="bg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int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 yetmez, </a:t>
            </a:r>
            <a:r>
              <a:rPr lang="tr-TR" sz="2000" i="1" dirty="0" err="1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long</a:t>
            </a:r>
            <a:r>
              <a:rPr lang="tr-TR" sz="2000" i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tr-TR" sz="2000" i="1" dirty="0" err="1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long</a:t>
            </a:r>
            <a:r>
              <a:rPr lang="tr-TR" sz="2000" i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tr-TR" sz="2000" i="1" dirty="0" err="1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int</a:t>
            </a:r>
            <a:r>
              <a:rPr lang="tr-TR" sz="2000" i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dersin. Ama teferruatını </a:t>
            </a:r>
            <a:r>
              <a:rPr lang="tr-TR" sz="2000" i="1" dirty="0" err="1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double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 dinler. O da </a:t>
            </a:r>
            <a:r>
              <a:rPr lang="tr-TR" sz="2000" i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küresel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 çıkıverir, gider herkese anlatır. </a:t>
            </a:r>
            <a:r>
              <a:rPr lang="tr-TR" sz="2000" i="1" dirty="0">
                <a:solidFill>
                  <a:srgbClr val="0000FF"/>
                </a:solidFill>
                <a:latin typeface="Arabic Typesetting" pitchFamily="66" charset="-78"/>
                <a:cs typeface="Arabic Typesetting" pitchFamily="66" charset="-78"/>
              </a:rPr>
              <a:t>ASCII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'si </a:t>
            </a:r>
            <a:r>
              <a:rPr lang="tr-TR" sz="2000" i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belli belirsiz 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karakterlere değer atamak için ömrünü harcarsın, </a:t>
            </a:r>
            <a:r>
              <a:rPr lang="tr-TR" sz="2000" i="1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tür dönüşümü 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geçirmiş değişkenler canını sıkar. Gün gelir öylece bir </a:t>
            </a:r>
            <a:r>
              <a:rPr lang="tr-TR" sz="2000" i="1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goto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 deyip kaçasın gelir. </a:t>
            </a:r>
            <a:r>
              <a:rPr lang="tr-TR" sz="2000" i="1" dirty="0" err="1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printf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 dersin haykırırsın dünyaya, isyanın </a:t>
            </a:r>
            <a:r>
              <a:rPr lang="tr-TR" sz="2000" i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dizgiye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 sığmaz, </a:t>
            </a:r>
            <a:r>
              <a:rPr lang="tr-TR" sz="2000" i="1" dirty="0" err="1">
                <a:solidFill>
                  <a:srgbClr val="0000FF"/>
                </a:solidFill>
                <a:latin typeface="Arabic Typesetting" pitchFamily="66" charset="-78"/>
                <a:cs typeface="Arabic Typesetting" pitchFamily="66" charset="-78"/>
              </a:rPr>
              <a:t>RAM</a:t>
            </a:r>
            <a:r>
              <a:rPr lang="tr-TR" sz="2000" dirty="0" err="1">
                <a:latin typeface="Arabic Typesetting" pitchFamily="66" charset="-78"/>
                <a:cs typeface="Arabic Typesetting" pitchFamily="66" charset="-78"/>
              </a:rPr>
              <a:t>'e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 yayılır… Başıboş bir </a:t>
            </a:r>
            <a:r>
              <a:rPr lang="tr-TR" sz="2000" i="1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dizgi sonu karakteri ('\0') 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çıkar karşına ve sakinleştirir seni. </a:t>
            </a:r>
            <a:r>
              <a:rPr lang="tr-TR" sz="2000" i="1" dirty="0" err="1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continue</a:t>
            </a:r>
            <a:r>
              <a:rPr lang="tr-TR" sz="2000" i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;</a:t>
            </a:r>
            <a:r>
              <a:rPr lang="tr-TR" sz="2000" i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ile bir sonraki turdan değer güncelleştirmesi ile devam edersin. Hataları (</a:t>
            </a:r>
            <a:r>
              <a:rPr lang="tr-TR" sz="2000" i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söz dizimi, çalışma zamanı ve mantık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), ekran ve dosya çıktılarıyla birlikte bir bütündür C programı ve o en sondaki </a:t>
            </a:r>
            <a:r>
              <a:rPr lang="tr-TR" sz="2000" i="1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return</a:t>
            </a:r>
            <a:r>
              <a:rPr lang="tr-TR" sz="2000" i="1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0;</a:t>
            </a:r>
            <a:r>
              <a:rPr lang="tr-TR" sz="2000" dirty="0">
                <a:latin typeface="Arabic Typesetting" pitchFamily="66" charset="-78"/>
                <a:cs typeface="Arabic Typesetting" pitchFamily="66" charset="-78"/>
              </a:rPr>
              <a:t>'a varıncaya kadar sürer programcının dramı.</a:t>
            </a:r>
            <a:endParaRPr lang="tr-TR" sz="2000" i="1" dirty="0">
              <a:solidFill>
                <a:schemeClr val="accent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915045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dirty="0"/>
              <a:t>Alıştırma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29600" cy="49377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c=4;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	char x[ ]="</a:t>
            </a:r>
            <a:r>
              <a:rPr lang="en-US" dirty="0" err="1"/>
              <a:t>manto</a:t>
            </a:r>
            <a:r>
              <a:rPr lang="en-US" dirty="0"/>
              <a:t>";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	char y[20];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	</a:t>
            </a:r>
            <a:r>
              <a:rPr lang="en-US" dirty="0" err="1"/>
              <a:t>strncpy</a:t>
            </a:r>
            <a:r>
              <a:rPr lang="en-US" dirty="0"/>
              <a:t>(y, "</a:t>
            </a:r>
            <a:r>
              <a:rPr lang="en-US" dirty="0" err="1"/>
              <a:t>hirka</a:t>
            </a:r>
            <a:r>
              <a:rPr lang="en-US" dirty="0"/>
              <a:t>", 3);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	y[--c]='\0';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	y[--c]='p';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	</a:t>
            </a:r>
            <a:r>
              <a:rPr lang="en-US" dirty="0" err="1"/>
              <a:t>strcat</a:t>
            </a:r>
            <a:r>
              <a:rPr lang="en-US" dirty="0"/>
              <a:t>(</a:t>
            </a:r>
            <a:r>
              <a:rPr lang="en-US" dirty="0" err="1"/>
              <a:t>y,x</a:t>
            </a:r>
            <a:r>
              <a:rPr lang="en-US" dirty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	</a:t>
            </a:r>
            <a:r>
              <a:rPr lang="en-US" dirty="0" err="1"/>
              <a:t>printf</a:t>
            </a:r>
            <a:r>
              <a:rPr lang="en-US" dirty="0"/>
              <a:t>("%s", y);</a:t>
            </a:r>
          </a:p>
        </p:txBody>
      </p:sp>
      <p:pic>
        <p:nvPicPr>
          <p:cNvPr id="5" name="4 Resim" descr="so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428736"/>
            <a:ext cx="1767840" cy="132892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177"/>
          <a:stretch>
            <a:fillRect/>
          </a:stretch>
        </p:blipFill>
        <p:spPr bwMode="auto">
          <a:xfrm>
            <a:off x="4286248" y="4786322"/>
            <a:ext cx="4335288" cy="11273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 Yuvarlatılmış Dikdörtgen"/>
          <p:cNvSpPr/>
          <p:nvPr/>
        </p:nvSpPr>
        <p:spPr>
          <a:xfrm>
            <a:off x="4500562" y="2786058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i="1" dirty="0" err="1">
                <a:solidFill>
                  <a:srgbClr val="FFFF00"/>
                </a:solidFill>
              </a:rPr>
              <a:t>DevCpp’da</a:t>
            </a:r>
            <a:r>
              <a:rPr lang="tr-TR" i="1" dirty="0">
                <a:solidFill>
                  <a:srgbClr val="FFFF00"/>
                </a:solidFill>
              </a:rPr>
              <a:t> </a:t>
            </a:r>
            <a:r>
              <a:rPr lang="tr-TR" i="1" dirty="0" err="1">
                <a:solidFill>
                  <a:srgbClr val="FFFF00"/>
                </a:solidFill>
              </a:rPr>
              <a:t>debugging</a:t>
            </a:r>
            <a:r>
              <a:rPr lang="tr-TR" i="1" dirty="0">
                <a:solidFill>
                  <a:srgbClr val="FFFF00"/>
                </a:solidFill>
              </a:rPr>
              <a:t> özelliği ile inceleyelim.</a:t>
            </a:r>
          </a:p>
        </p:txBody>
      </p:sp>
      <p:cxnSp>
        <p:nvCxnSpPr>
          <p:cNvPr id="8" name="7 Düz Bağlayıcı"/>
          <p:cNvCxnSpPr/>
          <p:nvPr/>
        </p:nvCxnSpPr>
        <p:spPr>
          <a:xfrm rot="5400000">
            <a:off x="2607455" y="3750471"/>
            <a:ext cx="2071702" cy="171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Yuvarlatılmış Dikdörtgen"/>
          <p:cNvSpPr/>
          <p:nvPr/>
        </p:nvSpPr>
        <p:spPr>
          <a:xfrm>
            <a:off x="428596" y="4500570"/>
            <a:ext cx="192882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i="1" dirty="0">
                <a:solidFill>
                  <a:srgbClr val="FFFF00"/>
                </a:solidFill>
              </a:rPr>
              <a:t>"DEBUG" tuşuna basmadan hemen önce F9(Derle) yapmaya özen gösteriniz.</a:t>
            </a:r>
          </a:p>
        </p:txBody>
      </p:sp>
      <p:cxnSp>
        <p:nvCxnSpPr>
          <p:cNvPr id="11" name="10 Düz Bağlayıcı"/>
          <p:cNvCxnSpPr>
            <a:endCxn id="9" idx="0"/>
          </p:cNvCxnSpPr>
          <p:nvPr/>
        </p:nvCxnSpPr>
        <p:spPr>
          <a:xfrm rot="10800000" flipV="1">
            <a:off x="1393010" y="3500438"/>
            <a:ext cx="3036115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Yuvarlatılmış Dikdörtgen"/>
          <p:cNvSpPr/>
          <p:nvPr/>
        </p:nvSpPr>
        <p:spPr>
          <a:xfrm>
            <a:off x="857224" y="5715016"/>
            <a:ext cx="300039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i="1" dirty="0">
                <a:solidFill>
                  <a:srgbClr val="FFFF00"/>
                </a:solidFill>
              </a:rPr>
              <a:t>"DEBUG" esnasında mavi satır ile birlikte kodda gezinen imlecin yerini değiştirmeyiniz. Kodda başka bir satıra tıklamayınız. Bu durumlarda değişkenlerin değerleri tutarsızlaşabilir.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err="1">
                <a:solidFill>
                  <a:srgbClr val="FF0000"/>
                </a:solidFill>
              </a:rPr>
              <a:t>Codingame</a:t>
            </a:r>
            <a:r>
              <a:rPr lang="tr-TR" dirty="0"/>
              <a:t> alıştırması yapalım.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https://www.codingame.com/ide/puzzle/the-descent</a:t>
            </a:r>
            <a:endParaRPr lang="tr-TR" dirty="0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5457022" cy="29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571472" y="4929198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 </a:t>
            </a:r>
            <a:r>
              <a:rPr lang="tr-TR" dirty="0" err="1"/>
              <a:t>while</a:t>
            </a:r>
            <a:r>
              <a:rPr lang="tr-TR" dirty="0"/>
              <a:t>(1) döngüsü içerisinde bizden istenen,</a:t>
            </a:r>
          </a:p>
          <a:p>
            <a:pPr algn="ctr"/>
            <a:r>
              <a:rPr lang="tr-TR" dirty="0"/>
              <a:t>ekrandan 8 tane sayı çekip, en büyük olanın sırasını ekrana basmak </a:t>
            </a:r>
          </a:p>
          <a:p>
            <a:pPr algn="ctr"/>
            <a:r>
              <a:rPr lang="tr-TR" dirty="0"/>
              <a:t>(ilk çektiğimizin sırası 0, bir sonrakinin 1… olacak şekilde)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6000760" y="1928802"/>
            <a:ext cx="2857520" cy="292895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SENARYO:</a:t>
            </a:r>
          </a:p>
          <a:p>
            <a:pPr algn="ctr"/>
            <a:r>
              <a:rPr lang="tr-TR" sz="1600" i="1" dirty="0">
                <a:solidFill>
                  <a:srgbClr val="FFFF00"/>
                </a:solidFill>
              </a:rPr>
              <a:t>Uçağımız dağlık bir bölgeye iniş yapacaktır. </a:t>
            </a:r>
          </a:p>
          <a:p>
            <a:pPr algn="ctr"/>
            <a:r>
              <a:rPr lang="tr-TR" sz="1600" i="1" dirty="0">
                <a:solidFill>
                  <a:srgbClr val="FFFF00"/>
                </a:solidFill>
              </a:rPr>
              <a:t>Bir yandan irtifa kaybederken, bir yandan da dağlara ateş edip yok edecektir. Her geçişte o anki en yüksek dağa ateş etmelidir ki, irtifa kaybettikçe o dağa çarpmasın.</a:t>
            </a: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Anlayamadığınız yerleri bizlere sorunuz.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/>
              <a:t>1.ders sonu</a:t>
            </a: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Bunu biliyor musunuz? Bir </a:t>
            </a:r>
            <a:r>
              <a:rPr lang="tr-TR" dirty="0" err="1"/>
              <a:t>Gargamel</a:t>
            </a:r>
            <a:r>
              <a:rPr lang="tr-TR" dirty="0"/>
              <a:t> hikayesi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81634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6700"/>
            <a:ext cx="2743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2" name="Picture 2" descr="C:\Users\User\Desktop\Dersler\02 25 DERSLERİ-Hafta9\Ekran AlıntısıFFF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14546" y="1643050"/>
            <a:ext cx="5453922" cy="385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428736"/>
            <a:ext cx="2100260" cy="1693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Resim" descr="Screen-shot-2012-06-25-at-9_12_54-AM-300x26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5412113"/>
            <a:ext cx="1643054" cy="1445887"/>
          </a:xfrm>
          <a:prstGeom prst="rect">
            <a:avLst/>
          </a:prstGeom>
        </p:spPr>
      </p:pic>
      <p:sp>
        <p:nvSpPr>
          <p:cNvPr id="11" name="10 Köşeleri Yuvarlanmış Dikdörtgen Belirtme Çizgisi"/>
          <p:cNvSpPr/>
          <p:nvPr/>
        </p:nvSpPr>
        <p:spPr>
          <a:xfrm>
            <a:off x="5072066" y="5357826"/>
            <a:ext cx="2786082" cy="928694"/>
          </a:xfrm>
          <a:prstGeom prst="wedgeRoundRectCallout">
            <a:avLst>
              <a:gd name="adj1" fmla="val 65127"/>
              <a:gd name="adj2" fmla="val 1162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i="1" dirty="0"/>
              <a:t>Hocam, bu mesajı siz nereden biliyorsunuz?</a:t>
            </a: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214950"/>
            <a:ext cx="2786082" cy="1423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Bunu biliyor musunuz? Bir </a:t>
            </a:r>
            <a:r>
              <a:rPr lang="tr-TR" dirty="0" err="1"/>
              <a:t>Gargamel</a:t>
            </a:r>
            <a:r>
              <a:rPr lang="tr-TR" dirty="0"/>
              <a:t> hikayesi</a:t>
            </a:r>
          </a:p>
        </p:txBody>
      </p:sp>
      <p:grpSp>
        <p:nvGrpSpPr>
          <p:cNvPr id="4" name="28 Grup"/>
          <p:cNvGrpSpPr/>
          <p:nvPr/>
        </p:nvGrpSpPr>
        <p:grpSpPr>
          <a:xfrm>
            <a:off x="285720" y="3857628"/>
            <a:ext cx="7072362" cy="2143140"/>
            <a:chOff x="214282" y="3357562"/>
            <a:chExt cx="7072362" cy="2143140"/>
          </a:xfrm>
        </p:grpSpPr>
        <p:sp>
          <p:nvSpPr>
            <p:cNvPr id="18" name="17 Köşeleri Yuvarlanmış Dikdörtgen Belirtme Çizgisi"/>
            <p:cNvSpPr/>
            <p:nvPr/>
          </p:nvSpPr>
          <p:spPr>
            <a:xfrm>
              <a:off x="642910" y="3357562"/>
              <a:ext cx="6643734" cy="857256"/>
            </a:xfrm>
            <a:prstGeom prst="wedgeRoundRectCallout">
              <a:avLst>
                <a:gd name="adj1" fmla="val -33220"/>
                <a:gd name="adj2" fmla="val 99833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 err="1"/>
                <a:t>Zip</a:t>
              </a:r>
              <a:r>
                <a:rPr lang="tr-TR" dirty="0"/>
                <a:t> dosyası içinde mevcut olmalı. Kontrol eder misin?</a:t>
              </a:r>
            </a:p>
          </p:txBody>
        </p:sp>
        <p:sp>
          <p:nvSpPr>
            <p:cNvPr id="20" name="19 Yuvarlatılmış Dikdörtgen"/>
            <p:cNvSpPr/>
            <p:nvPr/>
          </p:nvSpPr>
          <p:spPr>
            <a:xfrm>
              <a:off x="214282" y="4714884"/>
              <a:ext cx="3214710" cy="7858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bil141odev@</a:t>
              </a:r>
              <a:r>
                <a:rPr lang="tr-TR" dirty="0" err="1"/>
                <a:t>gmail</a:t>
              </a:r>
              <a:r>
                <a:rPr lang="tr-TR" dirty="0"/>
                <a:t>.</a:t>
              </a:r>
              <a:r>
                <a:rPr lang="tr-TR" dirty="0" err="1"/>
                <a:t>com'un</a:t>
              </a:r>
              <a:r>
                <a:rPr lang="tr-TR" dirty="0"/>
                <a:t> cevabı</a:t>
              </a:r>
            </a:p>
          </p:txBody>
        </p:sp>
      </p:grpSp>
      <p:grpSp>
        <p:nvGrpSpPr>
          <p:cNvPr id="5" name="33 Grup"/>
          <p:cNvGrpSpPr/>
          <p:nvPr/>
        </p:nvGrpSpPr>
        <p:grpSpPr>
          <a:xfrm>
            <a:off x="500034" y="1245017"/>
            <a:ext cx="8471834" cy="2255421"/>
            <a:chOff x="500034" y="1245017"/>
            <a:chExt cx="8471834" cy="2255421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500034" y="1928802"/>
              <a:ext cx="2286016" cy="8572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Bir önceki slayttaki mesaja gelen geri dönüş</a:t>
              </a:r>
            </a:p>
          </p:txBody>
        </p:sp>
        <p:sp>
          <p:nvSpPr>
            <p:cNvPr id="19" name="18 Aşağı Ok"/>
            <p:cNvSpPr/>
            <p:nvPr/>
          </p:nvSpPr>
          <p:spPr>
            <a:xfrm rot="5400000">
              <a:off x="2893207" y="2107397"/>
              <a:ext cx="428628" cy="6429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868" y="1245017"/>
              <a:ext cx="5400000" cy="2255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Bunu biliyor musunuz? Bir </a:t>
            </a:r>
            <a:r>
              <a:rPr lang="tr-TR" dirty="0" err="1"/>
              <a:t>Gargamel</a:t>
            </a:r>
            <a:r>
              <a:rPr lang="tr-TR" dirty="0"/>
              <a:t> hikayesi</a:t>
            </a:r>
          </a:p>
        </p:txBody>
      </p:sp>
      <p:grpSp>
        <p:nvGrpSpPr>
          <p:cNvPr id="3" name="7 Grup"/>
          <p:cNvGrpSpPr/>
          <p:nvPr/>
        </p:nvGrpSpPr>
        <p:grpSpPr>
          <a:xfrm>
            <a:off x="2285984" y="4500570"/>
            <a:ext cx="7072362" cy="1369464"/>
            <a:chOff x="2285984" y="4500570"/>
            <a:chExt cx="7072362" cy="1369464"/>
          </a:xfrm>
        </p:grpSpPr>
        <p:pic>
          <p:nvPicPr>
            <p:cNvPr id="104451" name="Picture 3" descr="C:\Users\User\Desktop\Dersler\02 25 DERSLERİ-Hafta9\Ekran AlıntısıWWW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5984" y="4500570"/>
              <a:ext cx="5753100" cy="10572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7" name="6 Metin kutusu"/>
            <p:cNvSpPr txBox="1"/>
            <p:nvPr/>
          </p:nvSpPr>
          <p:spPr>
            <a:xfrm>
              <a:off x="3428992" y="5500702"/>
              <a:ext cx="5929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i="1" dirty="0"/>
                <a:t>Dostoyevski(1821-1881) - Bir yazarın günlüğü</a:t>
              </a:r>
            </a:p>
          </p:txBody>
        </p:sp>
      </p:grp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645463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Yuvarlatılmış Dikdörtgen"/>
          <p:cNvSpPr/>
          <p:nvPr/>
        </p:nvSpPr>
        <p:spPr>
          <a:xfrm>
            <a:off x="1000100" y="3571876"/>
            <a:ext cx="7215238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Gargamel'in</a:t>
            </a:r>
            <a:r>
              <a:rPr lang="tr-TR" dirty="0"/>
              <a:t> eline geçmekten son anda kurtulan öğrenciden </a:t>
            </a:r>
            <a:br>
              <a:rPr lang="tr-TR" dirty="0"/>
            </a:br>
            <a:r>
              <a:rPr lang="tr-TR" dirty="0"/>
              <a:t>bil141odev@</a:t>
            </a:r>
            <a:r>
              <a:rPr lang="tr-TR" dirty="0" err="1"/>
              <a:t>gmail</a:t>
            </a:r>
            <a:r>
              <a:rPr lang="tr-TR" dirty="0"/>
              <a:t>.</a:t>
            </a:r>
            <a:r>
              <a:rPr lang="tr-TR" dirty="0" err="1"/>
              <a:t>com'a</a:t>
            </a:r>
            <a:r>
              <a:rPr lang="tr-TR" dirty="0"/>
              <a:t> etik dersleri</a:t>
            </a: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Bunu biliyor musunuz? Bir </a:t>
            </a:r>
            <a:r>
              <a:rPr lang="tr-TR" dirty="0" err="1"/>
              <a:t>Gargamel</a:t>
            </a:r>
            <a:r>
              <a:rPr lang="tr-TR" dirty="0"/>
              <a:t> hikayesi</a:t>
            </a:r>
          </a:p>
        </p:txBody>
      </p:sp>
      <p:pic>
        <p:nvPicPr>
          <p:cNvPr id="1136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318068"/>
            <a:ext cx="4841962" cy="3111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428736"/>
            <a:ext cx="44767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Yuvarlatılmış Dikdörtgen"/>
          <p:cNvSpPr/>
          <p:nvPr/>
        </p:nvSpPr>
        <p:spPr>
          <a:xfrm rot="211749">
            <a:off x="2138055" y="3698147"/>
            <a:ext cx="3929090" cy="285211"/>
          </a:xfrm>
          <a:prstGeom prst="roundRect">
            <a:avLst/>
          </a:prstGeom>
          <a:solidFill>
            <a:srgbClr val="FFFF00">
              <a:alpha val="19000"/>
            </a:srgbClr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9877" y="1500174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User\Desktop\Dersler\02 25 DERSLERİ-Hafta9\r3.jpg"/>
          <p:cNvPicPr>
            <a:picLocks noChangeAspect="1" noChangeArrowheads="1"/>
          </p:cNvPicPr>
          <p:nvPr/>
        </p:nvPicPr>
        <p:blipFill>
          <a:blip r:embed="rId2"/>
          <a:srcRect l="1400" t="505" b="29759"/>
          <a:stretch>
            <a:fillRect/>
          </a:stretch>
        </p:blipFill>
        <p:spPr bwMode="auto">
          <a:xfrm>
            <a:off x="214282" y="1928802"/>
            <a:ext cx="2606208" cy="2553268"/>
          </a:xfrm>
          <a:prstGeom prst="rect">
            <a:avLst/>
          </a:prstGeom>
          <a:noFill/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85860"/>
            <a:ext cx="4572032" cy="149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Bunu biliyor musunuz? Bir </a:t>
            </a:r>
            <a:r>
              <a:rPr lang="tr-TR" dirty="0" err="1"/>
              <a:t>Gargamel</a:t>
            </a:r>
            <a:r>
              <a:rPr lang="tr-TR" dirty="0"/>
              <a:t> hikayesi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81634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>
              <a:buNone/>
            </a:pPr>
            <a:endParaRPr lang="tr-TR" dirty="0"/>
          </a:p>
        </p:txBody>
      </p:sp>
      <p:pic>
        <p:nvPicPr>
          <p:cNvPr id="101379" name="Picture 3" descr="C:\Users\User\Desktop\Dersler\02 25 DERSLERİ-Hafta9\r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760063"/>
            <a:ext cx="2520000" cy="2669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2" descr="C:\Users\User\Desktop\Dersler\02 25 DERSLERİ-Hafta9\r2.jpg"/>
          <p:cNvPicPr>
            <a:picLocks noChangeAspect="1" noChangeArrowheads="1"/>
          </p:cNvPicPr>
          <p:nvPr/>
        </p:nvPicPr>
        <p:blipFill>
          <a:blip r:embed="rId5"/>
          <a:srcRect r="19803" b="43817"/>
          <a:stretch>
            <a:fillRect/>
          </a:stretch>
        </p:blipFill>
        <p:spPr bwMode="auto">
          <a:xfrm>
            <a:off x="4214810" y="2857496"/>
            <a:ext cx="4622730" cy="2428892"/>
          </a:xfrm>
          <a:prstGeom prst="rect">
            <a:avLst/>
          </a:prstGeom>
          <a:noFill/>
        </p:spPr>
      </p:pic>
      <p:pic>
        <p:nvPicPr>
          <p:cNvPr id="115714" name="Picture 2" descr="ÅAHSÄ°YET hatÄ±rla ile ilgili gÃ¶rsel sonucu"/>
          <p:cNvPicPr>
            <a:picLocks noChangeAspect="1" noChangeArrowheads="1"/>
          </p:cNvPicPr>
          <p:nvPr/>
        </p:nvPicPr>
        <p:blipFill>
          <a:blip r:embed="rId6"/>
          <a:srcRect t="26865" b="23283"/>
          <a:stretch>
            <a:fillRect/>
          </a:stretch>
        </p:blipFill>
        <p:spPr bwMode="auto">
          <a:xfrm>
            <a:off x="2643174" y="2000240"/>
            <a:ext cx="2520000" cy="524915"/>
          </a:xfrm>
          <a:prstGeom prst="rect">
            <a:avLst/>
          </a:prstGeom>
          <a:noFill/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29190" y="5941511"/>
            <a:ext cx="3286148" cy="416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5388"/>
          <a:stretch>
            <a:fillRect/>
          </a:stretch>
        </p:blipFill>
        <p:spPr bwMode="auto">
          <a:xfrm>
            <a:off x="5562000" y="5976000"/>
            <a:ext cx="123825" cy="10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5388"/>
          <a:stretch>
            <a:fillRect/>
          </a:stretch>
        </p:blipFill>
        <p:spPr bwMode="auto">
          <a:xfrm>
            <a:off x="6286512" y="6012000"/>
            <a:ext cx="123825" cy="10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Metin kutusu"/>
          <p:cNvSpPr txBox="1"/>
          <p:nvPr/>
        </p:nvSpPr>
        <p:spPr>
          <a:xfrm rot="180000">
            <a:off x="4853579" y="5696552"/>
            <a:ext cx="38576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2019 Yaz Dönemi 11. hafta itibariyle bize intikal eden vaka adedi: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Piazza'daki</a:t>
            </a:r>
            <a:br>
              <a:rPr lang="tr-TR" dirty="0"/>
            </a:br>
            <a:r>
              <a:rPr lang="tr-TR" i="1" dirty="0" err="1"/>
              <a:t>AraSinavII</a:t>
            </a:r>
            <a:r>
              <a:rPr lang="tr-TR" i="1" dirty="0"/>
              <a:t>_</a:t>
            </a:r>
            <a:r>
              <a:rPr lang="tr-TR" i="1" dirty="0" err="1"/>
              <a:t>CozumluAlistirmaSorulari</a:t>
            </a:r>
            <a:r>
              <a:rPr lang="tr-TR" i="1" dirty="0"/>
              <a:t> dosyasından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7400244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1800" i="1" dirty="0"/>
              <a:t>Geçtiğimiz hafta </a:t>
            </a:r>
            <a:r>
              <a:rPr lang="tr-TR" sz="1800" b="1" i="1" dirty="0"/>
              <a:t>yapı konusunu </a:t>
            </a:r>
            <a:r>
              <a:rPr lang="tr-TR" sz="1800" i="1" dirty="0"/>
              <a:t>tamamladık. Yapılar ile değişkenlerimizi gruplayabildik ve kodumuzu daha düzenli hale getirdik.</a:t>
            </a:r>
          </a:p>
        </p:txBody>
      </p:sp>
      <p:pic>
        <p:nvPicPr>
          <p:cNvPr id="143362" name="Picture 2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0355" y="1724747"/>
            <a:ext cx="3894361" cy="2703579"/>
          </a:xfrm>
          <a:prstGeom prst="roundRect">
            <a:avLst>
              <a:gd name="adj" fmla="val 328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3363" name="Picture 3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24759" y="2343795"/>
            <a:ext cx="4479234" cy="3156907"/>
          </a:xfrm>
          <a:prstGeom prst="roundRect">
            <a:avLst>
              <a:gd name="adj" fmla="val 142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2328850" cy="29956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r-TR" sz="1800" dirty="0"/>
              <a:t>#</a:t>
            </a:r>
            <a:r>
              <a:rPr lang="tr-TR" sz="1800" dirty="0" err="1"/>
              <a:t>include</a:t>
            </a:r>
            <a:r>
              <a:rPr lang="tr-TR" sz="1800" dirty="0"/>
              <a:t> &lt;</a:t>
            </a:r>
            <a:r>
              <a:rPr lang="tr-TR" sz="1800" dirty="0" err="1"/>
              <a:t>stdio</a:t>
            </a:r>
            <a:r>
              <a:rPr lang="tr-TR" sz="1800" dirty="0"/>
              <a:t>.h&gt;</a:t>
            </a:r>
          </a:p>
          <a:p>
            <a:pPr>
              <a:buNone/>
            </a:pPr>
            <a:r>
              <a:rPr lang="tr-TR" sz="1800" dirty="0" err="1"/>
              <a:t>typedef</a:t>
            </a:r>
            <a:r>
              <a:rPr lang="tr-TR" sz="1800" dirty="0"/>
              <a:t> </a:t>
            </a:r>
            <a:r>
              <a:rPr lang="tr-TR" sz="1800" dirty="0" err="1"/>
              <a:t>struct</a:t>
            </a:r>
            <a:endParaRPr lang="tr-TR" sz="1800" dirty="0"/>
          </a:p>
          <a:p>
            <a:pPr>
              <a:buNone/>
            </a:pPr>
            <a:r>
              <a:rPr lang="tr-TR" sz="1800" dirty="0"/>
              <a:t>{</a:t>
            </a:r>
          </a:p>
          <a:p>
            <a:pPr>
              <a:buNone/>
            </a:pPr>
            <a:r>
              <a:rPr lang="tr-TR" sz="1800" dirty="0"/>
              <a:t>	</a:t>
            </a:r>
            <a:r>
              <a:rPr lang="tr-TR" sz="1800" dirty="0" err="1"/>
              <a:t>double</a:t>
            </a:r>
            <a:r>
              <a:rPr lang="tr-TR" sz="1800" dirty="0"/>
              <a:t> </a:t>
            </a:r>
            <a:r>
              <a:rPr lang="tr-TR" sz="1800" dirty="0" err="1"/>
              <a:t>cati</a:t>
            </a:r>
            <a:r>
              <a:rPr lang="tr-TR" sz="1800" dirty="0"/>
              <a:t>;</a:t>
            </a:r>
          </a:p>
          <a:p>
            <a:pPr>
              <a:buNone/>
            </a:pPr>
            <a:r>
              <a:rPr lang="tr-TR" sz="1800" dirty="0"/>
              <a:t>	</a:t>
            </a:r>
            <a:r>
              <a:rPr lang="tr-TR" sz="1800" dirty="0" err="1"/>
              <a:t>int</a:t>
            </a:r>
            <a:r>
              <a:rPr lang="tr-TR" sz="1800" dirty="0"/>
              <a:t> taban;</a:t>
            </a:r>
          </a:p>
          <a:p>
            <a:pPr>
              <a:buNone/>
            </a:pPr>
            <a:r>
              <a:rPr lang="tr-TR" sz="1800" dirty="0"/>
              <a:t>} bina;</a:t>
            </a:r>
          </a:p>
          <a:p>
            <a:pPr>
              <a:buNone/>
            </a:pPr>
            <a:r>
              <a:rPr lang="tr-TR" sz="1800" dirty="0" err="1"/>
              <a:t>void</a:t>
            </a:r>
            <a:r>
              <a:rPr lang="tr-TR" sz="1800" dirty="0"/>
              <a:t> hesap(bina *x); </a:t>
            </a:r>
          </a:p>
          <a:p>
            <a:pPr>
              <a:buNone/>
            </a:pPr>
            <a:r>
              <a:rPr lang="tr-TR" sz="1800" dirty="0"/>
              <a:t>…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500298" y="642918"/>
            <a:ext cx="457200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tr-TR" dirty="0"/>
              <a:t>…</a:t>
            </a:r>
          </a:p>
          <a:p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main</a:t>
            </a:r>
            <a:r>
              <a:rPr lang="tr-TR" dirty="0"/>
              <a:t>()</a:t>
            </a:r>
          </a:p>
          <a:p>
            <a:r>
              <a:rPr lang="tr-TR" dirty="0"/>
              <a:t>{</a:t>
            </a:r>
          </a:p>
          <a:p>
            <a:r>
              <a:rPr lang="tr-TR" dirty="0"/>
              <a:t>	bina *komsu;</a:t>
            </a:r>
          </a:p>
          <a:p>
            <a:r>
              <a:rPr lang="tr-TR" dirty="0"/>
              <a:t>	bina ali;</a:t>
            </a:r>
          </a:p>
          <a:p>
            <a:r>
              <a:rPr lang="tr-TR" dirty="0"/>
              <a:t>	komsu=&amp;ali;</a:t>
            </a:r>
          </a:p>
          <a:p>
            <a:r>
              <a:rPr lang="tr-TR" dirty="0"/>
              <a:t>	hesap(komsu);</a:t>
            </a:r>
          </a:p>
          <a:p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</a:t>
            </a:r>
            <a:r>
              <a:rPr lang="tr-TR" dirty="0" err="1"/>
              <a:t>Cati</a:t>
            </a:r>
            <a:r>
              <a:rPr lang="tr-TR" dirty="0"/>
              <a:t>:%.0lfm\n", komsu-&gt;</a:t>
            </a:r>
            <a:r>
              <a:rPr lang="tr-TR" dirty="0" err="1"/>
              <a:t>cati</a:t>
            </a:r>
            <a:r>
              <a:rPr lang="tr-TR" dirty="0"/>
              <a:t>);</a:t>
            </a:r>
          </a:p>
          <a:p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("Taban:%dm2", ali.taban);</a:t>
            </a:r>
          </a:p>
          <a:p>
            <a:r>
              <a:rPr lang="tr-TR" dirty="0"/>
              <a:t>	</a:t>
            </a:r>
            <a:r>
              <a:rPr lang="tr-TR" dirty="0" err="1"/>
              <a:t>return</a:t>
            </a:r>
            <a:r>
              <a:rPr lang="tr-TR" dirty="0"/>
              <a:t> 0;</a:t>
            </a:r>
          </a:p>
          <a:p>
            <a:r>
              <a:rPr lang="tr-TR" dirty="0"/>
              <a:t>}  …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					Alıştırma</a:t>
            </a:r>
          </a:p>
        </p:txBody>
      </p:sp>
      <p:sp>
        <p:nvSpPr>
          <p:cNvPr id="5" name="4 Dikdörtgen"/>
          <p:cNvSpPr/>
          <p:nvPr/>
        </p:nvSpPr>
        <p:spPr>
          <a:xfrm>
            <a:off x="5857884" y="3174872"/>
            <a:ext cx="278608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/>
              <a:t>…</a:t>
            </a:r>
          </a:p>
          <a:p>
            <a:r>
              <a:rPr lang="en-US" dirty="0"/>
              <a:t>void </a:t>
            </a:r>
            <a:r>
              <a:rPr lang="en-US" dirty="0" err="1"/>
              <a:t>hesap</a:t>
            </a:r>
            <a:r>
              <a:rPr lang="en-US" dirty="0"/>
              <a:t>(</a:t>
            </a:r>
            <a:r>
              <a:rPr lang="en-US" dirty="0" err="1"/>
              <a:t>bina</a:t>
            </a:r>
            <a:r>
              <a:rPr lang="en-US" dirty="0"/>
              <a:t> *x)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	x-&gt;</a:t>
            </a:r>
            <a:r>
              <a:rPr lang="en-US" dirty="0" err="1"/>
              <a:t>cati</a:t>
            </a:r>
            <a:r>
              <a:rPr lang="en-US" dirty="0"/>
              <a:t>=3.1;</a:t>
            </a:r>
          </a:p>
          <a:p>
            <a:r>
              <a:rPr lang="en-US" dirty="0"/>
              <a:t>	(*x).</a:t>
            </a:r>
            <a:r>
              <a:rPr lang="en-US" dirty="0" err="1"/>
              <a:t>taban</a:t>
            </a:r>
            <a:r>
              <a:rPr lang="en-US" dirty="0"/>
              <a:t>=120;</a:t>
            </a:r>
          </a:p>
          <a:p>
            <a:r>
              <a:rPr lang="en-US" dirty="0"/>
              <a:t>}</a:t>
            </a:r>
            <a:endParaRPr lang="tr-TR" dirty="0"/>
          </a:p>
        </p:txBody>
      </p:sp>
      <p:pic>
        <p:nvPicPr>
          <p:cNvPr id="6" name="5 Resim" descr="soru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642918"/>
            <a:ext cx="1767840" cy="13289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357562"/>
            <a:ext cx="15716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>
                <a:solidFill>
                  <a:srgbClr val="0070C0"/>
                </a:solidFill>
              </a:rPr>
              <a:t>2018 Yaz Dönemi Ara Sınav II sorusu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5286412" cy="360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357694"/>
            <a:ext cx="5491175" cy="2135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643050"/>
            <a:ext cx="2143140" cy="215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Resim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5000636"/>
            <a:ext cx="2000264" cy="1125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Anlayamadığınız yerleri bizlere sorunuz.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/>
              <a:t>2.ders sonu</a:t>
            </a: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3. ve 4. dersler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/>
              <a:t>3. VE 4. DERSLERDE </a:t>
            </a:r>
            <a:r>
              <a:rPr lang="tr-TR" sz="7200" dirty="0">
                <a:solidFill>
                  <a:srgbClr val="FF0000"/>
                </a:solidFill>
              </a:rPr>
              <a:t>UYGULAMALI DERS </a:t>
            </a:r>
            <a:r>
              <a:rPr lang="tr-TR" sz="7200" dirty="0"/>
              <a:t>YAPILDI.</a:t>
            </a: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Resim" descr="15653296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7143768" y="1357298"/>
            <a:ext cx="1095241" cy="1143008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Bunu biliyor musunuz?</a:t>
            </a:r>
            <a:br>
              <a:rPr lang="tr-TR" dirty="0"/>
            </a:br>
            <a:r>
              <a:rPr lang="tr-TR" sz="2200" i="1" dirty="0"/>
              <a:t>Düşünce şeklinizde ufak farklılıklar hissediyor musunuz?</a:t>
            </a:r>
            <a:endParaRPr lang="tr-TR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4286280" cy="392909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dirty="0"/>
              <a:t>Programlama dili ile uğraşmak bize etkin bir düşünce yetisinin birçok bileşenlerini edinmede yardımcı olabilir.</a:t>
            </a:r>
          </a:p>
          <a:p>
            <a:pPr lvl="1"/>
            <a:r>
              <a:rPr lang="tr-TR" dirty="0"/>
              <a:t>rasyonel düşünce</a:t>
            </a:r>
          </a:p>
          <a:p>
            <a:pPr lvl="1"/>
            <a:r>
              <a:rPr lang="tr-TR" dirty="0" err="1"/>
              <a:t>algoritmik</a:t>
            </a:r>
            <a:r>
              <a:rPr lang="tr-TR" dirty="0"/>
              <a:t> düşünce</a:t>
            </a:r>
          </a:p>
          <a:p>
            <a:pPr lvl="1"/>
            <a:r>
              <a:rPr lang="tr-TR" dirty="0"/>
              <a:t>sistematik düşünce</a:t>
            </a:r>
          </a:p>
          <a:p>
            <a:pPr lvl="1"/>
            <a:r>
              <a:rPr lang="tr-TR" dirty="0"/>
              <a:t>yaratıcı düşünce</a:t>
            </a:r>
          </a:p>
          <a:p>
            <a:pPr lvl="1"/>
            <a:r>
              <a:rPr lang="tr-TR" dirty="0"/>
              <a:t>…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428596" y="5143512"/>
            <a:ext cx="8143932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İlgi çekici bir sunum </a:t>
            </a:r>
            <a:r>
              <a:rPr lang="tr-TR" sz="1400" dirty="0"/>
              <a:t>(en sonunda çeşitli kaynaklar mevcut)</a:t>
            </a:r>
            <a:r>
              <a:rPr lang="tr-TR" sz="20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tr-TR" sz="1600" i="1" dirty="0">
                <a:solidFill>
                  <a:srgbClr val="0070C0"/>
                </a:solidFill>
              </a:rPr>
              <a:t>“</a:t>
            </a:r>
            <a:r>
              <a:rPr lang="tr-TR" sz="1600" i="1" dirty="0" err="1">
                <a:solidFill>
                  <a:srgbClr val="0070C0"/>
                </a:solidFill>
              </a:rPr>
              <a:t>Computational</a:t>
            </a:r>
            <a:r>
              <a:rPr lang="tr-TR" sz="1600" i="1" dirty="0">
                <a:solidFill>
                  <a:srgbClr val="0070C0"/>
                </a:solidFill>
              </a:rPr>
              <a:t> </a:t>
            </a:r>
            <a:r>
              <a:rPr lang="tr-TR" sz="1600" i="1" dirty="0" err="1">
                <a:solidFill>
                  <a:srgbClr val="0070C0"/>
                </a:solidFill>
              </a:rPr>
              <a:t>thinking</a:t>
            </a:r>
            <a:r>
              <a:rPr lang="tr-TR" sz="1600" i="1" dirty="0">
                <a:solidFill>
                  <a:srgbClr val="0070C0"/>
                </a:solidFill>
              </a:rPr>
              <a:t> c</a:t>
            </a:r>
            <a:r>
              <a:rPr lang="en-US" sz="1600" i="1" dirty="0" err="1">
                <a:solidFill>
                  <a:srgbClr val="0070C0"/>
                </a:solidFill>
              </a:rPr>
              <a:t>omplements</a:t>
            </a:r>
            <a:r>
              <a:rPr lang="en-US" sz="1600" i="1" dirty="0">
                <a:solidFill>
                  <a:srgbClr val="0070C0"/>
                </a:solidFill>
              </a:rPr>
              <a:t> and combines mathematical and engineering thinking</a:t>
            </a:r>
            <a:r>
              <a:rPr lang="tr-TR" sz="1600" i="1" dirty="0">
                <a:solidFill>
                  <a:srgbClr val="0070C0"/>
                </a:solidFill>
              </a:rPr>
              <a:t>”</a:t>
            </a:r>
            <a:r>
              <a:rPr lang="tr-TR" sz="1600" dirty="0"/>
              <a:t/>
            </a:r>
            <a:br>
              <a:rPr lang="tr-TR" sz="1600" dirty="0"/>
            </a:br>
            <a:r>
              <a:rPr lang="tr-TR" sz="1600" dirty="0"/>
              <a:t>https://www.microsoft.com/en-us/research/wp-content/uploads/2012/08/Jeannette_Wing.pdf</a:t>
            </a:r>
          </a:p>
        </p:txBody>
      </p:sp>
      <p:pic>
        <p:nvPicPr>
          <p:cNvPr id="10" name="9 Resim" descr="reas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285860"/>
            <a:ext cx="2428892" cy="3246197"/>
          </a:xfrm>
          <a:prstGeom prst="rect">
            <a:avLst/>
          </a:prstGeom>
        </p:spPr>
      </p:pic>
      <p:sp>
        <p:nvSpPr>
          <p:cNvPr id="7" name="6 Yuvarlatılmış Dikdörtgen"/>
          <p:cNvSpPr/>
          <p:nvPr/>
        </p:nvSpPr>
        <p:spPr>
          <a:xfrm>
            <a:off x="5500694" y="3929066"/>
            <a:ext cx="3000396" cy="1143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Sunuma göz atalım, özellikle 37-40 sayfalardaki ilginç günlük yaşam örneğine.</a:t>
            </a:r>
          </a:p>
        </p:txBody>
      </p:sp>
      <p:sp>
        <p:nvSpPr>
          <p:cNvPr id="8" name="7 Bükülü Ok"/>
          <p:cNvSpPr/>
          <p:nvPr/>
        </p:nvSpPr>
        <p:spPr>
          <a:xfrm>
            <a:off x="4286248" y="4286256"/>
            <a:ext cx="1214446" cy="8572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turkey-map-and-words-cloud-with-larger-cities_606872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608" y="3478460"/>
            <a:ext cx="3722392" cy="337954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Kod Yazmalı Alıştırma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4 tane kişiye isimleri ve memleketleri sorulmuş ve bir kağıda not edilmiştir.</a:t>
            </a:r>
          </a:p>
          <a:p>
            <a:r>
              <a:rPr lang="tr-TR" dirty="0"/>
              <a:t>Bir döngü ile bu bilgileri kullanıcıdan alın ve hepsini tek bir karakter dizisine kaydedin.</a:t>
            </a:r>
          </a:p>
          <a:p>
            <a:r>
              <a:rPr lang="tr-TR" dirty="0"/>
              <a:t>İpucu: </a:t>
            </a:r>
            <a:r>
              <a:rPr lang="tr-TR" i="1" dirty="0" err="1">
                <a:solidFill>
                  <a:srgbClr val="C00000"/>
                </a:solidFill>
              </a:rPr>
              <a:t>char</a:t>
            </a:r>
            <a:r>
              <a:rPr lang="tr-TR" i="1" dirty="0">
                <a:solidFill>
                  <a:srgbClr val="C00000"/>
                </a:solidFill>
              </a:rPr>
              <a:t> </a:t>
            </a:r>
            <a:r>
              <a:rPr lang="tr-TR" i="1" dirty="0" err="1">
                <a:solidFill>
                  <a:srgbClr val="C00000"/>
                </a:solidFill>
              </a:rPr>
              <a:t>sehirler</a:t>
            </a:r>
            <a:r>
              <a:rPr lang="tr-TR" i="1" dirty="0">
                <a:solidFill>
                  <a:srgbClr val="C00000"/>
                </a:solidFill>
              </a:rPr>
              <a:t>[4][2][21]</a:t>
            </a:r>
          </a:p>
          <a:p>
            <a:r>
              <a:rPr lang="tr-TR" dirty="0"/>
              <a:t>Daha sonra memleketi Ankara olan kullanıcıları bir liste şeklinde ekrana yazdırın.</a:t>
            </a:r>
          </a:p>
        </p:txBody>
      </p:sp>
      <p:pic>
        <p:nvPicPr>
          <p:cNvPr id="6" name="5 Resim" descr="soru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4572008"/>
            <a:ext cx="1767840" cy="132892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Dizi ve fonksiyon sorusu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790700"/>
          </a:xfrm>
        </p:spPr>
        <p:txBody>
          <a:bodyPr>
            <a:normAutofit/>
          </a:bodyPr>
          <a:lstStyle/>
          <a:p>
            <a:r>
              <a:rPr lang="tr-TR" sz="2500" b="1" i="1" dirty="0" err="1">
                <a:solidFill>
                  <a:srgbClr val="C00000"/>
                </a:solidFill>
              </a:rPr>
              <a:t>void</a:t>
            </a:r>
            <a:r>
              <a:rPr lang="tr-TR" sz="2500" b="1" i="1" dirty="0">
                <a:solidFill>
                  <a:srgbClr val="C00000"/>
                </a:solidFill>
              </a:rPr>
              <a:t> doldur(</a:t>
            </a:r>
            <a:r>
              <a:rPr lang="tr-TR" sz="2500" b="1" i="1" dirty="0" err="1">
                <a:solidFill>
                  <a:srgbClr val="C00000"/>
                </a:solidFill>
              </a:rPr>
              <a:t>int</a:t>
            </a:r>
            <a:r>
              <a:rPr lang="tr-TR" sz="2500" b="1" i="1" dirty="0">
                <a:solidFill>
                  <a:srgbClr val="C00000"/>
                </a:solidFill>
              </a:rPr>
              <a:t> en, </a:t>
            </a:r>
            <a:r>
              <a:rPr lang="tr-TR" sz="2500" b="1" i="1" dirty="0" err="1">
                <a:solidFill>
                  <a:srgbClr val="C00000"/>
                </a:solidFill>
              </a:rPr>
              <a:t>int</a:t>
            </a:r>
            <a:r>
              <a:rPr lang="tr-TR" sz="2500" b="1" i="1" dirty="0">
                <a:solidFill>
                  <a:srgbClr val="C00000"/>
                </a:solidFill>
              </a:rPr>
              <a:t> boy, </a:t>
            </a:r>
            <a:r>
              <a:rPr lang="tr-TR" sz="2500" b="1" i="1" dirty="0" err="1">
                <a:solidFill>
                  <a:srgbClr val="C00000"/>
                </a:solidFill>
              </a:rPr>
              <a:t>int</a:t>
            </a:r>
            <a:r>
              <a:rPr lang="tr-TR" sz="2500" b="1" i="1" dirty="0">
                <a:solidFill>
                  <a:srgbClr val="C00000"/>
                </a:solidFill>
              </a:rPr>
              <a:t> dizi[boy][en]);</a:t>
            </a:r>
          </a:p>
          <a:p>
            <a:r>
              <a:rPr lang="tr-TR" sz="2500" b="1" i="1" dirty="0" err="1">
                <a:solidFill>
                  <a:srgbClr val="C00000"/>
                </a:solidFill>
              </a:rPr>
              <a:t>void</a:t>
            </a:r>
            <a:r>
              <a:rPr lang="tr-TR" sz="2500" b="1" i="1" dirty="0">
                <a:solidFill>
                  <a:srgbClr val="C00000"/>
                </a:solidFill>
              </a:rPr>
              <a:t> </a:t>
            </a:r>
            <a:r>
              <a:rPr lang="tr-TR" sz="2500" b="1" i="1" dirty="0" err="1">
                <a:solidFill>
                  <a:srgbClr val="C00000"/>
                </a:solidFill>
              </a:rPr>
              <a:t>yazdir</a:t>
            </a:r>
            <a:r>
              <a:rPr lang="tr-TR" sz="2500" b="1" i="1" dirty="0">
                <a:solidFill>
                  <a:srgbClr val="C00000"/>
                </a:solidFill>
              </a:rPr>
              <a:t>(</a:t>
            </a:r>
            <a:r>
              <a:rPr lang="tr-TR" sz="2500" b="1" i="1" dirty="0" err="1">
                <a:solidFill>
                  <a:srgbClr val="C00000"/>
                </a:solidFill>
              </a:rPr>
              <a:t>int</a:t>
            </a:r>
            <a:r>
              <a:rPr lang="tr-TR" sz="2500" b="1" i="1" dirty="0">
                <a:solidFill>
                  <a:srgbClr val="C00000"/>
                </a:solidFill>
              </a:rPr>
              <a:t> en, </a:t>
            </a:r>
            <a:r>
              <a:rPr lang="tr-TR" sz="2500" b="1" i="1" dirty="0" err="1">
                <a:solidFill>
                  <a:srgbClr val="C00000"/>
                </a:solidFill>
              </a:rPr>
              <a:t>int</a:t>
            </a:r>
            <a:r>
              <a:rPr lang="tr-TR" sz="2500" b="1" i="1" dirty="0">
                <a:solidFill>
                  <a:srgbClr val="C00000"/>
                </a:solidFill>
              </a:rPr>
              <a:t> boy, </a:t>
            </a:r>
            <a:r>
              <a:rPr lang="tr-TR" sz="2500" b="1" i="1" dirty="0" err="1">
                <a:solidFill>
                  <a:srgbClr val="C00000"/>
                </a:solidFill>
              </a:rPr>
              <a:t>int</a:t>
            </a:r>
            <a:r>
              <a:rPr lang="tr-TR" sz="2500" b="1" i="1" dirty="0">
                <a:solidFill>
                  <a:srgbClr val="C00000"/>
                </a:solidFill>
              </a:rPr>
              <a:t> dizi[boy][en]); </a:t>
            </a:r>
            <a:r>
              <a:rPr lang="tr-TR" sz="2500" b="1" i="1" dirty="0"/>
              <a:t/>
            </a:r>
            <a:br>
              <a:rPr lang="tr-TR" sz="2500" b="1" i="1" dirty="0"/>
            </a:br>
            <a:r>
              <a:rPr lang="tr-TR" sz="2500" b="1" i="1" dirty="0"/>
              <a:t>prototipli iki FONKSİYONLA içi 0 kenarları 1 dolu bir halı deseni oluşturunuz.</a:t>
            </a:r>
          </a:p>
        </p:txBody>
      </p:sp>
      <p:pic>
        <p:nvPicPr>
          <p:cNvPr id="4098" name="Picture 2" descr="Image result for carp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8919" y="2643182"/>
            <a:ext cx="3545081" cy="2581263"/>
          </a:xfrm>
          <a:prstGeom prst="rect">
            <a:avLst/>
          </a:prstGeom>
          <a:noFill/>
        </p:spPr>
      </p:pic>
      <p:sp>
        <p:nvSpPr>
          <p:cNvPr id="6" name="5 Yuvarlatılmış Dikdörtgen"/>
          <p:cNvSpPr/>
          <p:nvPr/>
        </p:nvSpPr>
        <p:spPr>
          <a:xfrm>
            <a:off x="500034" y="2928934"/>
            <a:ext cx="1857388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ÖNCE BEBEK ADIMLI </a:t>
            </a:r>
          </a:p>
          <a:p>
            <a:pPr algn="ctr"/>
            <a:r>
              <a:rPr lang="tr-TR" dirty="0"/>
              <a:t>SÖZDE KOD</a:t>
            </a:r>
          </a:p>
        </p:txBody>
      </p:sp>
      <p:pic>
        <p:nvPicPr>
          <p:cNvPr id="7" name="6 Resim" descr="Image result for emekleyen bebek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728" y="3429000"/>
            <a:ext cx="1080000" cy="9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1000100" y="4500570"/>
            <a:ext cx="5143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SÖZDE KOD:</a:t>
            </a:r>
          </a:p>
          <a:p>
            <a:r>
              <a:rPr lang="tr-TR" dirty="0"/>
              <a:t>H1(hedef1): TAMAMI 1 DOLU OLSUN</a:t>
            </a:r>
          </a:p>
          <a:p>
            <a:pPr>
              <a:buFontTx/>
              <a:buChar char="-"/>
            </a:pPr>
            <a:r>
              <a:rPr lang="tr-TR" dirty="0"/>
              <a:t>doldur: iki tane iç içe </a:t>
            </a:r>
            <a:r>
              <a:rPr lang="tr-TR" dirty="0" err="1"/>
              <a:t>for</a:t>
            </a:r>
            <a:r>
              <a:rPr lang="tr-TR" dirty="0"/>
              <a:t> – dış </a:t>
            </a:r>
            <a:r>
              <a:rPr lang="tr-TR" dirty="0" err="1"/>
              <a:t>for</a:t>
            </a:r>
            <a:r>
              <a:rPr lang="tr-TR" dirty="0"/>
              <a:t> satır kontrolü</a:t>
            </a:r>
          </a:p>
          <a:p>
            <a:pPr>
              <a:buFontTx/>
              <a:buChar char="-"/>
            </a:pPr>
            <a:r>
              <a:rPr lang="tr-TR" dirty="0"/>
              <a:t> yazdır, </a:t>
            </a:r>
            <a:r>
              <a:rPr lang="tr-TR" dirty="0" err="1"/>
              <a:t>doldur'un</a:t>
            </a:r>
            <a:r>
              <a:rPr lang="tr-TR" dirty="0"/>
              <a:t> </a:t>
            </a:r>
            <a:r>
              <a:rPr lang="tr-TR" dirty="0" err="1"/>
              <a:t>printf'lisi</a:t>
            </a:r>
            <a:r>
              <a:rPr lang="tr-TR" dirty="0"/>
              <a:t>.</a:t>
            </a:r>
          </a:p>
          <a:p>
            <a:r>
              <a:rPr lang="tr-TR" dirty="0"/>
              <a:t>H2: İÇİ 0 OLSUN.</a:t>
            </a:r>
          </a:p>
          <a:p>
            <a:r>
              <a:rPr lang="tr-TR" dirty="0"/>
              <a:t>- Ekrana 1 basan </a:t>
            </a:r>
            <a:r>
              <a:rPr lang="tr-TR" dirty="0" err="1"/>
              <a:t>printf</a:t>
            </a:r>
            <a:r>
              <a:rPr lang="tr-TR" dirty="0"/>
              <a:t>,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else'li</a:t>
            </a:r>
            <a:r>
              <a:rPr lang="tr-TR" dirty="0"/>
              <a:t> </a:t>
            </a:r>
            <a:r>
              <a:rPr lang="tr-TR" dirty="0" err="1"/>
              <a:t>printf</a:t>
            </a:r>
            <a:r>
              <a:rPr lang="tr-TR" dirty="0"/>
              <a:t> ile değişsin. </a:t>
            </a: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Anlayamadığınız yerleri bizlere sorunuz.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/>
              <a:t>5.ders sonu</a:t>
            </a: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Ortalama* bir oyun ödevi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457200" y="6381328"/>
            <a:ext cx="8229600" cy="279688"/>
          </a:xfrm>
        </p:spPr>
        <p:txBody>
          <a:bodyPr>
            <a:normAutofit fontScale="55000" lnSpcReduction="20000"/>
          </a:bodyPr>
          <a:lstStyle/>
          <a:p>
            <a:r>
              <a:rPr lang="tr-TR" dirty="0"/>
              <a:t>En en iyi ödev(ler) arasında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320CEE-82E4-4209-B698-C6415DEE6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98420"/>
            <a:ext cx="6156176" cy="3461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			Alıştırma– Ekran çıktısı nedir?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2328850" cy="29956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r-TR" sz="1800" dirty="0"/>
              <a:t>#</a:t>
            </a:r>
            <a:r>
              <a:rPr lang="tr-TR" sz="1800" dirty="0" err="1"/>
              <a:t>include</a:t>
            </a:r>
            <a:r>
              <a:rPr lang="tr-TR" sz="1800" dirty="0"/>
              <a:t> &lt;</a:t>
            </a:r>
            <a:r>
              <a:rPr lang="tr-TR" sz="1800" dirty="0" err="1"/>
              <a:t>stdio</a:t>
            </a:r>
            <a:r>
              <a:rPr lang="tr-TR" sz="1800" dirty="0"/>
              <a:t>.h&gt;</a:t>
            </a:r>
          </a:p>
          <a:p>
            <a:pPr>
              <a:buNone/>
            </a:pPr>
            <a:r>
              <a:rPr lang="tr-TR" sz="1800" dirty="0"/>
              <a:t>#</a:t>
            </a:r>
            <a:r>
              <a:rPr lang="tr-TR" sz="1800" dirty="0" err="1"/>
              <a:t>include</a:t>
            </a:r>
            <a:r>
              <a:rPr lang="tr-TR" sz="1800" dirty="0"/>
              <a:t> &lt;</a:t>
            </a:r>
            <a:r>
              <a:rPr lang="tr-TR" sz="1800" dirty="0" err="1"/>
              <a:t>string</a:t>
            </a:r>
            <a:r>
              <a:rPr lang="tr-TR" sz="1800" dirty="0"/>
              <a:t>.h&gt;</a:t>
            </a:r>
          </a:p>
          <a:p>
            <a:pPr>
              <a:buNone/>
            </a:pPr>
            <a:r>
              <a:rPr lang="tr-TR" sz="1800" dirty="0" err="1"/>
              <a:t>typedef</a:t>
            </a:r>
            <a:r>
              <a:rPr lang="tr-TR" sz="1800" dirty="0"/>
              <a:t> </a:t>
            </a:r>
            <a:r>
              <a:rPr lang="tr-TR" sz="1800" dirty="0" err="1"/>
              <a:t>struct</a:t>
            </a:r>
            <a:endParaRPr lang="tr-TR" sz="1800" dirty="0"/>
          </a:p>
          <a:p>
            <a:pPr>
              <a:buNone/>
            </a:pPr>
            <a:r>
              <a:rPr lang="tr-TR" sz="1800" dirty="0"/>
              <a:t>{</a:t>
            </a:r>
          </a:p>
          <a:p>
            <a:pPr>
              <a:buNone/>
            </a:pPr>
            <a:r>
              <a:rPr lang="tr-TR" sz="1800" dirty="0"/>
              <a:t>	</a:t>
            </a:r>
            <a:r>
              <a:rPr lang="tr-TR" sz="1800" dirty="0" err="1"/>
              <a:t>char</a:t>
            </a:r>
            <a:r>
              <a:rPr lang="tr-TR" sz="1800" dirty="0"/>
              <a:t> isim[20];</a:t>
            </a:r>
          </a:p>
          <a:p>
            <a:pPr>
              <a:buNone/>
            </a:pPr>
            <a:r>
              <a:rPr lang="tr-TR" sz="1800" dirty="0"/>
              <a:t>	</a:t>
            </a:r>
            <a:r>
              <a:rPr lang="tr-TR" sz="1800" dirty="0" err="1"/>
              <a:t>int</a:t>
            </a:r>
            <a:r>
              <a:rPr lang="tr-TR" sz="1800" dirty="0"/>
              <a:t> puan;</a:t>
            </a:r>
          </a:p>
          <a:p>
            <a:pPr>
              <a:buNone/>
            </a:pPr>
            <a:r>
              <a:rPr lang="tr-TR" sz="1800" dirty="0"/>
              <a:t>} </a:t>
            </a:r>
            <a:r>
              <a:rPr lang="tr-TR" sz="1800" dirty="0" err="1"/>
              <a:t>yapi</a:t>
            </a:r>
            <a:r>
              <a:rPr lang="tr-TR" sz="1800" dirty="0"/>
              <a:t>; </a:t>
            </a:r>
          </a:p>
          <a:p>
            <a:pPr>
              <a:buNone/>
            </a:pPr>
            <a:r>
              <a:rPr lang="tr-TR" sz="1800" dirty="0"/>
              <a:t>…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357422" y="1071546"/>
            <a:ext cx="3143272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/>
              <a:t>…</a:t>
            </a:r>
          </a:p>
          <a:p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main</a:t>
            </a:r>
            <a:r>
              <a:rPr lang="tr-TR" dirty="0"/>
              <a:t>()</a:t>
            </a:r>
          </a:p>
          <a:p>
            <a:r>
              <a:rPr lang="tr-TR" dirty="0"/>
              <a:t>{</a:t>
            </a:r>
          </a:p>
          <a:p>
            <a:r>
              <a:rPr lang="tr-TR" dirty="0"/>
              <a:t>    </a:t>
            </a:r>
            <a:r>
              <a:rPr lang="tr-TR" dirty="0" err="1"/>
              <a:t>yapi</a:t>
            </a:r>
            <a:r>
              <a:rPr lang="tr-TR" dirty="0"/>
              <a:t> t[3];</a:t>
            </a:r>
          </a:p>
          <a:p>
            <a:r>
              <a:rPr lang="tr-TR" dirty="0"/>
              <a:t>    </a:t>
            </a:r>
            <a:r>
              <a:rPr lang="tr-TR" dirty="0" err="1"/>
              <a:t>int</a:t>
            </a:r>
            <a:r>
              <a:rPr lang="tr-TR" dirty="0"/>
              <a:t> i;</a:t>
            </a:r>
          </a:p>
          <a:p>
            <a:r>
              <a:rPr lang="tr-TR" dirty="0"/>
              <a:t>    </a:t>
            </a:r>
            <a:r>
              <a:rPr lang="tr-TR" dirty="0" err="1"/>
              <a:t>for</a:t>
            </a:r>
            <a:r>
              <a:rPr lang="tr-TR" dirty="0"/>
              <a:t>(i=0; i&lt;3; i++)</a:t>
            </a:r>
          </a:p>
          <a:p>
            <a:r>
              <a:rPr lang="tr-TR" dirty="0"/>
              <a:t>    {</a:t>
            </a:r>
          </a:p>
          <a:p>
            <a:r>
              <a:rPr lang="tr-TR" dirty="0"/>
              <a:t>	</a:t>
            </a:r>
            <a:r>
              <a:rPr lang="tr-TR" dirty="0" err="1"/>
              <a:t>strcpy</a:t>
            </a:r>
            <a:r>
              <a:rPr lang="tr-TR" dirty="0"/>
              <a:t>(t[i].isim, "X");</a:t>
            </a:r>
          </a:p>
          <a:p>
            <a:r>
              <a:rPr lang="tr-TR" dirty="0"/>
              <a:t>	t[2-i].puan=i*9;</a:t>
            </a:r>
          </a:p>
          <a:p>
            <a:r>
              <a:rPr lang="tr-TR" dirty="0"/>
              <a:t>    }</a:t>
            </a:r>
          </a:p>
          <a:p>
            <a:r>
              <a:rPr lang="tr-TR" dirty="0"/>
              <a:t> …</a:t>
            </a:r>
          </a:p>
        </p:txBody>
      </p:sp>
      <p:sp>
        <p:nvSpPr>
          <p:cNvPr id="5" name="4 Dikdörtgen"/>
          <p:cNvSpPr/>
          <p:nvPr/>
        </p:nvSpPr>
        <p:spPr>
          <a:xfrm>
            <a:off x="5357818" y="2071678"/>
            <a:ext cx="3286148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/>
              <a:t>…</a:t>
            </a:r>
          </a:p>
          <a:p>
            <a:r>
              <a:rPr lang="tr-TR" dirty="0"/>
              <a:t>    </a:t>
            </a:r>
            <a:r>
              <a:rPr lang="tr-TR" dirty="0" err="1"/>
              <a:t>for</a:t>
            </a:r>
            <a:r>
              <a:rPr lang="tr-TR" dirty="0"/>
              <a:t>(i=0; i&lt;3; i++)</a:t>
            </a:r>
          </a:p>
          <a:p>
            <a:r>
              <a:rPr lang="tr-TR" dirty="0"/>
              <a:t>    {</a:t>
            </a:r>
          </a:p>
          <a:p>
            <a:r>
              <a:rPr lang="tr-TR" dirty="0"/>
              <a:t>       </a:t>
            </a:r>
            <a:r>
              <a:rPr lang="tr-TR" dirty="0" err="1"/>
              <a:t>printf</a:t>
            </a:r>
            <a:r>
              <a:rPr lang="tr-TR" dirty="0"/>
              <a:t>("Takim  %s:%d\n", </a:t>
            </a:r>
          </a:p>
          <a:p>
            <a:r>
              <a:rPr lang="tr-TR" dirty="0"/>
              <a:t>	t[i].isim, </a:t>
            </a:r>
          </a:p>
          <a:p>
            <a:r>
              <a:rPr lang="tr-TR" dirty="0"/>
              <a:t>	t[i].puan);</a:t>
            </a:r>
          </a:p>
          <a:p>
            <a:r>
              <a:rPr lang="tr-TR" dirty="0"/>
              <a:t>    }</a:t>
            </a:r>
          </a:p>
          <a:p>
            <a:r>
              <a:rPr lang="tr-TR" dirty="0"/>
              <a:t>    </a:t>
            </a:r>
            <a:r>
              <a:rPr lang="tr-TR" dirty="0" err="1"/>
              <a:t>return</a:t>
            </a:r>
            <a:r>
              <a:rPr lang="tr-TR" dirty="0"/>
              <a:t> 0;</a:t>
            </a:r>
          </a:p>
          <a:p>
            <a:r>
              <a:rPr lang="tr-TR" dirty="0"/>
              <a:t>}</a:t>
            </a:r>
          </a:p>
        </p:txBody>
      </p:sp>
      <p:pic>
        <p:nvPicPr>
          <p:cNvPr id="6" name="5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286256"/>
            <a:ext cx="1767840" cy="13289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t="17428" r="41379" b="33194"/>
          <a:stretch>
            <a:fillRect/>
          </a:stretch>
        </p:blipFill>
        <p:spPr bwMode="auto">
          <a:xfrm>
            <a:off x="2928926" y="4429132"/>
            <a:ext cx="214313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Ara Sınav </a:t>
            </a:r>
            <a:r>
              <a:rPr lang="tr-TR" dirty="0" err="1"/>
              <a:t>II'e</a:t>
            </a:r>
            <a:r>
              <a:rPr lang="tr-TR" dirty="0"/>
              <a:t> doğru...</a:t>
            </a:r>
            <a:br>
              <a:rPr lang="tr-TR" dirty="0"/>
            </a:br>
            <a:r>
              <a:rPr lang="tr-TR" dirty="0" err="1"/>
              <a:t>for'un</a:t>
            </a:r>
            <a:r>
              <a:rPr lang="tr-TR" dirty="0"/>
              <a:t> sonuna ; konulursa ne olur.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Derleyicinin düşünce şekli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571472" y="4857760"/>
            <a:ext cx="807249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DEVCPP FARK EDEBİLİR Mİ?</a:t>
            </a:r>
          </a:p>
          <a:p>
            <a:pPr algn="ctr"/>
            <a:r>
              <a:rPr lang="tr-TR" dirty="0"/>
              <a:t>Edemez. Geçerli bir kod gibi düşünür. Devamındaki, döngüye ait sandığınız kısmın sadece bir kez çalıştırılmasından durumu fark edebilirsiniz.</a:t>
            </a:r>
          </a:p>
        </p:txBody>
      </p:sp>
      <p:sp>
        <p:nvSpPr>
          <p:cNvPr id="5" name="4 Yuvarlatılmış Dikdörtgen"/>
          <p:cNvSpPr/>
          <p:nvPr/>
        </p:nvSpPr>
        <p:spPr>
          <a:xfrm>
            <a:off x="6286512" y="785794"/>
            <a:ext cx="2643206" cy="92869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HATANIN TÜRÜ:</a:t>
            </a:r>
            <a:br>
              <a:rPr lang="tr-TR" dirty="0"/>
            </a:br>
            <a:r>
              <a:rPr lang="tr-TR" dirty="0"/>
              <a:t>MANTIK HATASI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5429256" y="2214554"/>
            <a:ext cx="3286148" cy="221457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Kodun metni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pic>
        <p:nvPicPr>
          <p:cNvPr id="7" name="Picture 2" descr="http://imageenvision.com/sm/0025-0803-0519-0114_clip_art_graphic_of_a_grumpy_desktop_computer_cartoon_character_with_his_hands_on_his_hi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900" b="-12490"/>
          <a:stretch/>
        </p:blipFill>
        <p:spPr bwMode="auto">
          <a:xfrm>
            <a:off x="1000100" y="2714620"/>
            <a:ext cx="1340100" cy="1556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7 Bulut Belirtme Çizgisi"/>
          <p:cNvSpPr/>
          <p:nvPr/>
        </p:nvSpPr>
        <p:spPr>
          <a:xfrm>
            <a:off x="2000232" y="1857364"/>
            <a:ext cx="2286016" cy="1285884"/>
          </a:xfrm>
          <a:prstGeom prst="cloudCallout">
            <a:avLst>
              <a:gd name="adj1" fmla="val -44722"/>
              <a:gd name="adj2" fmla="val 526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; yerine {} varmış gibi düşünür, her turda "hiçbir şey" yaparım.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496"/>
            <a:ext cx="2500330" cy="113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Yuvarlatılmış Dikdörtgen"/>
          <p:cNvSpPr/>
          <p:nvPr/>
        </p:nvSpPr>
        <p:spPr>
          <a:xfrm>
            <a:off x="3071802" y="3500438"/>
            <a:ext cx="2000264" cy="1143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err="1"/>
              <a:t>Astyle</a:t>
            </a:r>
            <a:r>
              <a:rPr lang="tr-TR" sz="1400" dirty="0"/>
              <a:t> ile otomatik </a:t>
            </a:r>
            <a:r>
              <a:rPr lang="tr-TR" sz="1400" dirty="0" err="1"/>
              <a:t>girintilendirme</a:t>
            </a:r>
            <a:r>
              <a:rPr lang="tr-TR" sz="1400" dirty="0"/>
              <a:t> yaparak da </a:t>
            </a:r>
            <a:r>
              <a:rPr lang="tr-TR" sz="1400" dirty="0" err="1"/>
              <a:t>girintilendirmeden</a:t>
            </a:r>
            <a:r>
              <a:rPr lang="tr-TR" sz="1400" dirty="0"/>
              <a:t> hatayı fark edebilirsiniz.</a:t>
            </a: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Küçük Ünlü Uyumu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/>
              <a:t>Kullanıcıdan bir kelime alıp kelimenin küçük ünlü uyumu kurallarına uyup uymadığını kontrol eden programı yazın. Küçük ünlü uyumu kuralları;</a:t>
            </a:r>
          </a:p>
          <a:p>
            <a:r>
              <a:rPr lang="tr-TR" dirty="0"/>
              <a:t>Kelimedeki bir sesli harf a, e ya da i ise sonraki sesli harf de a, e ya da i olmalıdır.</a:t>
            </a:r>
          </a:p>
          <a:p>
            <a:r>
              <a:rPr lang="tr-TR" dirty="0"/>
              <a:t>Kelimedeki bir sesli harf o ya da u ise sonraki sesli harf a, e ya da u olmalıdır.</a:t>
            </a:r>
          </a:p>
          <a:p>
            <a:endParaRPr lang="tr-TR" dirty="0"/>
          </a:p>
          <a:p>
            <a:pPr>
              <a:buNone/>
            </a:pPr>
            <a:r>
              <a:rPr lang="tr-TR" b="1" u="sng" dirty="0"/>
              <a:t>Örnek girdi çıktı:</a:t>
            </a:r>
          </a:p>
          <a:p>
            <a:pPr>
              <a:buNone/>
            </a:pPr>
            <a:r>
              <a:rPr lang="tr-TR" dirty="0"/>
              <a:t>Kelime girin: </a:t>
            </a:r>
            <a:r>
              <a:rPr lang="tr-TR" b="1" i="1" dirty="0" err="1">
                <a:solidFill>
                  <a:srgbClr val="0000FF"/>
                </a:solidFill>
              </a:rPr>
              <a:t>anlasmak</a:t>
            </a:r>
            <a:endParaRPr lang="tr-TR" b="1" i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tr-TR" dirty="0" err="1"/>
              <a:t>Kucuk</a:t>
            </a:r>
            <a:r>
              <a:rPr lang="tr-TR" dirty="0"/>
              <a:t> unlu uyumuna sahip.</a:t>
            </a:r>
          </a:p>
          <a:p>
            <a:pPr>
              <a:buNone/>
            </a:pPr>
            <a:r>
              <a:rPr lang="tr-TR" dirty="0"/>
              <a:t>Kelime girin: </a:t>
            </a:r>
            <a:r>
              <a:rPr lang="tr-TR" b="1" i="1" dirty="0">
                <a:solidFill>
                  <a:srgbClr val="0000FF"/>
                </a:solidFill>
              </a:rPr>
              <a:t>cileklik</a:t>
            </a:r>
          </a:p>
          <a:p>
            <a:pPr>
              <a:buNone/>
            </a:pPr>
            <a:r>
              <a:rPr lang="tr-TR" dirty="0" err="1"/>
              <a:t>Kucuk</a:t>
            </a:r>
            <a:r>
              <a:rPr lang="tr-TR" dirty="0"/>
              <a:t> unlu uyumuna sahip.</a:t>
            </a:r>
          </a:p>
          <a:p>
            <a:pPr>
              <a:buNone/>
            </a:pPr>
            <a:r>
              <a:rPr lang="tr-TR" dirty="0"/>
              <a:t>Kelime girin: </a:t>
            </a:r>
            <a:r>
              <a:rPr lang="tr-TR" b="1" i="1" dirty="0" err="1">
                <a:solidFill>
                  <a:srgbClr val="0000FF"/>
                </a:solidFill>
              </a:rPr>
              <a:t>yuruyorum</a:t>
            </a:r>
            <a:endParaRPr lang="tr-TR" b="1" i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tr-TR" dirty="0" err="1"/>
              <a:t>Kucuk</a:t>
            </a:r>
            <a:r>
              <a:rPr lang="tr-TR" dirty="0"/>
              <a:t> unlu uyumuna sahip </a:t>
            </a:r>
            <a:r>
              <a:rPr lang="tr-TR" dirty="0" err="1"/>
              <a:t>degil</a:t>
            </a:r>
            <a:r>
              <a:rPr lang="tr-TR" dirty="0"/>
              <a:t>.</a:t>
            </a:r>
          </a:p>
          <a:p>
            <a:pPr>
              <a:buNone/>
            </a:pPr>
            <a:r>
              <a:rPr lang="tr-TR" dirty="0"/>
              <a:t>Kelime girin</a:t>
            </a:r>
            <a:r>
              <a:rPr lang="tr-TR"/>
              <a:t>: </a:t>
            </a:r>
            <a:r>
              <a:rPr lang="tr-TR" b="1" i="1">
                <a:solidFill>
                  <a:srgbClr val="0000FF"/>
                </a:solidFill>
              </a:rPr>
              <a:t>buralarda</a:t>
            </a:r>
            <a:endParaRPr lang="tr-TR" b="1" i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tr-TR" dirty="0" err="1"/>
              <a:t>Kucuk</a:t>
            </a:r>
            <a:r>
              <a:rPr lang="tr-TR" dirty="0"/>
              <a:t> unlu uyumuna sahip.</a:t>
            </a:r>
          </a:p>
        </p:txBody>
      </p:sp>
      <p:pic>
        <p:nvPicPr>
          <p:cNvPr id="4" name="3 Resim" descr="Adsı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80" y="3153388"/>
            <a:ext cx="2759652" cy="1595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Resim 4">
            <a:extLst>
              <a:ext uri="{FF2B5EF4-FFF2-40B4-BE49-F238E27FC236}">
                <a16:creationId xmlns:a16="http://schemas.microsoft.com/office/drawing/2014/main" xmlns="" id="{ED44B02B-8F68-4CCB-8CDA-9AD0B4163D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9606" y="4825012"/>
            <a:ext cx="2032988" cy="2032988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00826" y="214290"/>
            <a:ext cx="8229600" cy="990600"/>
          </a:xfrm>
        </p:spPr>
        <p:txBody>
          <a:bodyPr/>
          <a:lstStyle/>
          <a:p>
            <a:r>
              <a:rPr lang="tr-TR" dirty="0"/>
              <a:t>Alıştırma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361944"/>
            <a:ext cx="8229600" cy="3638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400" dirty="0"/>
              <a:t>	</a:t>
            </a:r>
            <a:r>
              <a:rPr lang="tr-TR" sz="2400" dirty="0" err="1"/>
              <a:t>int</a:t>
            </a:r>
            <a:r>
              <a:rPr lang="tr-TR" sz="2400" dirty="0"/>
              <a:t> a[3] = {4,6,2};</a:t>
            </a:r>
          </a:p>
          <a:p>
            <a:pPr>
              <a:buNone/>
            </a:pPr>
            <a:r>
              <a:rPr lang="tr-TR" sz="2400" dirty="0"/>
              <a:t>	</a:t>
            </a:r>
            <a:r>
              <a:rPr lang="tr-TR" sz="2400" dirty="0" err="1"/>
              <a:t>int</a:t>
            </a:r>
            <a:r>
              <a:rPr lang="tr-TR" sz="2400" dirty="0"/>
              <a:t>* b = &amp;a[1]; </a:t>
            </a:r>
          </a:p>
          <a:p>
            <a:pPr>
              <a:buNone/>
            </a:pPr>
            <a:r>
              <a:rPr lang="tr-TR" sz="2400" dirty="0"/>
              <a:t>	</a:t>
            </a:r>
            <a:r>
              <a:rPr lang="tr-TR" sz="2400" dirty="0" err="1"/>
              <a:t>int</a:t>
            </a:r>
            <a:r>
              <a:rPr lang="tr-TR" sz="2400" dirty="0"/>
              <a:t> **c;</a:t>
            </a:r>
          </a:p>
          <a:p>
            <a:pPr>
              <a:buNone/>
            </a:pPr>
            <a:r>
              <a:rPr lang="tr-TR" sz="2400" dirty="0"/>
              <a:t>	c = &amp;b;</a:t>
            </a:r>
          </a:p>
          <a:p>
            <a:pPr>
              <a:buNone/>
            </a:pPr>
            <a:r>
              <a:rPr lang="tr-TR" sz="2400" dirty="0"/>
              <a:t>	</a:t>
            </a:r>
            <a:r>
              <a:rPr lang="tr-TR" sz="2400" dirty="0" err="1"/>
              <a:t>printf</a:t>
            </a:r>
            <a:r>
              <a:rPr lang="tr-TR" sz="2400" dirty="0"/>
              <a:t>("%d",a[1]);</a:t>
            </a:r>
          </a:p>
          <a:p>
            <a:pPr>
              <a:buNone/>
            </a:pPr>
            <a:r>
              <a:rPr lang="tr-TR" sz="2400" dirty="0"/>
              <a:t>	(**c)--;</a:t>
            </a:r>
          </a:p>
          <a:p>
            <a:pPr>
              <a:buNone/>
            </a:pPr>
            <a:r>
              <a:rPr lang="tr-TR" sz="2400" dirty="0"/>
              <a:t>	</a:t>
            </a:r>
            <a:r>
              <a:rPr lang="tr-TR" sz="2400" dirty="0" err="1"/>
              <a:t>printf</a:t>
            </a:r>
            <a:r>
              <a:rPr lang="tr-TR" sz="2400" dirty="0"/>
              <a:t>("%d",a[1]);</a:t>
            </a:r>
          </a:p>
          <a:p>
            <a:pPr>
              <a:buNone/>
            </a:pPr>
            <a:r>
              <a:rPr lang="tr-TR" sz="2400" dirty="0"/>
              <a:t>	(*b)--;</a:t>
            </a:r>
          </a:p>
          <a:p>
            <a:pPr>
              <a:buNone/>
            </a:pPr>
            <a:r>
              <a:rPr lang="tr-TR" sz="2400" dirty="0"/>
              <a:t>	</a:t>
            </a:r>
            <a:r>
              <a:rPr lang="tr-TR" sz="2400" dirty="0" err="1"/>
              <a:t>printf</a:t>
            </a:r>
            <a:r>
              <a:rPr lang="tr-TR" sz="2400" dirty="0"/>
              <a:t>("%d",*b);</a:t>
            </a:r>
          </a:p>
          <a:p>
            <a:pPr>
              <a:buNone/>
            </a:pPr>
            <a:r>
              <a:rPr lang="tr-TR" sz="2400" dirty="0"/>
              <a:t>	b--;</a:t>
            </a:r>
          </a:p>
          <a:p>
            <a:pPr>
              <a:buNone/>
            </a:pPr>
            <a:r>
              <a:rPr lang="tr-TR" sz="2400" dirty="0"/>
              <a:t>	</a:t>
            </a:r>
            <a:r>
              <a:rPr lang="tr-TR" sz="2400" dirty="0" err="1"/>
              <a:t>printf</a:t>
            </a:r>
            <a:r>
              <a:rPr lang="tr-TR" sz="2400" dirty="0"/>
              <a:t>("%d",*b);</a:t>
            </a:r>
          </a:p>
        </p:txBody>
      </p:sp>
      <p:pic>
        <p:nvPicPr>
          <p:cNvPr id="4" name="3 Resim" descr="so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4143380"/>
            <a:ext cx="2371344" cy="1780032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5000628" y="2428868"/>
            <a:ext cx="35719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i="1" dirty="0"/>
              <a:t>İşaretçinin değerini (işaret ettiği yerin değerini değil) bir artırırsanız, işaretçi dizinin bir elemanına işaret ediyorsa bir sonrakine işaret etmeye başlar.</a:t>
            </a:r>
          </a:p>
        </p:txBody>
      </p:sp>
      <p:cxnSp>
        <p:nvCxnSpPr>
          <p:cNvPr id="9" name="8 Düz Ok Bağlayıcısı"/>
          <p:cNvCxnSpPr>
            <a:stCxn id="11" idx="2"/>
          </p:cNvCxnSpPr>
          <p:nvPr/>
        </p:nvCxnSpPr>
        <p:spPr>
          <a:xfrm rot="16200000" flipH="1">
            <a:off x="5292451" y="1077617"/>
            <a:ext cx="20217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3786182" y="100010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Aralarda boşluk yoktur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3357554" y="5429264"/>
            <a:ext cx="3571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i="1" dirty="0"/>
              <a:t>İşaretçinin (bu örnekteki gibi) işaretçisi olabilir.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5429256" y="1643050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/>
              <a:t>6544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Anlayamadığınız yerleri bizlere sorunuz.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/>
              <a:t>6.ders sonu</a:t>
            </a:r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 SLAYTLAR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Ek slaytlar derste değinilmeyen slaytlardır.</a:t>
            </a:r>
          </a:p>
          <a:p>
            <a:pPr lvl="1"/>
            <a:r>
              <a:rPr lang="tr-TR" dirty="0"/>
              <a:t>Derste değinilmemesinin nedeni, slaytlardan rahatlıkla anlaşılabilmesi, konunun pekiştirilmesi için alıştırmalar içermesi vs. olabilir.</a:t>
            </a:r>
          </a:p>
          <a:p>
            <a:r>
              <a:rPr lang="tr-TR" dirty="0"/>
              <a:t>Bunlar sınavlarda sorumlu olduğunuz slaytlardır.</a:t>
            </a:r>
          </a:p>
          <a:p>
            <a:pPr lvl="1"/>
            <a:r>
              <a:rPr lang="tr-TR" dirty="0"/>
              <a:t>Ancak derste değinilenler kadar öncelikli olarak sınavda yer almayabilirler.</a:t>
            </a:r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Alıştırma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5 öğrencinin ismini (soyadıyla birlikte) alıp, bunları alfabetik olarak sıralatalım.</a:t>
            </a:r>
          </a:p>
        </p:txBody>
      </p:sp>
      <p:pic>
        <p:nvPicPr>
          <p:cNvPr id="4" name="3 Resim" descr="bilgisayar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571744"/>
            <a:ext cx="1309684" cy="13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528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Bunu biliyor musunuz? </a:t>
            </a:r>
            <a:r>
              <a:rPr lang="tr-TR" dirty="0" err="1"/>
              <a:t>Nanoteknoloji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01080" cy="4937760"/>
          </a:xfrm>
        </p:spPr>
        <p:txBody>
          <a:bodyPr/>
          <a:lstStyle/>
          <a:p>
            <a:r>
              <a:rPr lang="tr-TR" sz="2400" dirty="0"/>
              <a:t>Küçük şeylerle mutlu olabilenlerdenseniz </a:t>
            </a:r>
            <a:r>
              <a:rPr lang="tr-TR" sz="2400" b="1" i="1" dirty="0" err="1"/>
              <a:t>nano</a:t>
            </a:r>
            <a:r>
              <a:rPr lang="tr-TR" sz="2400" dirty="0"/>
              <a:t> tam size göre </a:t>
            </a:r>
            <a:r>
              <a:rPr lang="tr-TR" sz="2400" dirty="0">
                <a:sym typeface="Wingdings" pitchFamily="2" charset="2"/>
              </a:rPr>
              <a:t></a:t>
            </a:r>
            <a:endParaRPr lang="tr-TR" sz="2800" dirty="0"/>
          </a:p>
          <a:p>
            <a:endParaRPr lang="tr-TR" dirty="0"/>
          </a:p>
        </p:txBody>
      </p:sp>
      <p:pic>
        <p:nvPicPr>
          <p:cNvPr id="4" name="3 Resim" descr="180762_1740076295452_192432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143116"/>
            <a:ext cx="4762533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Yuvarlatılmış Dikdörtgen"/>
          <p:cNvSpPr/>
          <p:nvPr/>
        </p:nvSpPr>
        <p:spPr>
          <a:xfrm>
            <a:off x="5715008" y="1857364"/>
            <a:ext cx="3000396" cy="15716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Mikroskop altında iletkenlik kontrolü</a:t>
            </a:r>
          </a:p>
          <a:p>
            <a:pPr algn="ctr"/>
            <a:r>
              <a:rPr lang="tr-TR" sz="1600" dirty="0"/>
              <a:t>(Mantar yapısı)</a:t>
            </a:r>
          </a:p>
          <a:p>
            <a:pPr algn="ctr"/>
            <a:r>
              <a:rPr lang="tr-TR" sz="1600" dirty="0"/>
              <a:t>Karenin genişliği bir saç telinin çapı (100 mikrometre) mertebesinde</a:t>
            </a:r>
          </a:p>
        </p:txBody>
      </p:sp>
      <p:cxnSp>
        <p:nvCxnSpPr>
          <p:cNvPr id="7" name="6 Düz Ok Bağlayıcısı"/>
          <p:cNvCxnSpPr>
            <a:stCxn id="5" idx="2"/>
          </p:cNvCxnSpPr>
          <p:nvPr/>
        </p:nvCxnSpPr>
        <p:spPr>
          <a:xfrm rot="5400000">
            <a:off x="4714877" y="2071681"/>
            <a:ext cx="1143011" cy="3857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714752"/>
            <a:ext cx="2500330" cy="261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ÖĞRETMEN KODU</a:t>
            </a:r>
          </a:p>
          <a:p>
            <a:r>
              <a:rPr lang="tr-TR" sz="4400" dirty="0"/>
              <a:t>ALIŞTIRMASI</a:t>
            </a:r>
          </a:p>
        </p:txBody>
      </p:sp>
      <p:pic>
        <p:nvPicPr>
          <p:cNvPr id="6" name="Picture 4" descr="http://www3.qcc.cuny.edu/WikiFiles/image/cat_writ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00174"/>
            <a:ext cx="2714644" cy="37273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Yuvarlatılmış Dikdörtgen"/>
          <p:cNvSpPr/>
          <p:nvPr/>
        </p:nvSpPr>
        <p:spPr>
          <a:xfrm>
            <a:off x="1857356" y="3000372"/>
            <a:ext cx="1857388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ÖNCE BEBEK ADIMLI </a:t>
            </a:r>
          </a:p>
          <a:p>
            <a:pPr algn="ctr"/>
            <a:r>
              <a:rPr lang="tr-TR" dirty="0"/>
              <a:t>SÖZDE KOD</a:t>
            </a:r>
          </a:p>
        </p:txBody>
      </p:sp>
      <p:pic>
        <p:nvPicPr>
          <p:cNvPr id="7" name="6 Resim" descr="Image result for emekleyen bebek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786050" y="3500438"/>
            <a:ext cx="1080000" cy="9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00826" y="6296044"/>
            <a:ext cx="2471726" cy="561956"/>
          </a:xfrm>
        </p:spPr>
        <p:txBody>
          <a:bodyPr>
            <a:normAutofit fontScale="90000"/>
          </a:bodyPr>
          <a:lstStyle/>
          <a:p>
            <a:r>
              <a:rPr lang="tr-TR" dirty="0"/>
              <a:t>ALIŞTIRMA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4282" y="491504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200" dirty="0"/>
              <a:t>(SUNU05 ek slaytlarından) </a:t>
            </a:r>
            <a:r>
              <a:rPr lang="tr-TR" sz="1800" dirty="0"/>
              <a:t>ALIŞTIRMA: Bir dersin hocası </a:t>
            </a:r>
            <a:r>
              <a:rPr lang="tr-TR" sz="1800" b="1" dirty="0"/>
              <a:t>OGRENCI_SAYISI</a:t>
            </a:r>
            <a:r>
              <a:rPr lang="tr-TR" sz="1800" dirty="0"/>
              <a:t> kadar öğrenciye ders veriyormuş. Not girişleri için bir kod yazacakmış. Sizden yardım istiyor…</a:t>
            </a:r>
            <a:endParaRPr lang="tr-TR" sz="2000" dirty="0"/>
          </a:p>
          <a:p>
            <a:r>
              <a:rPr lang="tr-TR" sz="2000" dirty="0"/>
              <a:t>Kod çalıştığında sırayla </a:t>
            </a:r>
            <a:r>
              <a:rPr lang="tr-TR" sz="2000" i="1" dirty="0"/>
              <a:t>öğrenci 1</a:t>
            </a:r>
            <a:r>
              <a:rPr lang="tr-TR" sz="2000" dirty="0"/>
              <a:t>’in notunu sorar, notu alır, </a:t>
            </a:r>
            <a:r>
              <a:rPr lang="tr-TR" sz="2000" i="1" dirty="0"/>
              <a:t>öğrenci 2</a:t>
            </a:r>
            <a:r>
              <a:rPr lang="tr-TR" sz="2000" dirty="0"/>
              <a:t>’nin  notunu sorar ve notu alır…</a:t>
            </a:r>
          </a:p>
          <a:p>
            <a:r>
              <a:rPr lang="tr-TR" sz="2000" dirty="0"/>
              <a:t>Herhangi bir not girişi 0-100 arasında değilse ya da -1 değilse kod kullanıcıyı uyarır ve tekrar giriş ister. </a:t>
            </a:r>
            <a:r>
              <a:rPr lang="tr-TR" sz="1600" dirty="0"/>
              <a:t>(“</a:t>
            </a:r>
            <a:r>
              <a:rPr lang="tr-TR" sz="1600" dirty="0" err="1"/>
              <a:t>Yanlis</a:t>
            </a:r>
            <a:r>
              <a:rPr lang="tr-TR" sz="1600" dirty="0"/>
              <a:t> </a:t>
            </a:r>
            <a:r>
              <a:rPr lang="tr-TR" sz="1600" dirty="0" err="1"/>
              <a:t>giris</a:t>
            </a:r>
            <a:r>
              <a:rPr lang="tr-TR" sz="1600" dirty="0"/>
              <a:t>. -1 ya da 0-100  </a:t>
            </a:r>
            <a:r>
              <a:rPr lang="tr-TR" sz="1600" dirty="0" err="1"/>
              <a:t>arasi</a:t>
            </a:r>
            <a:r>
              <a:rPr lang="tr-TR" sz="1600" dirty="0"/>
              <a:t> bir </a:t>
            </a:r>
            <a:r>
              <a:rPr lang="tr-TR" sz="1600" dirty="0" err="1"/>
              <a:t>deger</a:t>
            </a:r>
            <a:r>
              <a:rPr lang="tr-TR" sz="1600" dirty="0"/>
              <a:t> giriniz!”)</a:t>
            </a:r>
            <a:endParaRPr lang="tr-TR" sz="2000" dirty="0"/>
          </a:p>
          <a:p>
            <a:r>
              <a:rPr lang="tr-TR" sz="2000" dirty="0"/>
              <a:t>Kullanıcı -1 girdiğinde, kod sonuç ekranına geçer.</a:t>
            </a:r>
          </a:p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şeklinde bir çıktı verir ve kod sonlanır.</a:t>
            </a:r>
          </a:p>
          <a:p>
            <a:pPr algn="ctr"/>
            <a:r>
              <a:rPr lang="tr-TR" sz="2000" dirty="0"/>
              <a:t>Kullanıcı -1 girmeden OGRENCI_SAYISI kadar giriş yapılırsa da kod -1 girilmiş gibi sonuç ekranına geçer.</a:t>
            </a:r>
          </a:p>
          <a:p>
            <a:endParaRPr lang="tr-TR" sz="2000" dirty="0"/>
          </a:p>
        </p:txBody>
      </p:sp>
      <p:sp>
        <p:nvSpPr>
          <p:cNvPr id="9" name="8 Dikdörtgen"/>
          <p:cNvSpPr/>
          <p:nvPr/>
        </p:nvSpPr>
        <p:spPr>
          <a:xfrm>
            <a:off x="1928794" y="2928934"/>
            <a:ext cx="4714908" cy="7858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tr-TR" b="1" i="1" dirty="0">
                <a:solidFill>
                  <a:schemeClr val="tx1"/>
                </a:solidFill>
              </a:rPr>
              <a:t>Girmiş olduğunuz not adedi: ________</a:t>
            </a:r>
          </a:p>
          <a:p>
            <a:pPr>
              <a:buNone/>
            </a:pPr>
            <a:r>
              <a:rPr lang="tr-TR" b="1" i="1" dirty="0">
                <a:solidFill>
                  <a:schemeClr val="tx1"/>
                </a:solidFill>
              </a:rPr>
              <a:t>Sınav ortalaması: _______ (</a:t>
            </a:r>
            <a:r>
              <a:rPr lang="tr-TR" b="1" i="1" dirty="0" err="1">
                <a:solidFill>
                  <a:schemeClr val="tx1"/>
                </a:solidFill>
              </a:rPr>
              <a:t>küsüratlı</a:t>
            </a:r>
            <a:r>
              <a:rPr lang="tr-TR" b="1" i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4" name="Group 7"/>
          <p:cNvGrpSpPr/>
          <p:nvPr/>
        </p:nvGrpSpPr>
        <p:grpSpPr>
          <a:xfrm>
            <a:off x="2000232" y="4693963"/>
            <a:ext cx="4312216" cy="2164037"/>
            <a:chOff x="3916593" y="4379800"/>
            <a:chExt cx="4312216" cy="2164037"/>
          </a:xfrm>
        </p:grpSpPr>
        <p:pic>
          <p:nvPicPr>
            <p:cNvPr id="6" name="Picture 4" descr="http://www3.qcc.cuny.edu/WikiFiles/image/cat_writing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593" y="4379800"/>
              <a:ext cx="1576072" cy="21640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359" y="5081600"/>
              <a:ext cx="1807450" cy="13231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7 Köşeleri Yuvarlanmış Dikdörtgen Belirtme Çizgisi"/>
          <p:cNvSpPr/>
          <p:nvPr/>
        </p:nvSpPr>
        <p:spPr>
          <a:xfrm>
            <a:off x="6286512" y="4929198"/>
            <a:ext cx="2571768" cy="695322"/>
          </a:xfrm>
          <a:prstGeom prst="wedgeRoundRectCallout">
            <a:avLst>
              <a:gd name="adj1" fmla="val -77463"/>
              <a:gd name="adj2" fmla="val 2496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Hocam, sınavlar okundu mu?</a:t>
            </a:r>
          </a:p>
        </p:txBody>
      </p:sp>
      <p:pic>
        <p:nvPicPr>
          <p:cNvPr id="11" name="10 Resim" descr="bilgisayar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96" y="2500306"/>
            <a:ext cx="761999" cy="778041"/>
          </a:xfrm>
          <a:prstGeom prst="rect">
            <a:avLst/>
          </a:prstGeom>
        </p:spPr>
      </p:pic>
      <p:sp>
        <p:nvSpPr>
          <p:cNvPr id="10" name="9 Yuvarlatılmış Dikdörtgen"/>
          <p:cNvSpPr/>
          <p:nvPr/>
        </p:nvSpPr>
        <p:spPr>
          <a:xfrm>
            <a:off x="214282" y="4572008"/>
            <a:ext cx="164307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Değer kontrolleri de yapınız.</a:t>
            </a:r>
          </a:p>
          <a:p>
            <a:pPr algn="ctr"/>
            <a:endParaRPr lang="tr-TR" sz="1400" dirty="0"/>
          </a:p>
          <a:p>
            <a:pPr algn="ctr"/>
            <a:endParaRPr lang="tr-TR" sz="1400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pic>
        <p:nvPicPr>
          <p:cNvPr id="12" name="Picture 2" descr="http://images.clipartpanda.com/airport-clipart-Airport-Clip-Art-37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143512"/>
            <a:ext cx="771389" cy="127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Yuvarlatılmış Dikdörtgen"/>
          <p:cNvSpPr/>
          <p:nvPr/>
        </p:nvSpPr>
        <p:spPr>
          <a:xfrm>
            <a:off x="7429520" y="3214686"/>
            <a:ext cx="114300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/>
              <a:t>Hazır kodla başlayalım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00826" y="6296044"/>
            <a:ext cx="2471726" cy="561956"/>
          </a:xfrm>
        </p:spPr>
        <p:txBody>
          <a:bodyPr>
            <a:normAutofit fontScale="90000"/>
          </a:bodyPr>
          <a:lstStyle/>
          <a:p>
            <a:r>
              <a:rPr lang="tr-TR" dirty="0"/>
              <a:t>ALIŞTIRMA-2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4282" y="491504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dirty="0"/>
              <a:t>ALIŞTIRMA: Bir dersin hocası </a:t>
            </a:r>
            <a:r>
              <a:rPr lang="tr-TR" sz="2000" b="1" dirty="0"/>
              <a:t>OGRENCI_SAYISI</a:t>
            </a:r>
            <a:r>
              <a:rPr lang="tr-TR" sz="2000" dirty="0"/>
              <a:t> kadar öğrenciye ders veriyormuş. Not girişleri için bir kod yazacakmış. Sizden yardım istiyor…</a:t>
            </a:r>
          </a:p>
          <a:p>
            <a:r>
              <a:rPr lang="tr-TR" sz="2000" dirty="0"/>
              <a:t>Daha önceki kodun aynısı olsun. Ancak en sondaki tablo şu şekilde olsun.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FONKSİYON VE YAPI İLE YAPINIZ!!!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928794" y="2214554"/>
            <a:ext cx="4714908" cy="23574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tr-TR" b="1" i="1" dirty="0">
                <a:solidFill>
                  <a:schemeClr val="tx1"/>
                </a:solidFill>
              </a:rPr>
              <a:t>Girmiş olduğunuz not adedi: ________</a:t>
            </a:r>
          </a:p>
          <a:p>
            <a:pPr>
              <a:buNone/>
            </a:pPr>
            <a:r>
              <a:rPr lang="tr-TR" b="1" i="1" dirty="0">
                <a:solidFill>
                  <a:schemeClr val="tx1"/>
                </a:solidFill>
              </a:rPr>
              <a:t>Sınav ortalaması: _______ (</a:t>
            </a:r>
            <a:r>
              <a:rPr lang="tr-TR" b="1" i="1" dirty="0" err="1">
                <a:solidFill>
                  <a:schemeClr val="tx1"/>
                </a:solidFill>
              </a:rPr>
              <a:t>küsüratlı</a:t>
            </a:r>
            <a:r>
              <a:rPr lang="tr-TR" b="1" i="1" dirty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tr-TR" b="1" i="1" dirty="0">
                <a:solidFill>
                  <a:schemeClr val="tx1"/>
                </a:solidFill>
              </a:rPr>
              <a:t>OGRENCI NO	NOTU</a:t>
            </a:r>
          </a:p>
          <a:p>
            <a:pPr>
              <a:buNone/>
            </a:pPr>
            <a:r>
              <a:rPr lang="tr-TR" b="1" i="1" dirty="0">
                <a:solidFill>
                  <a:schemeClr val="tx1"/>
                </a:solidFill>
              </a:rPr>
              <a:t>Ogrenci1		74</a:t>
            </a:r>
          </a:p>
          <a:p>
            <a:pPr>
              <a:buNone/>
            </a:pPr>
            <a:r>
              <a:rPr lang="tr-TR" b="1" i="1" dirty="0">
                <a:solidFill>
                  <a:schemeClr val="tx1"/>
                </a:solidFill>
              </a:rPr>
              <a:t>Ogrenci2		41</a:t>
            </a:r>
          </a:p>
          <a:p>
            <a:pPr>
              <a:buNone/>
            </a:pPr>
            <a:r>
              <a:rPr lang="tr-TR" b="1" i="1" dirty="0">
                <a:solidFill>
                  <a:schemeClr val="tx1"/>
                </a:solidFill>
              </a:rPr>
              <a:t>Ogrenci3		82</a:t>
            </a:r>
          </a:p>
          <a:p>
            <a:pPr>
              <a:buNone/>
            </a:pPr>
            <a:r>
              <a:rPr lang="tr-TR" b="1" i="1" dirty="0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4" name="Group 7"/>
          <p:cNvGrpSpPr/>
          <p:nvPr/>
        </p:nvGrpSpPr>
        <p:grpSpPr>
          <a:xfrm>
            <a:off x="1785918" y="4693963"/>
            <a:ext cx="4312216" cy="2164037"/>
            <a:chOff x="3916593" y="4379800"/>
            <a:chExt cx="4312216" cy="2164037"/>
          </a:xfrm>
        </p:grpSpPr>
        <p:pic>
          <p:nvPicPr>
            <p:cNvPr id="6" name="Picture 4" descr="http://www3.qcc.cuny.edu/WikiFiles/image/cat_writing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593" y="4379800"/>
              <a:ext cx="1576072" cy="21640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359" y="5081600"/>
              <a:ext cx="1807450" cy="13231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7 Köşeleri Yuvarlanmış Dikdörtgen Belirtme Çizgisi"/>
          <p:cNvSpPr/>
          <p:nvPr/>
        </p:nvSpPr>
        <p:spPr>
          <a:xfrm>
            <a:off x="6286512" y="4929198"/>
            <a:ext cx="2571768" cy="695322"/>
          </a:xfrm>
          <a:prstGeom prst="wedgeRoundRectCallout">
            <a:avLst>
              <a:gd name="adj1" fmla="val -77463"/>
              <a:gd name="adj2" fmla="val 2496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Hocam, sınavları halen okumadınız mı?</a:t>
            </a:r>
          </a:p>
        </p:txBody>
      </p:sp>
      <p:pic>
        <p:nvPicPr>
          <p:cNvPr id="11" name="10 Resim" descr="bilgisayar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24" y="3143248"/>
            <a:ext cx="761999" cy="7780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Geçmiş bir SINAV sorusu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r-TR" dirty="0"/>
              <a:t>#</a:t>
            </a:r>
            <a:r>
              <a:rPr lang="tr-TR" dirty="0" err="1"/>
              <a:t>include</a:t>
            </a:r>
            <a:r>
              <a:rPr lang="tr-TR" dirty="0"/>
              <a:t> &lt;</a:t>
            </a:r>
            <a:r>
              <a:rPr lang="tr-TR" dirty="0" err="1"/>
              <a:t>stdio</a:t>
            </a:r>
            <a:r>
              <a:rPr lang="tr-TR" dirty="0"/>
              <a:t>.h&gt;</a:t>
            </a:r>
          </a:p>
          <a:p>
            <a:pPr>
              <a:buNone/>
            </a:pPr>
            <a:r>
              <a:rPr lang="tr-TR" dirty="0"/>
              <a:t>#</a:t>
            </a:r>
            <a:r>
              <a:rPr lang="tr-TR" dirty="0" err="1"/>
              <a:t>include</a:t>
            </a:r>
            <a:r>
              <a:rPr lang="tr-TR" dirty="0"/>
              <a:t> &lt;</a:t>
            </a:r>
            <a:r>
              <a:rPr lang="tr-TR" dirty="0" err="1"/>
              <a:t>string</a:t>
            </a:r>
            <a:r>
              <a:rPr lang="tr-TR" dirty="0"/>
              <a:t>.h&gt;</a:t>
            </a:r>
          </a:p>
          <a:p>
            <a:pPr>
              <a:buNone/>
            </a:pPr>
            <a:r>
              <a:rPr lang="tr-TR" dirty="0"/>
              <a:t>// BURADA PROTOTIPIN OLDUGUNU VARSAYINIZ.</a:t>
            </a:r>
          </a:p>
          <a:p>
            <a:pPr>
              <a:buNone/>
            </a:pPr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main</a:t>
            </a:r>
            <a:r>
              <a:rPr lang="tr-TR" dirty="0"/>
              <a:t>()</a:t>
            </a:r>
          </a:p>
          <a:p>
            <a:pPr>
              <a:buNone/>
            </a:pPr>
            <a:r>
              <a:rPr lang="tr-TR" dirty="0"/>
              <a:t>{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char</a:t>
            </a:r>
            <a:r>
              <a:rPr lang="tr-TR" dirty="0"/>
              <a:t> dizgi[2][101], x;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while</a:t>
            </a:r>
            <a:r>
              <a:rPr lang="tr-TR" dirty="0"/>
              <a:t>(1)</a:t>
            </a:r>
          </a:p>
          <a:p>
            <a:pPr>
              <a:buNone/>
            </a:pPr>
            <a:r>
              <a:rPr lang="tr-TR" dirty="0"/>
              <a:t>	{</a:t>
            </a:r>
          </a:p>
          <a:p>
            <a:pPr>
              <a:buNone/>
            </a:pPr>
            <a:r>
              <a:rPr lang="tr-TR" dirty="0"/>
              <a:t>		</a:t>
            </a:r>
            <a:r>
              <a:rPr lang="tr-TR" dirty="0" err="1"/>
              <a:t>printf</a:t>
            </a:r>
            <a:r>
              <a:rPr lang="tr-TR" dirty="0"/>
              <a:t>("Dizgi1:");</a:t>
            </a:r>
          </a:p>
          <a:p>
            <a:pPr>
              <a:buNone/>
            </a:pPr>
            <a:r>
              <a:rPr lang="tr-TR" dirty="0"/>
              <a:t>		scanf("%s", dizgi[0]);</a:t>
            </a:r>
          </a:p>
          <a:p>
            <a:pPr>
              <a:buNone/>
            </a:pPr>
            <a:r>
              <a:rPr lang="tr-TR" dirty="0"/>
              <a:t>		</a:t>
            </a:r>
            <a:r>
              <a:rPr lang="tr-TR" dirty="0" err="1"/>
              <a:t>printf</a:t>
            </a:r>
            <a:r>
              <a:rPr lang="tr-TR" dirty="0"/>
              <a:t>("Dizgi2:");</a:t>
            </a:r>
          </a:p>
          <a:p>
            <a:pPr>
              <a:buNone/>
            </a:pPr>
            <a:r>
              <a:rPr lang="tr-TR" dirty="0"/>
              <a:t>		scanf("%s", dizgi[1]);</a:t>
            </a:r>
          </a:p>
          <a:p>
            <a:pPr>
              <a:buNone/>
            </a:pPr>
            <a:r>
              <a:rPr lang="tr-TR" dirty="0"/>
              <a:t>		</a:t>
            </a:r>
            <a:r>
              <a:rPr lang="tr-TR" dirty="0" err="1"/>
              <a:t>char</a:t>
            </a:r>
            <a:r>
              <a:rPr lang="tr-TR" dirty="0"/>
              <a:t> </a:t>
            </a:r>
            <a:r>
              <a:rPr lang="tr-TR" dirty="0" err="1"/>
              <a:t>sonuc</a:t>
            </a:r>
            <a:r>
              <a:rPr lang="tr-TR" dirty="0"/>
              <a:t>[2*</a:t>
            </a:r>
            <a:r>
              <a:rPr lang="tr-TR" dirty="0" err="1"/>
              <a:t>strlen</a:t>
            </a:r>
            <a:r>
              <a:rPr lang="tr-TR" dirty="0"/>
              <a:t>(dizgi[0])+1];</a:t>
            </a:r>
          </a:p>
          <a:p>
            <a:pPr>
              <a:buNone/>
            </a:pPr>
            <a:r>
              <a:rPr lang="tr-TR" dirty="0"/>
              <a:t>		</a:t>
            </a:r>
            <a:r>
              <a:rPr lang="tr-TR" b="1" dirty="0" err="1"/>
              <a:t>fonk</a:t>
            </a:r>
            <a:r>
              <a:rPr lang="tr-TR" b="1" dirty="0"/>
              <a:t>(dizgi, </a:t>
            </a:r>
            <a:r>
              <a:rPr lang="tr-TR" b="1" dirty="0" err="1"/>
              <a:t>sonuc</a:t>
            </a:r>
            <a:r>
              <a:rPr lang="tr-TR" b="1" dirty="0"/>
              <a:t>, &amp;x);</a:t>
            </a:r>
            <a:endParaRPr lang="tr-TR" dirty="0"/>
          </a:p>
          <a:p>
            <a:pPr>
              <a:buNone/>
            </a:pPr>
            <a:r>
              <a:rPr lang="tr-TR" dirty="0"/>
              <a:t>		</a:t>
            </a:r>
            <a:r>
              <a:rPr lang="tr-TR" dirty="0" err="1"/>
              <a:t>printf</a:t>
            </a:r>
            <a:r>
              <a:rPr lang="tr-TR" dirty="0"/>
              <a:t>("%c:%s\n\n", x, </a:t>
            </a:r>
            <a:r>
              <a:rPr lang="tr-TR" dirty="0" err="1"/>
              <a:t>sonuc</a:t>
            </a:r>
            <a:r>
              <a:rPr lang="tr-TR" dirty="0"/>
              <a:t>);</a:t>
            </a:r>
          </a:p>
          <a:p>
            <a:pPr>
              <a:buNone/>
            </a:pPr>
            <a:r>
              <a:rPr lang="tr-TR" dirty="0"/>
              <a:t>	}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return</a:t>
            </a:r>
            <a:r>
              <a:rPr lang="tr-TR" dirty="0"/>
              <a:t> 1;</a:t>
            </a:r>
          </a:p>
          <a:p>
            <a:pPr>
              <a:buNone/>
            </a:pPr>
            <a:r>
              <a:rPr lang="tr-TR" dirty="0"/>
              <a:t>}</a:t>
            </a:r>
          </a:p>
          <a:p>
            <a:pPr>
              <a:buNone/>
            </a:pPr>
            <a:r>
              <a:rPr lang="tr-TR" dirty="0"/>
              <a:t>/*SİZDEN İSTENEN SADECE, KODUN GERİ KALAN KISMINI YAZMANIZDIR.*/</a:t>
            </a:r>
          </a:p>
        </p:txBody>
      </p:sp>
      <p:pic>
        <p:nvPicPr>
          <p:cNvPr id="4" name="3 Resim"/>
          <p:cNvPicPr/>
          <p:nvPr/>
        </p:nvPicPr>
        <p:blipFill>
          <a:blip r:embed="rId3"/>
          <a:srcRect t="5405"/>
          <a:stretch>
            <a:fillRect/>
          </a:stretch>
        </p:blipFill>
        <p:spPr bwMode="auto">
          <a:xfrm>
            <a:off x="6357950" y="1714488"/>
            <a:ext cx="221457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bilgisayar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5786454"/>
            <a:ext cx="1049566" cy="107154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Ara Sınav </a:t>
            </a:r>
            <a:r>
              <a:rPr lang="tr-TR" dirty="0" err="1"/>
              <a:t>II'e</a:t>
            </a:r>
            <a:r>
              <a:rPr lang="tr-TR" dirty="0"/>
              <a:t> doğru...</a:t>
            </a:r>
            <a:br>
              <a:rPr lang="tr-TR" dirty="0"/>
            </a:br>
            <a:r>
              <a:rPr lang="tr-TR" dirty="0" err="1"/>
              <a:t>scanf'te</a:t>
            </a:r>
            <a:r>
              <a:rPr lang="tr-TR" dirty="0"/>
              <a:t> &amp; unutulursa ne olur?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Derleyicinin düşünce şekli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571472" y="4857760"/>
            <a:ext cx="807249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DEVCPP FARK EDEBİLİR Mİ?</a:t>
            </a:r>
          </a:p>
          <a:p>
            <a:pPr algn="ctr"/>
            <a:r>
              <a:rPr lang="tr-TR" dirty="0"/>
              <a:t>Detaylandırılmış uyarı olarak “</a:t>
            </a:r>
            <a:r>
              <a:rPr lang="tr-TR" dirty="0" err="1"/>
              <a:t>int</a:t>
            </a:r>
            <a:r>
              <a:rPr lang="tr-TR" dirty="0"/>
              <a:t>*(</a:t>
            </a:r>
            <a:r>
              <a:rPr lang="tr-TR" dirty="0" err="1"/>
              <a:t>int</a:t>
            </a:r>
            <a:r>
              <a:rPr lang="tr-TR" dirty="0"/>
              <a:t> adresi) beklerken </a:t>
            </a:r>
            <a:r>
              <a:rPr lang="tr-TR" dirty="0" err="1"/>
              <a:t>int</a:t>
            </a:r>
            <a:r>
              <a:rPr lang="tr-TR" dirty="0"/>
              <a:t> geldi” gibi bir uyarı verir. Çalışma zamanında kodunuz çöküyorsa ilk önce bu durumdan şüphelenin.</a:t>
            </a:r>
          </a:p>
        </p:txBody>
      </p:sp>
      <p:sp>
        <p:nvSpPr>
          <p:cNvPr id="5" name="4 Yuvarlatılmış Dikdörtgen"/>
          <p:cNvSpPr/>
          <p:nvPr/>
        </p:nvSpPr>
        <p:spPr>
          <a:xfrm>
            <a:off x="6286512" y="785794"/>
            <a:ext cx="2643206" cy="92869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HATANIN TÜRÜ:</a:t>
            </a:r>
            <a:br>
              <a:rPr lang="tr-TR" dirty="0"/>
            </a:br>
            <a:r>
              <a:rPr lang="tr-TR" dirty="0"/>
              <a:t>ÇALIŞMA ZAMANI HATASI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5429256" y="2214554"/>
            <a:ext cx="3286148" cy="221457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Kodun metni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pic>
        <p:nvPicPr>
          <p:cNvPr id="7" name="Picture 2" descr="http://imageenvision.com/sm/0025-0803-0519-0114_clip_art_graphic_of_a_grumpy_desktop_computer_cartoon_character_with_his_hands_on_his_hi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900" b="-12490"/>
          <a:stretch/>
        </p:blipFill>
        <p:spPr bwMode="auto">
          <a:xfrm>
            <a:off x="571472" y="2857496"/>
            <a:ext cx="1340100" cy="1556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7 Bulut Belirtme Çizgisi"/>
          <p:cNvSpPr/>
          <p:nvPr/>
        </p:nvSpPr>
        <p:spPr>
          <a:xfrm>
            <a:off x="2000232" y="1857364"/>
            <a:ext cx="3143272" cy="2500330"/>
          </a:xfrm>
          <a:prstGeom prst="cloudCallout">
            <a:avLst>
              <a:gd name="adj1" fmla="val -53207"/>
              <a:gd name="adj2" fmla="val 6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/>
              <a:t>sayi'nin</a:t>
            </a:r>
            <a:r>
              <a:rPr lang="tr-TR" sz="1400" dirty="0"/>
              <a:t>  o anki değeri 7 ise ben onu adres </a:t>
            </a:r>
            <a:r>
              <a:rPr lang="tr-TR" sz="1400" dirty="0" err="1"/>
              <a:t>sanar</a:t>
            </a:r>
            <a:r>
              <a:rPr lang="tr-TR" sz="1400" dirty="0"/>
              <a:t>, </a:t>
            </a:r>
            <a:r>
              <a:rPr lang="tr-TR" sz="1400" dirty="0" err="1"/>
              <a:t>RAM'deki</a:t>
            </a:r>
            <a:r>
              <a:rPr lang="tr-TR" sz="1400" dirty="0"/>
              <a:t> 7 bölgesine kayıt yapmaya çalışırım. Öyle bir yer olmayınca da kod çöker.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57884" y="2928934"/>
            <a:ext cx="2500330" cy="869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Alıştırma: İkizkenar Üçgen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Satır sayısını kullanıcıdan alıp eşkenar üçgen çıktısı oluşturunuz.</a:t>
            </a:r>
          </a:p>
          <a:p>
            <a:r>
              <a:rPr lang="tr-TR" sz="4000" dirty="0"/>
              <a:t> Satir:3</a:t>
            </a:r>
          </a:p>
        </p:txBody>
      </p:sp>
      <p:pic>
        <p:nvPicPr>
          <p:cNvPr id="21506" name="Picture 2" descr="Image result for binom aÃ§Ä±lÄ±mÄ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496"/>
            <a:ext cx="3845442" cy="3214710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5072034" y="2214554"/>
            <a:ext cx="407196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EKSTRA: Satır sayısını kullanıcıdan alıp ekrana Paskal Üçgeni bastırınız.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642910" y="2928934"/>
          <a:ext cx="411957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3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39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39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202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3600" b="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02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36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36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36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02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36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36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36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36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36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kbhit’li</a:t>
            </a:r>
            <a:r>
              <a:rPr lang="tr-TR" dirty="0"/>
              <a:t> bir alıştırma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Ekranda *’</a:t>
            </a:r>
            <a:r>
              <a:rPr lang="tr-TR" dirty="0" err="1"/>
              <a:t>lar</a:t>
            </a:r>
            <a:r>
              <a:rPr lang="tr-TR" dirty="0"/>
              <a:t> 20’taneden hızla azalır.</a:t>
            </a:r>
          </a:p>
          <a:p>
            <a:r>
              <a:rPr lang="tr-TR" dirty="0"/>
              <a:t>Tam 7 tane kalmışken </a:t>
            </a:r>
            <a:r>
              <a:rPr lang="tr-TR" dirty="0" err="1"/>
              <a:t>enter’a</a:t>
            </a:r>
            <a:r>
              <a:rPr lang="tr-TR" dirty="0"/>
              <a:t> basmanız gerekir.</a:t>
            </a:r>
          </a:p>
          <a:p>
            <a:r>
              <a:rPr lang="tr-TR" dirty="0"/>
              <a:t>Bastığınızda</a:t>
            </a:r>
          </a:p>
          <a:p>
            <a:pPr lvl="1"/>
            <a:r>
              <a:rPr lang="tr-TR" dirty="0"/>
              <a:t>7 değilse, tekrar deneme süreci başlar.</a:t>
            </a:r>
          </a:p>
          <a:p>
            <a:pPr lvl="1"/>
            <a:r>
              <a:rPr lang="tr-TR" dirty="0"/>
              <a:t>7 ise “kazandınız” yazar.</a:t>
            </a:r>
          </a:p>
        </p:txBody>
      </p:sp>
      <p:pic>
        <p:nvPicPr>
          <p:cNvPr id="4" name="3 Resim" descr="bilgisayar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5786454"/>
            <a:ext cx="1049566" cy="1071546"/>
          </a:xfrm>
          <a:prstGeom prst="rect">
            <a:avLst/>
          </a:prstGeom>
        </p:spPr>
      </p:pic>
      <p:sp>
        <p:nvSpPr>
          <p:cNvPr id="5" name="4 Yuvarlatılmış Dikdörtgen"/>
          <p:cNvSpPr/>
          <p:nvPr/>
        </p:nvSpPr>
        <p:spPr>
          <a:xfrm>
            <a:off x="5072066" y="4429132"/>
            <a:ext cx="314327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Geçtiğimiz dönemlerdeki derste yazılan kodlarda bulabilirsiniz.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Bir Matematik Alıştırması: </a:t>
            </a:r>
            <a:r>
              <a:rPr lang="tr-TR" sz="4000" b="1" dirty="0"/>
              <a:t>Seriler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HEDEF1: </a:t>
            </a:r>
            <a:r>
              <a:rPr lang="tr-TR" i="1" dirty="0">
                <a:solidFill>
                  <a:srgbClr val="FF0000"/>
                </a:solidFill>
              </a:rPr>
              <a:t>Sadece 1/n ile ve sadece ilk 10000</a:t>
            </a:r>
          </a:p>
          <a:p>
            <a:pPr lvl="1"/>
            <a:r>
              <a:rPr lang="tr-TR" dirty="0"/>
              <a:t>toplam 0.0 iken</a:t>
            </a:r>
          </a:p>
          <a:p>
            <a:pPr lvl="1"/>
            <a:r>
              <a:rPr lang="tr-TR" dirty="0"/>
              <a:t>i ile 10000 kez dönen </a:t>
            </a:r>
            <a:r>
              <a:rPr lang="tr-TR" dirty="0" err="1"/>
              <a:t>for</a:t>
            </a:r>
            <a:r>
              <a:rPr lang="tr-TR" dirty="0"/>
              <a:t>, </a:t>
            </a:r>
          </a:p>
          <a:p>
            <a:pPr lvl="2"/>
            <a:r>
              <a:rPr lang="tr-TR" dirty="0"/>
              <a:t>her dönüşünde toplam'a 1/i (</a:t>
            </a:r>
            <a:r>
              <a:rPr lang="tr-TR" dirty="0" err="1"/>
              <a:t>double'a</a:t>
            </a:r>
            <a:r>
              <a:rPr lang="tr-TR" dirty="0"/>
              <a:t> dikkat) eklesin.</a:t>
            </a:r>
          </a:p>
          <a:p>
            <a:pPr lvl="1"/>
            <a:r>
              <a:rPr lang="tr-TR" dirty="0"/>
              <a:t>Ekrana toplamı yazdır.</a:t>
            </a:r>
          </a:p>
          <a:p>
            <a:r>
              <a:rPr lang="tr-TR" dirty="0"/>
              <a:t>HEDEF2: </a:t>
            </a:r>
            <a:r>
              <a:rPr lang="tr-TR" i="1" dirty="0">
                <a:solidFill>
                  <a:srgbClr val="FF0000"/>
                </a:solidFill>
              </a:rPr>
              <a:t>Sadece 1/n ve her </a:t>
            </a:r>
            <a:r>
              <a:rPr lang="tr-TR" i="1" dirty="0" err="1">
                <a:solidFill>
                  <a:srgbClr val="FF0000"/>
                </a:solidFill>
              </a:rPr>
              <a:t>enter'da</a:t>
            </a:r>
            <a:r>
              <a:rPr lang="tr-TR" i="1" dirty="0">
                <a:solidFill>
                  <a:srgbClr val="FF0000"/>
                </a:solidFill>
              </a:rPr>
              <a:t> aralık genişler </a:t>
            </a:r>
          </a:p>
          <a:p>
            <a:pPr lvl="1"/>
            <a:r>
              <a:rPr lang="tr-TR" dirty="0"/>
              <a:t>HEDEF1'deki işlemleri bir dış döngüye al.</a:t>
            </a:r>
          </a:p>
          <a:p>
            <a:pPr lvl="1"/>
            <a:r>
              <a:rPr lang="tr-TR" dirty="0"/>
              <a:t>Her döndüğünde toplam'a yeni eklenen aralığı da eklesin.</a:t>
            </a:r>
          </a:p>
          <a:p>
            <a:r>
              <a:rPr lang="tr-TR" dirty="0"/>
              <a:t>HEDEF3: </a:t>
            </a:r>
            <a:r>
              <a:rPr lang="tr-TR" i="1" dirty="0">
                <a:solidFill>
                  <a:srgbClr val="FF0000"/>
                </a:solidFill>
              </a:rPr>
              <a:t>1/n</a:t>
            </a:r>
            <a:r>
              <a:rPr lang="tr-TR" i="1" baseline="30000" dirty="0">
                <a:solidFill>
                  <a:srgbClr val="FF0000"/>
                </a:solidFill>
              </a:rPr>
              <a:t>2</a:t>
            </a:r>
            <a:r>
              <a:rPr lang="tr-TR" i="1" dirty="0">
                <a:solidFill>
                  <a:srgbClr val="FF0000"/>
                </a:solidFill>
              </a:rPr>
              <a:t> 'i de eklenir</a:t>
            </a:r>
          </a:p>
          <a:p>
            <a:pPr lvl="1"/>
            <a:r>
              <a:rPr lang="tr-TR" dirty="0"/>
              <a:t>Çocuk oyuncağı</a:t>
            </a:r>
          </a:p>
          <a:p>
            <a:pPr lvl="1"/>
            <a:endParaRPr lang="tr-TR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6858016" y="1500174"/>
            <a:ext cx="1857388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ÖNCE BEBEK ADIMLI </a:t>
            </a:r>
          </a:p>
          <a:p>
            <a:pPr algn="ctr"/>
            <a:r>
              <a:rPr lang="tr-TR" dirty="0"/>
              <a:t>SÖZDE KOD</a:t>
            </a:r>
          </a:p>
        </p:txBody>
      </p:sp>
      <p:pic>
        <p:nvPicPr>
          <p:cNvPr id="5" name="4 Resim" descr="Image result for emekleyen bebek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00958" y="5500702"/>
            <a:ext cx="1080000" cy="9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1_z0fUKBPH_qyPQX6F3wuDPQ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2B0000"/>
              </a:clrFrom>
              <a:clrTo>
                <a:srgbClr val="2B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6133" y="4572008"/>
            <a:ext cx="3867867" cy="20002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74429">
            <a:off x="685800" y="4175732"/>
            <a:ext cx="2247900" cy="2028826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Bir Matematik Alıştırması: </a:t>
            </a:r>
            <a:r>
              <a:rPr lang="tr-TR" sz="4000" b="1" dirty="0"/>
              <a:t>Seriler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i="1" dirty="0">
                <a:solidFill>
                  <a:srgbClr val="FF0000"/>
                </a:solidFill>
              </a:rPr>
              <a:t>“Aşağıdaki iki serinin (1/n ve 1/n</a:t>
            </a:r>
            <a:r>
              <a:rPr lang="tr-TR" sz="2400" i="1" baseline="30000" dirty="0">
                <a:solidFill>
                  <a:srgbClr val="FF0000"/>
                </a:solidFill>
              </a:rPr>
              <a:t>2</a:t>
            </a:r>
            <a:r>
              <a:rPr lang="tr-TR" sz="2400" i="1" dirty="0">
                <a:solidFill>
                  <a:srgbClr val="FF0000"/>
                </a:solidFill>
              </a:rPr>
              <a:t>) biri yakınsak biri ise ıraksaktır. Hangisi?” </a:t>
            </a:r>
            <a:r>
              <a:rPr lang="tr-TR" sz="2400" dirty="0"/>
              <a:t>sorusuna cevap aramak üzere bir kod yazınız. </a:t>
            </a:r>
          </a:p>
          <a:p>
            <a:pPr lvl="1"/>
            <a:r>
              <a:rPr lang="tr-TR" sz="2000" dirty="0"/>
              <a:t>Kod ilk açıldığında iki serinin de n [1,10000] aralığındaki toplamını verir.</a:t>
            </a:r>
          </a:p>
          <a:p>
            <a:pPr lvl="1"/>
            <a:r>
              <a:rPr lang="tr-TR" sz="2000" dirty="0"/>
              <a:t>İlk </a:t>
            </a:r>
            <a:r>
              <a:rPr lang="tr-TR" sz="2000" dirty="0" err="1"/>
              <a:t>entera</a:t>
            </a:r>
            <a:r>
              <a:rPr lang="tr-TR" sz="2000" dirty="0"/>
              <a:t> basıldığında yeni aralık [1,20000] aralığında olur.</a:t>
            </a:r>
          </a:p>
          <a:p>
            <a:pPr lvl="1"/>
            <a:r>
              <a:rPr lang="tr-TR" sz="2000" dirty="0"/>
              <a:t>İkinci kez </a:t>
            </a:r>
            <a:r>
              <a:rPr lang="tr-TR" sz="2000" dirty="0" err="1"/>
              <a:t>entera</a:t>
            </a:r>
            <a:r>
              <a:rPr lang="tr-TR" sz="2000" dirty="0"/>
              <a:t> basıldığında yeni aralık [1,30000] aralığında olur.</a:t>
            </a:r>
          </a:p>
          <a:p>
            <a:pPr lvl="1"/>
            <a:r>
              <a:rPr lang="tr-TR" sz="2000" dirty="0"/>
              <a:t>…</a:t>
            </a:r>
          </a:p>
        </p:txBody>
      </p:sp>
      <p:pic>
        <p:nvPicPr>
          <p:cNvPr id="5" name="4 Resim" descr="eq0040MP.gif"/>
          <p:cNvPicPr>
            <a:picLocks noChangeAspect="1"/>
          </p:cNvPicPr>
          <p:nvPr/>
        </p:nvPicPr>
        <p:blipFill>
          <a:blip r:embed="rId4"/>
          <a:srcRect l="83528"/>
          <a:stretch>
            <a:fillRect/>
          </a:stretch>
        </p:blipFill>
        <p:spPr>
          <a:xfrm>
            <a:off x="2719371" y="4904415"/>
            <a:ext cx="1343025" cy="125254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t="6631"/>
          <a:stretch>
            <a:fillRect/>
          </a:stretch>
        </p:blipFill>
        <p:spPr bwMode="auto">
          <a:xfrm>
            <a:off x="4631892" y="4081162"/>
            <a:ext cx="3026207" cy="27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Resim" descr="eq0040MP.gif"/>
          <p:cNvPicPr>
            <a:picLocks noChangeAspect="1"/>
          </p:cNvPicPr>
          <p:nvPr/>
        </p:nvPicPr>
        <p:blipFill>
          <a:blip r:embed="rId4"/>
          <a:srcRect r="83411"/>
          <a:stretch>
            <a:fillRect/>
          </a:stretch>
        </p:blipFill>
        <p:spPr>
          <a:xfrm>
            <a:off x="457200" y="3777281"/>
            <a:ext cx="1352550" cy="1252545"/>
          </a:xfrm>
          <a:prstGeom prst="rect">
            <a:avLst/>
          </a:prstGeom>
        </p:spPr>
      </p:pic>
      <p:sp>
        <p:nvSpPr>
          <p:cNvPr id="11" name="10 Yuvarlatılmış Dikdörtgen"/>
          <p:cNvSpPr/>
          <p:nvPr/>
        </p:nvSpPr>
        <p:spPr>
          <a:xfrm>
            <a:off x="2357422" y="3571876"/>
            <a:ext cx="2286016" cy="7346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 err="1"/>
              <a:t>enter</a:t>
            </a:r>
            <a:r>
              <a:rPr lang="tr-TR" sz="1200" dirty="0"/>
              <a:t> harici tuş girişleri de kodunuzca </a:t>
            </a:r>
            <a:r>
              <a:rPr lang="tr-TR" sz="1200" dirty="0" err="1"/>
              <a:t>enter</a:t>
            </a:r>
            <a:r>
              <a:rPr lang="tr-TR" sz="1200" dirty="0"/>
              <a:t> gibi algılanabilir. Bunda soru yoktur.</a:t>
            </a:r>
          </a:p>
        </p:txBody>
      </p:sp>
      <p:sp>
        <p:nvSpPr>
          <p:cNvPr id="12" name="11 Sola Bükülü Ok"/>
          <p:cNvSpPr/>
          <p:nvPr/>
        </p:nvSpPr>
        <p:spPr>
          <a:xfrm flipH="1">
            <a:off x="4258585" y="4358326"/>
            <a:ext cx="373307" cy="9150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12 Sola Bükülü Ok"/>
          <p:cNvSpPr/>
          <p:nvPr/>
        </p:nvSpPr>
        <p:spPr>
          <a:xfrm flipH="1">
            <a:off x="4258585" y="5273352"/>
            <a:ext cx="373307" cy="9150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13 Yuvarlatılmış Dikdörtgen"/>
          <p:cNvSpPr/>
          <p:nvPr/>
        </p:nvSpPr>
        <p:spPr>
          <a:xfrm>
            <a:off x="6643702" y="3714752"/>
            <a:ext cx="2252646" cy="7346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/>
              <a:t>EKSTRA ÖZELLİK: sadece </a:t>
            </a:r>
            <a:r>
              <a:rPr lang="tr-TR" sz="1200" dirty="0" err="1"/>
              <a:t>enter’da</a:t>
            </a:r>
            <a:r>
              <a:rPr lang="tr-TR" sz="1200" dirty="0"/>
              <a:t> devam etsin. ESC ile çıksın. Diğer tuşlara duyarsız kalsın.</a:t>
            </a:r>
          </a:p>
        </p:txBody>
      </p:sp>
      <p:sp>
        <p:nvSpPr>
          <p:cNvPr id="15" name="14 Yuvarlatılmış Dikdörtgen"/>
          <p:cNvSpPr/>
          <p:nvPr/>
        </p:nvSpPr>
        <p:spPr>
          <a:xfrm>
            <a:off x="6643702" y="285728"/>
            <a:ext cx="1857388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ÖNCE BEBEK ADIMLI </a:t>
            </a:r>
          </a:p>
          <a:p>
            <a:pPr algn="ctr"/>
            <a:r>
              <a:rPr lang="tr-TR" dirty="0"/>
              <a:t>SÖZDE KOD</a:t>
            </a:r>
          </a:p>
        </p:txBody>
      </p:sp>
      <p:pic>
        <p:nvPicPr>
          <p:cNvPr id="16" name="15 Resim" descr="Image result for emekleyen bebek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72396" y="785794"/>
            <a:ext cx="1080000" cy="9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mage result for Ã¼Ã§ bÃ¼yÃ¼kl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3643290"/>
            <a:ext cx="4460408" cy="3214710"/>
          </a:xfrm>
          <a:prstGeom prst="rect">
            <a:avLst/>
          </a:prstGeom>
          <a:noFill/>
        </p:spPr>
      </p:pic>
      <p:pic>
        <p:nvPicPr>
          <p:cNvPr id="12" name="11 Resim" descr="ham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290" y="2143116"/>
            <a:ext cx="3214710" cy="321471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Dizgi sorusu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214422"/>
            <a:ext cx="8286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tr-T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Kullanıcıdan metin alınır ve i</a:t>
            </a:r>
            <a:r>
              <a:rPr kumimoji="0" lang="tr-T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tr-T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inde geçen ASLAN, KANARYA ve KARTAL s</a:t>
            </a:r>
            <a:r>
              <a:rPr kumimoji="0" lang="tr-T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ö</a:t>
            </a:r>
            <a:r>
              <a:rPr kumimoji="0" lang="tr-T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zc</a:t>
            </a:r>
            <a:r>
              <a:rPr kumimoji="0" lang="tr-T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tr-T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klerini</a:t>
            </a:r>
            <a:r>
              <a:rPr lang="tr-TR" i="1" dirty="0">
                <a:latin typeface="Arial" pitchFamily="34" charset="0"/>
                <a:ea typeface="Calibri" pitchFamily="34" charset="0"/>
                <a:cs typeface="Arial" pitchFamily="34" charset="0"/>
              </a:rPr>
              <a:t> HAMSI ile değiştirilerek ekrana yazdırılır.</a:t>
            </a:r>
            <a:endParaRPr kumimoji="0" lang="tr-TR" sz="4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7106" name="AutoShape 2" descr="Image result for trabzonspor  ham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4071934" y="4643446"/>
            <a:ext cx="1857388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ÖNCE BEBEK ADIMLI </a:t>
            </a:r>
          </a:p>
          <a:p>
            <a:pPr algn="ctr"/>
            <a:r>
              <a:rPr lang="tr-TR" dirty="0"/>
              <a:t>SÖZDE KOD</a:t>
            </a:r>
          </a:p>
        </p:txBody>
      </p:sp>
      <p:pic>
        <p:nvPicPr>
          <p:cNvPr id="9" name="8 Resim" descr="Image result for emekleyen bebek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5143512"/>
            <a:ext cx="1080000" cy="9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Yuvarlatılmış Dikdörtgen"/>
          <p:cNvSpPr/>
          <p:nvPr/>
        </p:nvSpPr>
        <p:spPr>
          <a:xfrm>
            <a:off x="3214678" y="2143116"/>
            <a:ext cx="3357586" cy="2000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/>
              <a:t>SÖZDE KOD yazmak basit gibi gözükse de aslında önemli bir kod bilgisi/deneyimi ister. Sözde kodda kullanacağınız ifadelerin gerçek kodda karşılığı sade değilse bu bir anlam ifade etmez.</a:t>
            </a:r>
          </a:p>
          <a:p>
            <a:pPr algn="ctr"/>
            <a:r>
              <a:rPr lang="tr-TR" sz="1400" dirty="0"/>
              <a:t>Kötü bir sözde kod:</a:t>
            </a:r>
          </a:p>
          <a:p>
            <a:pPr algn="ctr"/>
            <a:r>
              <a:rPr lang="tr-TR" sz="1400" dirty="0"/>
              <a:t>- ASLAN geçiyorsa, HAMSI ile değiştir. (ama nasıl?)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285720" y="1928802"/>
            <a:ext cx="2428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SÖZDE KOD:</a:t>
            </a:r>
          </a:p>
          <a:p>
            <a:pPr>
              <a:buFontTx/>
              <a:buChar char="-"/>
            </a:pPr>
            <a:r>
              <a:rPr lang="tr-TR" dirty="0"/>
              <a:t> </a:t>
            </a:r>
            <a:r>
              <a:rPr lang="tr-TR" dirty="0" err="1"/>
              <a:t>strtok</a:t>
            </a:r>
            <a:r>
              <a:rPr lang="tr-TR" dirty="0"/>
              <a:t> ile parçala</a:t>
            </a:r>
          </a:p>
          <a:p>
            <a:pPr>
              <a:buFontTx/>
              <a:buChar char="-"/>
            </a:pPr>
            <a:r>
              <a:rPr lang="tr-TR" dirty="0"/>
              <a:t> </a:t>
            </a:r>
            <a:r>
              <a:rPr lang="tr-TR" dirty="0" err="1"/>
              <a:t>strcmp</a:t>
            </a:r>
            <a:r>
              <a:rPr lang="tr-TR" dirty="0"/>
              <a:t> ile bak </a:t>
            </a:r>
          </a:p>
          <a:p>
            <a:pPr lvl="1">
              <a:buFontTx/>
              <a:buChar char="-"/>
            </a:pPr>
            <a:r>
              <a:rPr lang="tr-TR" dirty="0"/>
              <a:t>ASLAN… değilse ekrana yazdır</a:t>
            </a:r>
          </a:p>
          <a:p>
            <a:pPr lvl="1">
              <a:buFontTx/>
              <a:buChar char="-"/>
            </a:pPr>
            <a:r>
              <a:rPr lang="tr-TR" dirty="0"/>
              <a:t>ASLAN… ise HAMSI yazdır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Sözlü/Çekiliş kodu – Yapı kullanımlı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getch</a:t>
            </a:r>
            <a:r>
              <a:rPr lang="tr-TR" dirty="0"/>
              <a:t>()</a:t>
            </a:r>
          </a:p>
          <a:p>
            <a:r>
              <a:rPr lang="tr-TR" dirty="0" err="1"/>
              <a:t>rand</a:t>
            </a:r>
            <a:r>
              <a:rPr lang="tr-TR" dirty="0"/>
              <a:t>()</a:t>
            </a:r>
          </a:p>
          <a:p>
            <a:r>
              <a:rPr lang="tr-TR" dirty="0"/>
              <a:t>dizi</a:t>
            </a:r>
          </a:p>
          <a:p>
            <a:r>
              <a:rPr lang="tr-TR" dirty="0"/>
              <a:t>dizgi</a:t>
            </a:r>
          </a:p>
          <a:p>
            <a:r>
              <a:rPr lang="tr-TR" dirty="0" err="1"/>
              <a:t>Sleep</a:t>
            </a:r>
            <a:endParaRPr lang="tr-TR" dirty="0"/>
          </a:p>
          <a:p>
            <a:r>
              <a:rPr lang="tr-TR" dirty="0"/>
              <a:t>kullanımları</a:t>
            </a:r>
          </a:p>
        </p:txBody>
      </p:sp>
      <p:pic>
        <p:nvPicPr>
          <p:cNvPr id="4" name="3 Resim" descr="Professor_Cat.jpg"/>
          <p:cNvPicPr>
            <a:picLocks noChangeAspect="1"/>
          </p:cNvPicPr>
          <p:nvPr/>
        </p:nvPicPr>
        <p:blipFill>
          <a:blip r:embed="rId3"/>
          <a:srcRect b="7622"/>
          <a:stretch>
            <a:fillRect/>
          </a:stretch>
        </p:blipFill>
        <p:spPr>
          <a:xfrm>
            <a:off x="3786182" y="1357298"/>
            <a:ext cx="2899954" cy="2643206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785786" y="4357694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Öğrenci listesini yoklama.</a:t>
            </a:r>
            <a:r>
              <a:rPr lang="tr-TR" sz="2400" dirty="0" err="1"/>
              <a:t>txt</a:t>
            </a:r>
            <a:r>
              <a:rPr lang="tr-TR" sz="2400" dirty="0"/>
              <a:t> isimli bir dosyadan çekip </a:t>
            </a:r>
            <a:r>
              <a:rPr lang="tr-TR" sz="2400" dirty="0" err="1"/>
              <a:t>enter’a</a:t>
            </a:r>
            <a:r>
              <a:rPr lang="tr-TR" sz="2400" dirty="0"/>
              <a:t> basıldığında isimleri ekranda tek tek, hızlı hızlı, rastgele sırayla gösteren ve sonra değişim hızı yavaşlayıp bir isimde duran bir kod yazınız.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Ara Sınav </a:t>
            </a:r>
            <a:r>
              <a:rPr lang="tr-TR" dirty="0" err="1"/>
              <a:t>II'e</a:t>
            </a:r>
            <a:r>
              <a:rPr lang="tr-TR" dirty="0"/>
              <a:t> doğru...</a:t>
            </a:r>
            <a:br>
              <a:rPr lang="tr-TR" dirty="0"/>
            </a:br>
            <a:r>
              <a:rPr lang="tr-TR" sz="2200" dirty="0" err="1"/>
              <a:t>Id</a:t>
            </a:r>
            <a:r>
              <a:rPr lang="tr-TR" sz="2200" dirty="0"/>
              <a:t> </a:t>
            </a:r>
            <a:r>
              <a:rPr lang="tr-TR" sz="2200" dirty="0" err="1"/>
              <a:t>returned</a:t>
            </a:r>
            <a:r>
              <a:rPr lang="tr-TR" sz="2200" dirty="0"/>
              <a:t> 1 </a:t>
            </a:r>
            <a:r>
              <a:rPr lang="tr-TR" sz="2200" dirty="0" err="1"/>
              <a:t>exit</a:t>
            </a:r>
            <a:r>
              <a:rPr lang="tr-TR" sz="2200" dirty="0"/>
              <a:t> </a:t>
            </a:r>
            <a:r>
              <a:rPr lang="tr-TR" sz="2200" dirty="0" err="1"/>
              <a:t>status</a:t>
            </a:r>
            <a:r>
              <a:rPr lang="tr-TR" sz="2200" dirty="0"/>
              <a:t> nedir? -&gt; </a:t>
            </a:r>
            <a:r>
              <a:rPr lang="tr-TR" sz="2200" b="1" dirty="0"/>
              <a:t>Bir üst satırda</a:t>
            </a:r>
            <a:r>
              <a:rPr lang="tr-TR" sz="2200" dirty="0"/>
              <a:t> ifade edilen hataya bakınız.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Derleyicinin düşünce şekli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571472" y="4857760"/>
            <a:ext cx="807249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DEVCPP FARK EDEBİLİR Mİ?</a:t>
            </a:r>
          </a:p>
          <a:p>
            <a:pPr algn="ctr"/>
            <a:r>
              <a:rPr lang="tr-TR" dirty="0"/>
              <a:t>Eder. Bu nedenle dosyanın çalışması engellenir. Bu hatada bir üst satırda yazan ifade (</a:t>
            </a:r>
            <a:r>
              <a:rPr lang="tr-TR" i="1" dirty="0" err="1">
                <a:solidFill>
                  <a:srgbClr val="FFFF00"/>
                </a:solidFill>
              </a:rPr>
              <a:t>cannot</a:t>
            </a:r>
            <a:r>
              <a:rPr lang="tr-TR" i="1" dirty="0">
                <a:solidFill>
                  <a:srgbClr val="FFFF00"/>
                </a:solidFill>
              </a:rPr>
              <a:t> </a:t>
            </a:r>
            <a:r>
              <a:rPr lang="tr-TR" i="1" dirty="0" err="1">
                <a:solidFill>
                  <a:srgbClr val="FFFF00"/>
                </a:solidFill>
              </a:rPr>
              <a:t>open</a:t>
            </a:r>
            <a:r>
              <a:rPr lang="tr-TR" i="1" dirty="0">
                <a:solidFill>
                  <a:srgbClr val="FFFF00"/>
                </a:solidFill>
              </a:rPr>
              <a:t> </a:t>
            </a:r>
            <a:r>
              <a:rPr lang="tr-TR" i="1" dirty="0" err="1">
                <a:solidFill>
                  <a:srgbClr val="FFFF00"/>
                </a:solidFill>
              </a:rPr>
              <a:t>output</a:t>
            </a:r>
            <a:r>
              <a:rPr lang="tr-TR" i="1" dirty="0">
                <a:solidFill>
                  <a:srgbClr val="FFFF00"/>
                </a:solidFill>
              </a:rPr>
              <a:t> file</a:t>
            </a:r>
            <a:r>
              <a:rPr lang="tr-TR" dirty="0"/>
              <a:t>)  size hata hakkında daha çok ipucu verecektir. Arka plandaki dosyayı kapatmanıza rağmen hatanın devamı halinde Görev Yöneticisi'nden(</a:t>
            </a:r>
            <a:r>
              <a:rPr lang="tr-TR" dirty="0" err="1"/>
              <a:t>Ctrl</a:t>
            </a:r>
            <a:r>
              <a:rPr lang="tr-TR" dirty="0"/>
              <a:t>+Alt+Del) ilgili .exe'leri "Görevi </a:t>
            </a:r>
            <a:r>
              <a:rPr lang="tr-TR" dirty="0" err="1"/>
              <a:t>Sonlandır"lamalısınız</a:t>
            </a:r>
            <a:r>
              <a:rPr lang="tr-TR" dirty="0"/>
              <a:t>.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5429256" y="2214554"/>
            <a:ext cx="3286148" cy="221457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Uyarının metni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pic>
        <p:nvPicPr>
          <p:cNvPr id="7" name="Picture 2" descr="http://imageenvision.com/sm/0025-0803-0519-0114_clip_art_graphic_of_a_grumpy_desktop_computer_cartoon_character_with_his_hands_on_his_hi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900" b="-12490"/>
          <a:stretch/>
        </p:blipFill>
        <p:spPr bwMode="auto">
          <a:xfrm>
            <a:off x="571472" y="2857496"/>
            <a:ext cx="1340100" cy="1556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7 Bulut Belirtme Çizgisi"/>
          <p:cNvSpPr/>
          <p:nvPr/>
        </p:nvSpPr>
        <p:spPr>
          <a:xfrm>
            <a:off x="2000232" y="1857364"/>
            <a:ext cx="3143272" cy="2500330"/>
          </a:xfrm>
          <a:prstGeom prst="cloudCallout">
            <a:avLst>
              <a:gd name="adj1" fmla="val -53207"/>
              <a:gd name="adj2" fmla="val 6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.exe'yi açamıyorum, çünkü arka planda başka bir .exe çalışıyor. Windows ise bu şekilde bir çalışmaya müsaade etmiyor.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60000" b="31073"/>
          <a:stretch>
            <a:fillRect/>
          </a:stretch>
        </p:blipFill>
        <p:spPr bwMode="auto">
          <a:xfrm>
            <a:off x="5929322" y="2857496"/>
            <a:ext cx="2205157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Yuvarlatılmış Dikdörtgen"/>
          <p:cNvSpPr/>
          <p:nvPr/>
        </p:nvSpPr>
        <p:spPr>
          <a:xfrm>
            <a:off x="4857752" y="1285860"/>
            <a:ext cx="4071966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00" dirty="0"/>
              <a:t>Başka nedenlerle de " </a:t>
            </a:r>
            <a:r>
              <a:rPr lang="tr-TR" sz="1000" dirty="0" err="1"/>
              <a:t>Id</a:t>
            </a:r>
            <a:r>
              <a:rPr lang="tr-TR" sz="1000" dirty="0"/>
              <a:t> </a:t>
            </a:r>
            <a:r>
              <a:rPr lang="tr-TR" sz="1000" dirty="0" err="1"/>
              <a:t>returned</a:t>
            </a:r>
            <a:r>
              <a:rPr lang="tr-TR" sz="1000" dirty="0"/>
              <a:t> 1 </a:t>
            </a:r>
            <a:r>
              <a:rPr lang="tr-TR" sz="1000" dirty="0" err="1"/>
              <a:t>exit</a:t>
            </a:r>
            <a:r>
              <a:rPr lang="tr-TR" sz="1000" dirty="0"/>
              <a:t> </a:t>
            </a:r>
            <a:r>
              <a:rPr lang="tr-TR" sz="1000" dirty="0" err="1"/>
              <a:t>status</a:t>
            </a:r>
            <a:r>
              <a:rPr lang="tr-TR" sz="1000" dirty="0"/>
              <a:t>" hatası alabilirsiniz. Bu durumlarda asıl nedeni anlamak için </a:t>
            </a:r>
            <a:r>
              <a:rPr lang="tr-TR" sz="1000" b="1" dirty="0"/>
              <a:t>hep bir üst satıra </a:t>
            </a:r>
            <a:r>
              <a:rPr lang="tr-TR" sz="1000" dirty="0"/>
              <a:t>bakınız. Örneğin, fonksiyon ismi yanlış yazıldığında "</a:t>
            </a:r>
            <a:r>
              <a:rPr lang="tr-TR" sz="1000" dirty="0" err="1"/>
              <a:t>undefined</a:t>
            </a:r>
            <a:r>
              <a:rPr lang="tr-TR" sz="1000" dirty="0"/>
              <a:t> </a:t>
            </a:r>
            <a:r>
              <a:rPr lang="tr-TR" sz="1000" dirty="0" err="1"/>
              <a:t>reference</a:t>
            </a:r>
            <a:r>
              <a:rPr lang="tr-TR" sz="1000" dirty="0"/>
              <a:t> </a:t>
            </a:r>
            <a:r>
              <a:rPr lang="tr-TR" sz="1000" dirty="0" err="1"/>
              <a:t>to</a:t>
            </a:r>
            <a:r>
              <a:rPr lang="tr-TR" sz="1000" dirty="0"/>
              <a:t> …" uyarı açıklaması yazar ve bir alt satırda "</a:t>
            </a:r>
            <a:r>
              <a:rPr lang="tr-TR" sz="1000" dirty="0" err="1"/>
              <a:t>Id</a:t>
            </a:r>
            <a:r>
              <a:rPr lang="tr-TR" sz="1000" dirty="0"/>
              <a:t> </a:t>
            </a:r>
            <a:r>
              <a:rPr lang="tr-TR" sz="1000" dirty="0" err="1"/>
              <a:t>returned</a:t>
            </a:r>
            <a:r>
              <a:rPr lang="tr-TR" sz="1000" dirty="0"/>
              <a:t> 1 </a:t>
            </a:r>
            <a:r>
              <a:rPr lang="tr-TR" sz="1000" dirty="0" err="1"/>
              <a:t>exit</a:t>
            </a:r>
            <a:r>
              <a:rPr lang="tr-TR" sz="1000" dirty="0"/>
              <a:t> </a:t>
            </a:r>
            <a:r>
              <a:rPr lang="tr-TR" sz="1000" dirty="0" err="1"/>
              <a:t>status</a:t>
            </a:r>
            <a:r>
              <a:rPr lang="tr-TR" sz="1000" dirty="0"/>
              <a:t>" yazar.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Ara Sınav </a:t>
            </a:r>
            <a:r>
              <a:rPr lang="tr-TR" dirty="0" err="1"/>
              <a:t>II'e</a:t>
            </a:r>
            <a:r>
              <a:rPr lang="tr-TR" dirty="0"/>
              <a:t> doğru...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/>
              <a:t>Hatalar bitmez…</a:t>
            </a:r>
          </a:p>
          <a:p>
            <a:pPr>
              <a:buNone/>
            </a:pPr>
            <a:r>
              <a:rPr lang="tr-TR" dirty="0"/>
              <a:t>Konu ve kavram eksiği olanların…</a:t>
            </a:r>
          </a:p>
          <a:p>
            <a:pPr>
              <a:buNone/>
            </a:pPr>
            <a:r>
              <a:rPr lang="tr-TR" dirty="0"/>
              <a:t>Pratik eksiği olanların…</a:t>
            </a:r>
          </a:p>
          <a:p>
            <a:pPr>
              <a:buNone/>
            </a:pPr>
            <a:r>
              <a:rPr lang="tr-TR" dirty="0"/>
              <a:t>Daha çok hata yapması ve yaptıkları hatayı geç fark etmesi ya da hiç fark  edememesi normaldir.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Düzenli çalışan öğrenciler ise zaman içerisinde fark etmeden şu soruların ve daha bunlar gibi onlarcasının cevabını öğrenmişlerdir.</a:t>
            </a:r>
          </a:p>
          <a:p>
            <a:r>
              <a:rPr lang="tr-TR" dirty="0"/>
              <a:t>"else </a:t>
            </a:r>
            <a:r>
              <a:rPr lang="tr-TR" dirty="0" err="1"/>
              <a:t>if</a:t>
            </a:r>
            <a:r>
              <a:rPr lang="tr-TR" dirty="0"/>
              <a:t>" yerine "</a:t>
            </a:r>
            <a:r>
              <a:rPr lang="tr-TR" dirty="0" err="1"/>
              <a:t>if</a:t>
            </a:r>
            <a:r>
              <a:rPr lang="tr-TR" dirty="0"/>
              <a:t> else" yazılırsa ne olur?</a:t>
            </a:r>
          </a:p>
          <a:p>
            <a:r>
              <a:rPr lang="tr-TR" dirty="0"/>
              <a:t>"else" yerine "else (koşul)" yazılır ne olur?</a:t>
            </a:r>
          </a:p>
          <a:p>
            <a:r>
              <a:rPr lang="tr-TR" dirty="0" err="1">
                <a:solidFill>
                  <a:srgbClr val="FF0000"/>
                </a:solidFill>
              </a:rPr>
              <a:t>char</a:t>
            </a:r>
            <a:r>
              <a:rPr lang="tr-TR" dirty="0">
                <a:solidFill>
                  <a:srgbClr val="FF0000"/>
                </a:solidFill>
              </a:rPr>
              <a:t> dizgi[100]; </a:t>
            </a:r>
            <a:r>
              <a:rPr lang="tr-TR" dirty="0"/>
              <a:t>iken </a:t>
            </a:r>
            <a:r>
              <a:rPr lang="tr-TR" dirty="0" err="1">
                <a:solidFill>
                  <a:srgbClr val="FF0000"/>
                </a:solidFill>
              </a:rPr>
              <a:t>fonk</a:t>
            </a:r>
            <a:r>
              <a:rPr lang="tr-TR" dirty="0">
                <a:solidFill>
                  <a:srgbClr val="FF0000"/>
                </a:solidFill>
              </a:rPr>
              <a:t>(dizgi[0]); </a:t>
            </a:r>
            <a:r>
              <a:rPr lang="tr-TR" dirty="0"/>
              <a:t>şeklinde çağırılan fonksiyon bu parametreyi </a:t>
            </a:r>
            <a:r>
              <a:rPr lang="tr-TR" dirty="0" err="1"/>
              <a:t>char</a:t>
            </a:r>
            <a:r>
              <a:rPr lang="tr-TR" dirty="0"/>
              <a:t> olarak değil de </a:t>
            </a:r>
            <a:r>
              <a:rPr lang="tr-TR" err="1">
                <a:solidFill>
                  <a:srgbClr val="FF0000"/>
                </a:solidFill>
              </a:rPr>
              <a:t>fonk</a:t>
            </a:r>
            <a:r>
              <a:rPr lang="tr-TR">
                <a:solidFill>
                  <a:srgbClr val="FF0000"/>
                </a:solidFill>
              </a:rPr>
              <a:t>(</a:t>
            </a:r>
            <a:r>
              <a:rPr lang="tr-TR" err="1">
                <a:solidFill>
                  <a:srgbClr val="FF0000"/>
                </a:solidFill>
              </a:rPr>
              <a:t>char</a:t>
            </a:r>
            <a:r>
              <a:rPr lang="tr-TR">
                <a:solidFill>
                  <a:srgbClr val="FF0000"/>
                </a:solidFill>
              </a:rPr>
              <a:t> dizgi) </a:t>
            </a:r>
            <a:r>
              <a:rPr lang="tr-TR" dirty="0"/>
              <a:t>şeklinde almaya kalkarsa ne olur?</a:t>
            </a:r>
          </a:p>
          <a:p>
            <a:r>
              <a:rPr lang="tr-TR" dirty="0" err="1"/>
              <a:t>for'un</a:t>
            </a:r>
            <a:r>
              <a:rPr lang="tr-TR" dirty="0"/>
              <a:t> içine ; yerine , konulursa ne olur?</a:t>
            </a:r>
          </a:p>
          <a:p>
            <a:r>
              <a:rPr lang="tr-TR" dirty="0"/>
              <a:t>%d yerine ½d kullanılırsa ne olur?</a:t>
            </a:r>
          </a:p>
          <a:p>
            <a:endParaRPr lang="tr-TR" dirty="0"/>
          </a:p>
        </p:txBody>
      </p:sp>
      <p:pic>
        <p:nvPicPr>
          <p:cNvPr id="4" name="Picture 2" descr="http://imageenvision.com/sm/0025-0803-0519-0114_clip_art_graphic_of_a_grumpy_desktop_computer_cartoon_character_with_his_hands_on_his_hi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900" b="-12490"/>
          <a:stretch/>
        </p:blipFill>
        <p:spPr bwMode="auto">
          <a:xfrm>
            <a:off x="7000892" y="500042"/>
            <a:ext cx="1340100" cy="1556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Ara Sınav II </a:t>
            </a:r>
            <a:r>
              <a:rPr lang="tr-TR" dirty="0" err="1"/>
              <a:t>Hk</a:t>
            </a:r>
            <a:r>
              <a:rPr lang="tr-TR" dirty="0"/>
              <a:t>.</a:t>
            </a: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714348" y="5143512"/>
            <a:ext cx="8215370" cy="12858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tr-TR" sz="2000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709998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Ara Sınav II : 14 Temmuz Pazar günü 11:00-13:00</a:t>
            </a:r>
          </a:p>
          <a:p>
            <a:pPr lvl="1"/>
            <a:r>
              <a:rPr lang="tr-TR" dirty="0"/>
              <a:t>Öğrenci bilgisayarıyla Pazar günü 20 </a:t>
            </a:r>
            <a:r>
              <a:rPr lang="tr-TR" dirty="0" err="1"/>
              <a:t>dk</a:t>
            </a:r>
            <a:r>
              <a:rPr lang="tr-TR" dirty="0"/>
              <a:t> öncesinden sınav yerine gelir, sınavda kendisine kağıt ile verilen 2 adet soruyu çözer.</a:t>
            </a:r>
          </a:p>
          <a:p>
            <a:pPr lvl="1"/>
            <a:r>
              <a:rPr lang="tr-TR" dirty="0"/>
              <a:t>Önlü arkalı, kod vs. içerebilen, </a:t>
            </a:r>
            <a:r>
              <a:rPr lang="tr-TR" b="1" dirty="0"/>
              <a:t>kendi el yazısıyla yazılı,</a:t>
            </a:r>
            <a:r>
              <a:rPr lang="tr-TR" dirty="0"/>
              <a:t> A4 boyutundaki bir </a:t>
            </a:r>
            <a:r>
              <a:rPr lang="tr-TR" b="1" i="1" dirty="0">
                <a:solidFill>
                  <a:srgbClr val="0070C0"/>
                </a:solidFill>
              </a:rPr>
              <a:t>İPUCU KAĞIDINI  ve  </a:t>
            </a:r>
            <a:r>
              <a:rPr lang="tr-TR" b="1" i="1" dirty="0" err="1">
                <a:solidFill>
                  <a:srgbClr val="0070C0"/>
                </a:solidFill>
              </a:rPr>
              <a:t>DevCpp'ındaki</a:t>
            </a:r>
            <a:r>
              <a:rPr lang="tr-TR" b="1" i="1" dirty="0">
                <a:solidFill>
                  <a:srgbClr val="0070C0"/>
                </a:solidFill>
              </a:rPr>
              <a:t>  KOD PARÇALARINI </a:t>
            </a:r>
            <a:r>
              <a:rPr lang="tr-TR" dirty="0"/>
              <a:t>sınavda kullanabilir.</a:t>
            </a:r>
          </a:p>
          <a:p>
            <a:pPr lvl="1"/>
            <a:r>
              <a:rPr lang="tr-TR" dirty="0"/>
              <a:t>Sınav esnasında öğrencinin bilgisayarında </a:t>
            </a:r>
            <a:r>
              <a:rPr lang="tr-TR" b="1" dirty="0"/>
              <a:t>sadece derleyici açık olur ve sadece kod yazdığı sekmeler(her soru için birer sekme) açık olur.</a:t>
            </a:r>
            <a:r>
              <a:rPr lang="tr-TR" dirty="0"/>
              <a:t> İnternet, ders slaytları vs. erişimi yasaktır.</a:t>
            </a:r>
          </a:p>
          <a:p>
            <a:pPr lvl="1"/>
            <a:r>
              <a:rPr lang="tr-TR" dirty="0"/>
              <a:t>Çözümünü tamamlayan öğrenci, gözetmenin onayıyla internete girer ve çalışmasını gönderir.</a:t>
            </a:r>
          </a:p>
          <a:p>
            <a:pPr lvl="1"/>
            <a:r>
              <a:rPr lang="tr-TR" dirty="0"/>
              <a:t>Detaylı bilgilendirme Piazza’da (</a:t>
            </a:r>
            <a:r>
              <a:rPr lang="tr-TR" dirty="0" err="1"/>
              <a:t>BilgisayarliSinavBilgilendirme</a:t>
            </a:r>
            <a:r>
              <a:rPr lang="tr-TR" dirty="0"/>
              <a:t>.</a:t>
            </a:r>
            <a:r>
              <a:rPr lang="tr-TR" dirty="0" err="1"/>
              <a:t>pdf</a:t>
            </a:r>
            <a:r>
              <a:rPr lang="tr-TR" dirty="0"/>
              <a:t>) mevcuttur.</a:t>
            </a:r>
          </a:p>
          <a:p>
            <a:endParaRPr lang="tr-TR" dirty="0"/>
          </a:p>
        </p:txBody>
      </p:sp>
      <p:pic>
        <p:nvPicPr>
          <p:cNvPr id="9" name="8 Resim" descr="uzatma-kablosu-cesitleri_8111-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929198"/>
            <a:ext cx="1714512" cy="166650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Ara Sınav </a:t>
            </a:r>
            <a:r>
              <a:rPr lang="tr-TR" sz="2400" dirty="0" err="1"/>
              <a:t>II'e</a:t>
            </a:r>
            <a:r>
              <a:rPr lang="tr-TR" sz="2400" dirty="0"/>
              <a:t> doğru...</a:t>
            </a:r>
            <a:br>
              <a:rPr lang="tr-TR" sz="2400" dirty="0"/>
            </a:br>
            <a:r>
              <a:rPr lang="tr-TR" sz="2400" i="1" dirty="0">
                <a:solidFill>
                  <a:srgbClr val="FF0000"/>
                </a:solidFill>
              </a:rPr>
              <a:t>Bunu biliyor musunuz? Ekli Kod Parçaları (</a:t>
            </a:r>
            <a:r>
              <a:rPr lang="tr-TR" sz="2400" i="1" dirty="0" err="1">
                <a:solidFill>
                  <a:srgbClr val="FF0000"/>
                </a:solidFill>
              </a:rPr>
              <a:t>Snippet</a:t>
            </a:r>
            <a:r>
              <a:rPr lang="tr-TR" sz="2400" i="1" dirty="0">
                <a:solidFill>
                  <a:srgbClr val="FF0000"/>
                </a:solidFill>
              </a:rPr>
              <a:t>) Özelliği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500174"/>
            <a:ext cx="5140650" cy="3398714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Editör ayarlarındaki ilgili sekmeye istediğiniz </a:t>
            </a:r>
            <a:r>
              <a:rPr lang="tr-TR" dirty="0">
                <a:solidFill>
                  <a:srgbClr val="00B0F0"/>
                </a:solidFill>
              </a:rPr>
              <a:t>kod parçalarını</a:t>
            </a:r>
            <a:r>
              <a:rPr lang="tr-TR" dirty="0"/>
              <a:t> ekleyiniz.</a:t>
            </a:r>
          </a:p>
          <a:p>
            <a:r>
              <a:rPr lang="tr-TR" dirty="0"/>
              <a:t>Kod yazarken bu kod</a:t>
            </a:r>
          </a:p>
          <a:p>
            <a:pPr>
              <a:buNone/>
            </a:pPr>
            <a:r>
              <a:rPr lang="tr-TR" dirty="0"/>
              <a:t>parçalarını kodunuza ilave</a:t>
            </a:r>
          </a:p>
          <a:p>
            <a:pPr>
              <a:buNone/>
            </a:pPr>
            <a:r>
              <a:rPr lang="tr-TR" dirty="0"/>
              <a:t>edebilirsiniz.</a:t>
            </a:r>
          </a:p>
          <a:p>
            <a:r>
              <a:rPr lang="tr-TR" dirty="0"/>
              <a:t>Kod parçalarınıza koyacağınız "*|*" ifadesi, kod eklendikten sonra imlecin nerede bırakılacağını belirtir. Bu ifadeyi kullanmak zorunda değilsiniz.</a:t>
            </a:r>
          </a:p>
          <a:p>
            <a:pPr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643050"/>
            <a:ext cx="289795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572008"/>
            <a:ext cx="1500198" cy="2037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7 Sola Bükülü Ok"/>
          <p:cNvSpPr/>
          <p:nvPr/>
        </p:nvSpPr>
        <p:spPr>
          <a:xfrm rot="1413114">
            <a:off x="7433432" y="4561117"/>
            <a:ext cx="928694" cy="12858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8 Oval"/>
          <p:cNvSpPr/>
          <p:nvPr/>
        </p:nvSpPr>
        <p:spPr>
          <a:xfrm>
            <a:off x="5286380" y="5000636"/>
            <a:ext cx="121444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5715008" y="2714620"/>
            <a:ext cx="121444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>
            <a:off x="1357290" y="4929198"/>
            <a:ext cx="3214710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Ara sınav </a:t>
            </a:r>
            <a:r>
              <a:rPr lang="tr-TR" sz="2400" dirty="0" err="1"/>
              <a:t>II'de</a:t>
            </a:r>
            <a:r>
              <a:rPr lang="tr-TR" sz="2400" dirty="0"/>
              <a:t> bu özelliği kullanabilirsiniz.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Kod yazmalı alıştırma sorusu</a:t>
            </a:r>
            <a:br>
              <a:rPr lang="tr-TR" dirty="0"/>
            </a:br>
            <a:r>
              <a:rPr lang="tr-TR" dirty="0"/>
              <a:t>(geçmiş bir sınav sorusunun benzeri)</a:t>
            </a:r>
          </a:p>
        </p:txBody>
      </p:sp>
      <p:pic>
        <p:nvPicPr>
          <p:cNvPr id="6" name="5 Resim" descr="soru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642918"/>
            <a:ext cx="1767840" cy="1328928"/>
          </a:xfrm>
          <a:prstGeom prst="rect">
            <a:avLst/>
          </a:prstGeom>
        </p:spPr>
      </p:pic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95882"/>
          </a:xfrm>
        </p:spPr>
        <p:txBody>
          <a:bodyPr/>
          <a:lstStyle/>
          <a:p>
            <a:r>
              <a:rPr lang="tr-TR" dirty="0"/>
              <a:t>Sağ taraftaki gibi çalışan bir kod yazınız.</a:t>
            </a:r>
          </a:p>
          <a:p>
            <a:endParaRPr lang="tr-TR" dirty="0"/>
          </a:p>
          <a:p>
            <a:r>
              <a:rPr lang="tr-TR" dirty="0"/>
              <a:t>Ancak, </a:t>
            </a:r>
            <a:r>
              <a:rPr lang="tr-TR" b="1" i="1" dirty="0" err="1">
                <a:solidFill>
                  <a:srgbClr val="0070C0"/>
                </a:solidFill>
              </a:rPr>
              <a:t>birlestir</a:t>
            </a:r>
            <a:r>
              <a:rPr lang="tr-TR" b="1" i="1" dirty="0">
                <a:solidFill>
                  <a:srgbClr val="0070C0"/>
                </a:solidFill>
              </a:rPr>
              <a:t>(dizgi1,dizgi2, </a:t>
            </a:r>
            <a:r>
              <a:rPr lang="tr-TR" b="1" i="1" dirty="0" err="1">
                <a:solidFill>
                  <a:srgbClr val="0070C0"/>
                </a:solidFill>
              </a:rPr>
              <a:t>sonuc</a:t>
            </a:r>
            <a:r>
              <a:rPr lang="tr-TR" b="1" i="1" dirty="0">
                <a:solidFill>
                  <a:srgbClr val="0070C0"/>
                </a:solidFill>
              </a:rPr>
              <a:t>);</a:t>
            </a:r>
          </a:p>
          <a:p>
            <a:pPr>
              <a:buNone/>
            </a:pPr>
            <a:r>
              <a:rPr lang="tr-TR" dirty="0"/>
              <a:t>şeklinde bir fonksiyon kullanınız.</a:t>
            </a:r>
          </a:p>
        </p:txBody>
      </p:sp>
      <p:pic>
        <p:nvPicPr>
          <p:cNvPr id="9" name="8 Resim"/>
          <p:cNvPicPr/>
          <p:nvPr/>
        </p:nvPicPr>
        <p:blipFill>
          <a:blip r:embed="rId4"/>
          <a:srcRect t="5405"/>
          <a:stretch>
            <a:fillRect/>
          </a:stretch>
        </p:blipFill>
        <p:spPr bwMode="auto">
          <a:xfrm>
            <a:off x="6786578" y="2071678"/>
            <a:ext cx="221457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etin kutusu"/>
          <p:cNvSpPr txBox="1"/>
          <p:nvPr/>
        </p:nvSpPr>
        <p:spPr>
          <a:xfrm>
            <a:off x="1643042" y="3643314"/>
            <a:ext cx="428628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err="1"/>
              <a:t>main'in</a:t>
            </a:r>
            <a:r>
              <a:rPr lang="tr-TR" dirty="0"/>
              <a:t> son kısmı:</a:t>
            </a:r>
          </a:p>
          <a:p>
            <a:r>
              <a:rPr lang="tr-TR" dirty="0"/>
              <a:t>…</a:t>
            </a:r>
          </a:p>
          <a:p>
            <a:r>
              <a:rPr lang="tr-TR" i="1" dirty="0">
                <a:solidFill>
                  <a:srgbClr val="0070C0"/>
                </a:solidFill>
              </a:rPr>
              <a:t>	</a:t>
            </a:r>
            <a:r>
              <a:rPr lang="tr-TR" i="1" dirty="0" err="1">
                <a:solidFill>
                  <a:srgbClr val="0070C0"/>
                </a:solidFill>
              </a:rPr>
              <a:t>birlestir</a:t>
            </a:r>
            <a:r>
              <a:rPr lang="tr-TR" i="1" dirty="0">
                <a:solidFill>
                  <a:srgbClr val="0070C0"/>
                </a:solidFill>
              </a:rPr>
              <a:t>(dizgi1,dizgi2, </a:t>
            </a:r>
            <a:r>
              <a:rPr lang="tr-TR" i="1" dirty="0" err="1">
                <a:solidFill>
                  <a:srgbClr val="0070C0"/>
                </a:solidFill>
              </a:rPr>
              <a:t>sonuc</a:t>
            </a:r>
            <a:r>
              <a:rPr lang="tr-TR" i="1" dirty="0">
                <a:solidFill>
                  <a:srgbClr val="0070C0"/>
                </a:solidFill>
              </a:rPr>
              <a:t>);</a:t>
            </a:r>
          </a:p>
          <a:p>
            <a:r>
              <a:rPr lang="tr-TR" i="1" dirty="0">
                <a:solidFill>
                  <a:srgbClr val="0070C0"/>
                </a:solidFill>
              </a:rPr>
              <a:t>	</a:t>
            </a:r>
            <a:r>
              <a:rPr lang="tr-TR" i="1" dirty="0" err="1">
                <a:solidFill>
                  <a:srgbClr val="0070C0"/>
                </a:solidFill>
              </a:rPr>
              <a:t>printf</a:t>
            </a:r>
            <a:r>
              <a:rPr lang="tr-TR" i="1" dirty="0">
                <a:solidFill>
                  <a:srgbClr val="0070C0"/>
                </a:solidFill>
              </a:rPr>
              <a:t>("S:%s\n", </a:t>
            </a:r>
            <a:r>
              <a:rPr lang="tr-TR" i="1" dirty="0" err="1">
                <a:solidFill>
                  <a:srgbClr val="0070C0"/>
                </a:solidFill>
              </a:rPr>
              <a:t>sonuc</a:t>
            </a:r>
            <a:r>
              <a:rPr lang="tr-TR" i="1" dirty="0">
                <a:solidFill>
                  <a:srgbClr val="0070C0"/>
                </a:solidFill>
              </a:rPr>
              <a:t>);</a:t>
            </a:r>
          </a:p>
          <a:p>
            <a:r>
              <a:rPr lang="tr-TR" i="1" dirty="0">
                <a:solidFill>
                  <a:srgbClr val="0070C0"/>
                </a:solidFill>
              </a:rPr>
              <a:t>	</a:t>
            </a:r>
            <a:r>
              <a:rPr lang="tr-TR" i="1" dirty="0" err="1">
                <a:solidFill>
                  <a:srgbClr val="0070C0"/>
                </a:solidFill>
              </a:rPr>
              <a:t>return</a:t>
            </a:r>
            <a:r>
              <a:rPr lang="tr-TR" i="1" dirty="0">
                <a:solidFill>
                  <a:srgbClr val="0070C0"/>
                </a:solidFill>
              </a:rPr>
              <a:t> 0;</a:t>
            </a:r>
          </a:p>
          <a:p>
            <a:r>
              <a:rPr lang="tr-TR" dirty="0"/>
              <a:t>}</a:t>
            </a:r>
          </a:p>
        </p:txBody>
      </p:sp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yna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0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6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7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8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9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29286</TotalTime>
  <Words>2245</Words>
  <Application>Microsoft Office PowerPoint</Application>
  <PresentationFormat>Ekran Gösterisi (4:3)</PresentationFormat>
  <Paragraphs>398</Paragraphs>
  <Slides>45</Slides>
  <Notes>6</Notes>
  <HiddenSlides>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Kaynak</vt:lpstr>
      <vt:lpstr>BİLGİSAYAR PROGRAMLAMA</vt:lpstr>
      <vt:lpstr>Özet</vt:lpstr>
      <vt:lpstr>Ara Sınav II'e doğru... for'un sonuna ; konulursa ne olur.</vt:lpstr>
      <vt:lpstr>Ara Sınav II'e doğru... scanf'te &amp; unutulursa ne olur?</vt:lpstr>
      <vt:lpstr>Ara Sınav II'e doğru... Id returned 1 exit status nedir? -&gt; Bir üst satırda ifade edilen hataya bakınız.</vt:lpstr>
      <vt:lpstr>Ara Sınav II'e doğru...</vt:lpstr>
      <vt:lpstr>Ara Sınav II Hk.</vt:lpstr>
      <vt:lpstr>Ara Sınav II'e doğru... Bunu biliyor musunuz? Ekli Kod Parçaları (Snippet) Özelliği</vt:lpstr>
      <vt:lpstr>Kod yazmalı alıştırma sorusu (geçmiş bir sınav sorusunun benzeri)</vt:lpstr>
      <vt:lpstr>Bunu biliyor musunuz? Welcome to programmer’s world!</vt:lpstr>
      <vt:lpstr>Alıştırma</vt:lpstr>
      <vt:lpstr>Codingame alıştırması yapalım.</vt:lpstr>
      <vt:lpstr>Anlayamadığınız yerleri bizlere sorunuz.</vt:lpstr>
      <vt:lpstr>Bunu biliyor musunuz? Bir Gargamel hikayesi</vt:lpstr>
      <vt:lpstr>Bunu biliyor musunuz? Bir Gargamel hikayesi</vt:lpstr>
      <vt:lpstr>Bunu biliyor musunuz? Bir Gargamel hikayesi</vt:lpstr>
      <vt:lpstr>Bunu biliyor musunuz? Bir Gargamel hikayesi</vt:lpstr>
      <vt:lpstr>Bunu biliyor musunuz? Bir Gargamel hikayesi</vt:lpstr>
      <vt:lpstr>Piazza'daki AraSinavII_CozumluAlistirmaSorulari dosyasından</vt:lpstr>
      <vt:lpstr>     Alıştırma</vt:lpstr>
      <vt:lpstr>2018 Yaz Dönemi Ara Sınav II sorusu</vt:lpstr>
      <vt:lpstr>Anlayamadığınız yerleri bizlere sorunuz.</vt:lpstr>
      <vt:lpstr>3. ve 4. dersler</vt:lpstr>
      <vt:lpstr>Bunu biliyor musunuz? Düşünce şeklinizde ufak farklılıklar hissediyor musunuz?</vt:lpstr>
      <vt:lpstr>Kod Yazmalı Alıştırma</vt:lpstr>
      <vt:lpstr>Dizi ve fonksiyon sorusu</vt:lpstr>
      <vt:lpstr>Anlayamadığınız yerleri bizlere sorunuz.</vt:lpstr>
      <vt:lpstr>Ortalama* bir oyun ödevi</vt:lpstr>
      <vt:lpstr>   Alıştırma– Ekran çıktısı nedir?</vt:lpstr>
      <vt:lpstr>Küçük Ünlü Uyumu</vt:lpstr>
      <vt:lpstr>Alıştırma</vt:lpstr>
      <vt:lpstr>Anlayamadığınız yerleri bizlere sorunuz.</vt:lpstr>
      <vt:lpstr>EK SLAYTLAR</vt:lpstr>
      <vt:lpstr>Alıştırma</vt:lpstr>
      <vt:lpstr>Bunu biliyor musunuz? Nanoteknoloji</vt:lpstr>
      <vt:lpstr>Slayt 36</vt:lpstr>
      <vt:lpstr>ALIŞTIRMA</vt:lpstr>
      <vt:lpstr>ALIŞTIRMA-2</vt:lpstr>
      <vt:lpstr>Geçmiş bir SINAV sorusu</vt:lpstr>
      <vt:lpstr>Alıştırma: İkizkenar Üçgen</vt:lpstr>
      <vt:lpstr>kbhit’li bir alıştırma</vt:lpstr>
      <vt:lpstr>Bir Matematik Alıştırması: Seriler</vt:lpstr>
      <vt:lpstr>Bir Matematik Alıştırması: Seriler</vt:lpstr>
      <vt:lpstr>Dizgi sorusu</vt:lpstr>
      <vt:lpstr>Sözlü/Çekiliş kodu – Yapı kullanımlı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 PROGRAMLAMA</dc:title>
  <dc:creator>Oğuz Hanoğlu</dc:creator>
  <cp:lastModifiedBy>User</cp:lastModifiedBy>
  <cp:revision>1226</cp:revision>
  <dcterms:modified xsi:type="dcterms:W3CDTF">2019-07-12T14:43:08Z</dcterms:modified>
</cp:coreProperties>
</file>