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54" r:id="rId4"/>
    <p:sldId id="351" r:id="rId5"/>
    <p:sldId id="331" r:id="rId6"/>
    <p:sldId id="319" r:id="rId7"/>
    <p:sldId id="349" r:id="rId8"/>
    <p:sldId id="345" r:id="rId9"/>
    <p:sldId id="346" r:id="rId10"/>
    <p:sldId id="343" r:id="rId11"/>
    <p:sldId id="260" r:id="rId12"/>
    <p:sldId id="350" r:id="rId13"/>
    <p:sldId id="262" r:id="rId14"/>
    <p:sldId id="257" r:id="rId15"/>
    <p:sldId id="333" r:id="rId16"/>
    <p:sldId id="286" r:id="rId17"/>
    <p:sldId id="338" r:id="rId18"/>
    <p:sldId id="307" r:id="rId19"/>
    <p:sldId id="341" r:id="rId20"/>
    <p:sldId id="339" r:id="rId21"/>
    <p:sldId id="340" r:id="rId22"/>
    <p:sldId id="332" r:id="rId23"/>
    <p:sldId id="335" r:id="rId24"/>
    <p:sldId id="32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CC"/>
    <a:srgbClr val="FFFFCC"/>
    <a:srgbClr val="FFFFFF"/>
    <a:srgbClr val="FFFFCB"/>
    <a:srgbClr val="FFFF99"/>
    <a:srgbClr val="DEDEDE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12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10" Type="http://schemas.openxmlformats.org/officeDocument/2006/relationships/image" Target="../media/image62.emf"/><Relationship Id="rId4" Type="http://schemas.openxmlformats.org/officeDocument/2006/relationships/image" Target="../media/image56.wmf"/><Relationship Id="rId9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05AED-97D9-4B98-95B4-55A53E6F5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8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71D4A-E278-45D4-949A-C5275D47AD8C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05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4FFFAE-914B-4BD3-B5B2-70B95D983E61}" type="slidenum">
              <a:rPr lang="en-US" altLang="en-US" sz="120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64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35E06-506D-4CA9-81FA-C03086D21F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6534-B658-4F52-BCDF-C9932266AD9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00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9A9DE-9748-424F-B0AC-A45F7E9EEB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2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86E8D-555C-4E3E-B0B0-452681EC96B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4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019B-58F6-4C4C-BE8E-40E73FD5F2E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79DD6-B4FE-41D2-A8B1-38251CAE773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7086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83BFA-EB54-4521-A565-508F0757B0C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96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1C264-A45F-41B6-BD83-7126067769C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3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1B12E-3A18-4F16-81E4-D206FD3F2D0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5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0137C-936D-4B19-9EE4-0B9A91ED40CB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18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FC354-901F-43D2-B34D-6B65609729C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69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16E9B-6BDB-49CE-ADBC-0D84358B4BF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22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1FE88-ADFB-4084-A429-B323A1D98BB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4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3A67B-8ECA-4ED3-85E1-B9026FC744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71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30E1C-6C84-4989-BCC3-4EE90473315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7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2A33E-FE6F-4DA4-94D5-2116335BDE7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7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F3816-EEC3-4CBA-9966-F2C3017E0D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69C80-D7A4-4467-A21B-02B92720B69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8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DE8E-4FE3-4F5D-8976-F4FDFBCE256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192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8E7C-46BF-4159-A118-531CF1B7B1A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7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2DAB-110C-42CE-A4F1-D6EC67985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1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F9786-BCCA-46BB-BD39-632659974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0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1E72-B43F-4C91-A4FA-3233DC822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9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696A-3C2E-4FF8-A307-54CB1050BA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0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9B39-B716-4248-8D85-83B036D245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0224-E89E-4FC9-B14F-00CF9355FE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680E-DBC4-47BB-A597-B8F2BC6D71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0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D2D7-3377-4A6C-9443-5452C4D119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7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2FD2-2E3F-4C2E-A823-888AFCE999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698E-4916-4D52-AC06-0D67862A71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5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26DB-C30A-425D-9689-86B3236E73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6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0396-5861-4F9D-9F48-EAF11155A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2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F704-A508-42D1-97BA-3FFED3052A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1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B43C-F53E-408A-A69C-CAC3338F04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89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9738-32CF-4783-8E8B-D3AC4AF92B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77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5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09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57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23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4C903-0E44-4112-8A14-59F055100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2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0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47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2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75FB-D609-4C19-90D6-F021DA11B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550C7-3644-49BB-89A7-3BD51ADAA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2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027DE-CC5F-4F3A-988E-95ADBC709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71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A62ED-841F-49DD-A603-DB35C942D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3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E98E6-68B0-4B0A-BB26-E659669A4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87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9F9E-8A02-4D67-933A-AF522CAAE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8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9D6F-D62E-4570-A2E9-A9FB911B8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21C51D6-7D7D-446C-8A42-81EA2B113B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39.wmf"/><Relationship Id="rId18" Type="http://schemas.openxmlformats.org/officeDocument/2006/relationships/image" Target="../media/image45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44.wmf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2.wmf"/><Relationship Id="rId24" Type="http://schemas.openxmlformats.org/officeDocument/2006/relationships/image" Target="../media/image48.wmf"/><Relationship Id="rId5" Type="http://schemas.openxmlformats.org/officeDocument/2006/relationships/image" Target="../media/image43.wmf"/><Relationship Id="rId15" Type="http://schemas.openxmlformats.org/officeDocument/2006/relationships/image" Target="../media/image41.wmf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0.wmf"/><Relationship Id="rId14" Type="http://schemas.openxmlformats.org/officeDocument/2006/relationships/image" Target="../media/image40.wmf"/><Relationship Id="rId22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.bin"/><Relationship Id="rId18" Type="http://schemas.openxmlformats.org/officeDocument/2006/relationships/image" Target="../media/image56.wmf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57.wmf"/><Relationship Id="rId7" Type="http://schemas.openxmlformats.org/officeDocument/2006/relationships/image" Target="../media/image66.png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72.png"/><Relationship Id="rId33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58.wmf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64.png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7.bin"/><Relationship Id="rId28" Type="http://schemas.openxmlformats.org/officeDocument/2006/relationships/oleObject" Target="../embeddings/oleObject29.bin"/><Relationship Id="rId10" Type="http://schemas.openxmlformats.org/officeDocument/2006/relationships/image" Target="../media/image69.png"/><Relationship Id="rId19" Type="http://schemas.openxmlformats.org/officeDocument/2006/relationships/image" Target="../media/image70.png"/><Relationship Id="rId31" Type="http://schemas.openxmlformats.org/officeDocument/2006/relationships/image" Target="../media/image61.emf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54.wmf"/><Relationship Id="rId22" Type="http://schemas.openxmlformats.org/officeDocument/2006/relationships/image" Target="../media/image71.png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30.bin"/><Relationship Id="rId8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3.wmf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18.wmf"/><Relationship Id="rId5" Type="http://schemas.openxmlformats.org/officeDocument/2006/relationships/image" Target="../media/image25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540568" y="665639"/>
            <a:ext cx="8351912" cy="427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44450" rIns="0" bIns="44450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 Course website – look under:      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www.wisdom.weizmann.ac.il/~vision</a:t>
            </a:r>
          </a:p>
          <a:p>
            <a:endParaRPr lang="en-US" altLang="en-US" b="1" dirty="0">
              <a:solidFill>
                <a:srgbClr val="FF0000"/>
              </a:solidFill>
              <a:latin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Please join our course website ! </a:t>
            </a:r>
            <a:br>
              <a:rPr lang="en-US" alt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(Required in order to get course messages)</a:t>
            </a:r>
            <a:r>
              <a:rPr lang="en-US" altLang="en-US" i="1" dirty="0">
                <a:solidFill>
                  <a:srgbClr val="000000"/>
                </a:solidFill>
              </a:rPr>
              <a:t>  </a:t>
            </a:r>
            <a:br>
              <a:rPr lang="en-US" altLang="en-US" i="1" dirty="0">
                <a:solidFill>
                  <a:srgbClr val="000000"/>
                </a:solidFill>
              </a:rPr>
            </a:br>
            <a:endParaRPr lang="en-US" altLang="en-US" i="1" dirty="0">
              <a:solidFill>
                <a:srgbClr val="000000"/>
              </a:solidFill>
            </a:endParaRPr>
          </a:p>
          <a:p>
            <a:pPr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 Vision &amp; Robotics Seminar (not for credit):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      Thursdays at 12:15-13:15 (</a:t>
            </a:r>
            <a:r>
              <a:rPr lang="en-US" altLang="en-US" b="1" dirty="0" err="1">
                <a:solidFill>
                  <a:srgbClr val="000000"/>
                </a:solidFill>
                <a:latin typeface="Arial" charset="0"/>
              </a:rPr>
              <a:t>Ziskind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1)</a:t>
            </a:r>
          </a:p>
          <a:p>
            <a:pPr lvl="1">
              <a:buFont typeface="Symbol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Send email  to Amir Gonen:</a:t>
            </a:r>
          </a:p>
          <a:p>
            <a:r>
              <a:rPr lang="en-US" altLang="en-US" sz="2800" i="1" dirty="0">
                <a:solidFill>
                  <a:srgbClr val="000000"/>
                </a:solidFill>
              </a:rPr>
              <a:t>      &lt;amir.gonen@weizmann.ac.il&gt;</a:t>
            </a:r>
            <a:br>
              <a:rPr lang="en-US" altLang="en-US" sz="2800" i="1" dirty="0">
                <a:solidFill>
                  <a:srgbClr val="000000"/>
                </a:solidFill>
              </a:rPr>
            </a:br>
            <a:endParaRPr lang="en-US" altLang="en-US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2851" y="5085184"/>
            <a:ext cx="654750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Jan. 6 – Israeli Computer Vision Day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(If you wish to attend – you must register!)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https://sites.google.com/view/vision-day-2019</a:t>
            </a:r>
            <a:endParaRPr lang="en-US" alt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27150"/>
            <a:ext cx="16271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22375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4656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656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74663" y="2927350"/>
            <a:ext cx="25860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Salt &amp; Pepper Noise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795963" y="28067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3 X 3 Average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3452813" y="58674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5 X 5 Average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5822950" y="579755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7 X 7 Average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-252413" y="115888"/>
            <a:ext cx="97202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900" dirty="0">
                <a:solidFill>
                  <a:srgbClr val="000000"/>
                </a:solidFill>
                <a:cs typeface="Arial" charset="0"/>
              </a:rPr>
              <a:t>Going back to the “noise cleaning” example...</a:t>
            </a:r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2706688" y="1236663"/>
          <a:ext cx="301783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משוואה" r:id="rId8" imgW="1117600" imgH="736600" progId="Equation.3">
                  <p:embed/>
                </p:oleObj>
              </mc:Choice>
              <mc:Fallback>
                <p:oleObj name="משוואה" r:id="rId8" imgW="11176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236663"/>
                        <a:ext cx="301783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-180975" y="3382963"/>
            <a:ext cx="950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Convolution with a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rect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 Multiplication with a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sinc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in the Fourier domain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                                                       =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LPF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(Low-Pass Filter) </a:t>
            </a:r>
            <a:endParaRPr lang="en-US" alt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9750" y="6102350"/>
            <a:ext cx="8353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Wider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rect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 Narrower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sinc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=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Stronger </a:t>
            </a:r>
            <a:r>
              <a:rPr lang="en-US" altLang="en-US" sz="20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LPF</a:t>
            </a:r>
            <a:endParaRPr lang="en-US" altLang="en-US" sz="2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9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/>
      <p:bldP spid="133129" grpId="0"/>
      <p:bldP spid="133130" grpId="0"/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533400" y="939800"/>
            <a:ext cx="650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What is the Fourier Transform of                     ?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70200" y="76200"/>
            <a:ext cx="238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Examples</a:t>
            </a:r>
          </a:p>
        </p:txBody>
      </p:sp>
      <p:grpSp>
        <p:nvGrpSpPr>
          <p:cNvPr id="8260" name="Group 68"/>
          <p:cNvGrpSpPr>
            <a:grpSpLocks/>
          </p:cNvGrpSpPr>
          <p:nvPr/>
        </p:nvGrpSpPr>
        <p:grpSpPr bwMode="auto">
          <a:xfrm>
            <a:off x="1068389" y="2438400"/>
            <a:ext cx="5942013" cy="3751263"/>
            <a:chOff x="289" y="1776"/>
            <a:chExt cx="3743" cy="2363"/>
          </a:xfrm>
        </p:grpSpPr>
        <p:graphicFrame>
          <p:nvGraphicFramePr>
            <p:cNvPr id="8251" name="Object 59"/>
            <p:cNvGraphicFramePr>
              <a:graphicFrameLocks noChangeAspect="1"/>
            </p:cNvGraphicFramePr>
            <p:nvPr/>
          </p:nvGraphicFramePr>
          <p:xfrm>
            <a:off x="289" y="1776"/>
            <a:ext cx="3311" cy="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5" name="משוואה" r:id="rId4" imgW="2577960" imgH="1841400" progId="Equation.3">
                    <p:embed/>
                  </p:oleObj>
                </mc:Choice>
                <mc:Fallback>
                  <p:oleObj name="משוואה" r:id="rId4" imgW="2577960" imgH="18414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1776"/>
                          <a:ext cx="3311" cy="2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57" name="Group 65"/>
            <p:cNvGrpSpPr>
              <a:grpSpLocks/>
            </p:cNvGrpSpPr>
            <p:nvPr/>
          </p:nvGrpSpPr>
          <p:grpSpPr bwMode="auto">
            <a:xfrm>
              <a:off x="1704" y="3674"/>
              <a:ext cx="2088" cy="336"/>
              <a:chOff x="192" y="3171"/>
              <a:chExt cx="2088" cy="437"/>
            </a:xfrm>
          </p:grpSpPr>
          <p:sp>
            <p:nvSpPr>
              <p:cNvPr id="8202" name="Line 10"/>
              <p:cNvSpPr>
                <a:spLocks noChangeShapeType="1"/>
              </p:cNvSpPr>
              <p:nvPr/>
            </p:nvSpPr>
            <p:spPr bwMode="auto">
              <a:xfrm flipH="1">
                <a:off x="1249" y="3171"/>
                <a:ext cx="15" cy="434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rot="5400000" flipH="1">
                <a:off x="1770" y="3093"/>
                <a:ext cx="0" cy="102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 rot="-5400000">
                <a:off x="721" y="3078"/>
                <a:ext cx="1" cy="1059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 flipV="1">
                <a:off x="628" y="3311"/>
                <a:ext cx="635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 flipH="1" flipV="1">
                <a:off x="1249" y="3315"/>
                <a:ext cx="635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>
              <a:off x="1548" y="3024"/>
              <a:ext cx="2484" cy="554"/>
              <a:chOff x="2652" y="1960"/>
              <a:chExt cx="2484" cy="663"/>
            </a:xfrm>
          </p:grpSpPr>
          <p:grpSp>
            <p:nvGrpSpPr>
              <p:cNvPr id="8252" name="Group 60"/>
              <p:cNvGrpSpPr>
                <a:grpSpLocks/>
              </p:cNvGrpSpPr>
              <p:nvPr/>
            </p:nvGrpSpPr>
            <p:grpSpPr bwMode="auto">
              <a:xfrm>
                <a:off x="2652" y="1960"/>
                <a:ext cx="1182" cy="436"/>
                <a:chOff x="2135" y="1626"/>
                <a:chExt cx="1182" cy="436"/>
              </a:xfrm>
            </p:grpSpPr>
            <p:sp>
              <p:nvSpPr>
                <p:cNvPr id="8194" name="Line 2"/>
                <p:cNvSpPr>
                  <a:spLocks noChangeShapeType="1"/>
                </p:cNvSpPr>
                <p:nvPr/>
              </p:nvSpPr>
              <p:spPr bwMode="auto">
                <a:xfrm flipH="1">
                  <a:off x="2652" y="1626"/>
                  <a:ext cx="15" cy="43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5" name="Line 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89" y="1731"/>
                  <a:ext cx="2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" name="Line 5"/>
                <p:cNvSpPr>
                  <a:spLocks noChangeShapeType="1"/>
                </p:cNvSpPr>
                <p:nvPr/>
              </p:nvSpPr>
              <p:spPr bwMode="auto">
                <a:xfrm rot="-5400000">
                  <a:off x="2393" y="1803"/>
                  <a:ext cx="1" cy="518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8" name="Freeform 6"/>
                <p:cNvSpPr>
                  <a:spLocks/>
                </p:cNvSpPr>
                <p:nvPr/>
              </p:nvSpPr>
              <p:spPr bwMode="auto">
                <a:xfrm>
                  <a:off x="2348" y="1834"/>
                  <a:ext cx="645" cy="227"/>
                </a:xfrm>
                <a:custGeom>
                  <a:avLst/>
                  <a:gdLst>
                    <a:gd name="T0" fmla="*/ 0 w 707"/>
                    <a:gd name="T1" fmla="*/ 293 h 303"/>
                    <a:gd name="T2" fmla="*/ 10 w 707"/>
                    <a:gd name="T3" fmla="*/ 0 h 303"/>
                    <a:gd name="T4" fmla="*/ 707 w 707"/>
                    <a:gd name="T5" fmla="*/ 0 h 303"/>
                    <a:gd name="T6" fmla="*/ 707 w 707"/>
                    <a:gd name="T7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7" h="303">
                      <a:moveTo>
                        <a:pt x="0" y="293"/>
                      </a:moveTo>
                      <a:lnTo>
                        <a:pt x="10" y="0"/>
                      </a:lnTo>
                      <a:lnTo>
                        <a:pt x="707" y="0"/>
                      </a:lnTo>
                      <a:lnTo>
                        <a:pt x="707" y="303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3954" y="1964"/>
                <a:ext cx="1182" cy="435"/>
                <a:chOff x="3851" y="1630"/>
                <a:chExt cx="1182" cy="435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368" y="1630"/>
                  <a:ext cx="15" cy="43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705" y="1735"/>
                  <a:ext cx="2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4109" y="1799"/>
                  <a:ext cx="1" cy="518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/>
              </p:nvSpPr>
              <p:spPr bwMode="auto">
                <a:xfrm>
                  <a:off x="4064" y="1838"/>
                  <a:ext cx="645" cy="227"/>
                </a:xfrm>
                <a:custGeom>
                  <a:avLst/>
                  <a:gdLst>
                    <a:gd name="T0" fmla="*/ 0 w 707"/>
                    <a:gd name="T1" fmla="*/ 293 h 303"/>
                    <a:gd name="T2" fmla="*/ 10 w 707"/>
                    <a:gd name="T3" fmla="*/ 0 h 303"/>
                    <a:gd name="T4" fmla="*/ 707 w 707"/>
                    <a:gd name="T5" fmla="*/ 0 h 303"/>
                    <a:gd name="T6" fmla="*/ 707 w 707"/>
                    <a:gd name="T7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7" h="303">
                      <a:moveTo>
                        <a:pt x="0" y="293"/>
                      </a:moveTo>
                      <a:lnTo>
                        <a:pt x="10" y="0"/>
                      </a:lnTo>
                      <a:lnTo>
                        <a:pt x="707" y="0"/>
                      </a:lnTo>
                      <a:lnTo>
                        <a:pt x="707" y="303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8" name="Text Box 26"/>
              <p:cNvSpPr txBox="1">
                <a:spLocks noChangeArrowheads="1"/>
              </p:cNvSpPr>
              <p:nvPr/>
            </p:nvSpPr>
            <p:spPr bwMode="auto">
              <a:xfrm>
                <a:off x="3783" y="2140"/>
                <a:ext cx="304" cy="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3600" b="1" dirty="0">
                    <a:latin typeface="Arial" charset="0"/>
                  </a:rPr>
                  <a:t>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04900" y="981075"/>
            <a:ext cx="7561263" cy="1128713"/>
            <a:chOff x="1104900" y="981075"/>
            <a:chExt cx="7561263" cy="1128713"/>
          </a:xfrm>
        </p:grpSpPr>
        <p:grpSp>
          <p:nvGrpSpPr>
            <p:cNvPr id="2" name="Group 1"/>
            <p:cNvGrpSpPr/>
            <p:nvPr/>
          </p:nvGrpSpPr>
          <p:grpSpPr>
            <a:xfrm>
              <a:off x="1104900" y="1412875"/>
              <a:ext cx="4684713" cy="696913"/>
              <a:chOff x="1104900" y="1412875"/>
              <a:chExt cx="4684713" cy="696913"/>
            </a:xfrm>
          </p:grpSpPr>
          <p:graphicFrame>
            <p:nvGraphicFramePr>
              <p:cNvPr id="8259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5661701"/>
                  </p:ext>
                </p:extLst>
              </p:nvPr>
            </p:nvGraphicFramePr>
            <p:xfrm>
              <a:off x="1104900" y="1412875"/>
              <a:ext cx="4684713" cy="696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6" name="Equation" r:id="rId6" imgW="2298600" imgH="342720" progId="Equation.3">
                      <p:embed/>
                    </p:oleObj>
                  </mc:Choice>
                  <mc:Fallback>
                    <p:oleObj name="Equation" r:id="rId6" imgW="2298600" imgH="342720" progId="Equation.3">
                      <p:embed/>
                      <p:pic>
                        <p:nvPicPr>
                          <p:cNvPr id="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900" y="1412875"/>
                            <a:ext cx="4684713" cy="696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61" name="Group 69"/>
              <p:cNvGrpSpPr>
                <a:grpSpLocks/>
              </p:cNvGrpSpPr>
              <p:nvPr/>
            </p:nvGrpSpPr>
            <p:grpSpPr bwMode="auto">
              <a:xfrm>
                <a:off x="2781300" y="1441450"/>
                <a:ext cx="2022475" cy="534988"/>
                <a:chOff x="1200" y="908"/>
                <a:chExt cx="1274" cy="337"/>
              </a:xfrm>
            </p:grpSpPr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853" y="908"/>
                  <a:ext cx="11" cy="30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168" y="903"/>
                  <a:ext cx="0" cy="61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1527" y="881"/>
                  <a:ext cx="0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24" name="Group 32"/>
                <p:cNvGrpSpPr>
                  <a:grpSpLocks/>
                </p:cNvGrpSpPr>
                <p:nvPr/>
              </p:nvGrpSpPr>
              <p:grpSpPr bwMode="auto">
                <a:xfrm>
                  <a:off x="1359" y="1008"/>
                  <a:ext cx="1016" cy="237"/>
                  <a:chOff x="1549" y="4538"/>
                  <a:chExt cx="1807" cy="654"/>
                </a:xfrm>
              </p:grpSpPr>
              <p:sp>
                <p:nvSpPr>
                  <p:cNvPr id="8225" name="Freeform 33"/>
                  <p:cNvSpPr>
                    <a:spLocks/>
                  </p:cNvSpPr>
                  <p:nvPr/>
                </p:nvSpPr>
                <p:spPr bwMode="auto">
                  <a:xfrm>
                    <a:off x="2462" y="4538"/>
                    <a:ext cx="757" cy="654"/>
                  </a:xfrm>
                  <a:custGeom>
                    <a:avLst/>
                    <a:gdLst>
                      <a:gd name="T0" fmla="*/ 9 w 757"/>
                      <a:gd name="T1" fmla="*/ 15 h 654"/>
                      <a:gd name="T2" fmla="*/ 21 w 757"/>
                      <a:gd name="T3" fmla="*/ 55 h 654"/>
                      <a:gd name="T4" fmla="*/ 33 w 757"/>
                      <a:gd name="T5" fmla="*/ 118 h 654"/>
                      <a:gd name="T6" fmla="*/ 45 w 757"/>
                      <a:gd name="T7" fmla="*/ 197 h 654"/>
                      <a:gd name="T8" fmla="*/ 57 w 757"/>
                      <a:gd name="T9" fmla="*/ 286 h 654"/>
                      <a:gd name="T10" fmla="*/ 69 w 757"/>
                      <a:gd name="T11" fmla="*/ 380 h 654"/>
                      <a:gd name="T12" fmla="*/ 81 w 757"/>
                      <a:gd name="T13" fmla="*/ 466 h 654"/>
                      <a:gd name="T14" fmla="*/ 93 w 757"/>
                      <a:gd name="T15" fmla="*/ 540 h 654"/>
                      <a:gd name="T16" fmla="*/ 105 w 757"/>
                      <a:gd name="T17" fmla="*/ 598 h 654"/>
                      <a:gd name="T18" fmla="*/ 117 w 757"/>
                      <a:gd name="T19" fmla="*/ 634 h 654"/>
                      <a:gd name="T20" fmla="*/ 129 w 757"/>
                      <a:gd name="T21" fmla="*/ 653 h 654"/>
                      <a:gd name="T22" fmla="*/ 141 w 757"/>
                      <a:gd name="T23" fmla="*/ 651 h 654"/>
                      <a:gd name="T24" fmla="*/ 153 w 757"/>
                      <a:gd name="T25" fmla="*/ 632 h 654"/>
                      <a:gd name="T26" fmla="*/ 165 w 757"/>
                      <a:gd name="T27" fmla="*/ 603 h 654"/>
                      <a:gd name="T28" fmla="*/ 177 w 757"/>
                      <a:gd name="T29" fmla="*/ 569 h 654"/>
                      <a:gd name="T30" fmla="*/ 189 w 757"/>
                      <a:gd name="T31" fmla="*/ 533 h 654"/>
                      <a:gd name="T32" fmla="*/ 201 w 757"/>
                      <a:gd name="T33" fmla="*/ 504 h 654"/>
                      <a:gd name="T34" fmla="*/ 213 w 757"/>
                      <a:gd name="T35" fmla="*/ 483 h 654"/>
                      <a:gd name="T36" fmla="*/ 225 w 757"/>
                      <a:gd name="T37" fmla="*/ 471 h 654"/>
                      <a:gd name="T38" fmla="*/ 237 w 757"/>
                      <a:gd name="T39" fmla="*/ 468 h 654"/>
                      <a:gd name="T40" fmla="*/ 249 w 757"/>
                      <a:gd name="T41" fmla="*/ 478 h 654"/>
                      <a:gd name="T42" fmla="*/ 259 w 757"/>
                      <a:gd name="T43" fmla="*/ 495 h 654"/>
                      <a:gd name="T44" fmla="*/ 271 w 757"/>
                      <a:gd name="T45" fmla="*/ 516 h 654"/>
                      <a:gd name="T46" fmla="*/ 283 w 757"/>
                      <a:gd name="T47" fmla="*/ 540 h 654"/>
                      <a:gd name="T48" fmla="*/ 295 w 757"/>
                      <a:gd name="T49" fmla="*/ 560 h 654"/>
                      <a:gd name="T50" fmla="*/ 307 w 757"/>
                      <a:gd name="T51" fmla="*/ 576 h 654"/>
                      <a:gd name="T52" fmla="*/ 319 w 757"/>
                      <a:gd name="T53" fmla="*/ 584 h 654"/>
                      <a:gd name="T54" fmla="*/ 331 w 757"/>
                      <a:gd name="T55" fmla="*/ 586 h 654"/>
                      <a:gd name="T56" fmla="*/ 343 w 757"/>
                      <a:gd name="T57" fmla="*/ 579 h 654"/>
                      <a:gd name="T58" fmla="*/ 355 w 757"/>
                      <a:gd name="T59" fmla="*/ 567 h 654"/>
                      <a:gd name="T60" fmla="*/ 367 w 757"/>
                      <a:gd name="T61" fmla="*/ 550 h 654"/>
                      <a:gd name="T62" fmla="*/ 379 w 757"/>
                      <a:gd name="T63" fmla="*/ 533 h 654"/>
                      <a:gd name="T64" fmla="*/ 391 w 757"/>
                      <a:gd name="T65" fmla="*/ 519 h 654"/>
                      <a:gd name="T66" fmla="*/ 403 w 757"/>
                      <a:gd name="T67" fmla="*/ 507 h 654"/>
                      <a:gd name="T68" fmla="*/ 415 w 757"/>
                      <a:gd name="T69" fmla="*/ 500 h 654"/>
                      <a:gd name="T70" fmla="*/ 427 w 757"/>
                      <a:gd name="T71" fmla="*/ 500 h 654"/>
                      <a:gd name="T72" fmla="*/ 439 w 757"/>
                      <a:gd name="T73" fmla="*/ 504 h 654"/>
                      <a:gd name="T74" fmla="*/ 451 w 757"/>
                      <a:gd name="T75" fmla="*/ 514 h 654"/>
                      <a:gd name="T76" fmla="*/ 463 w 757"/>
                      <a:gd name="T77" fmla="*/ 526 h 654"/>
                      <a:gd name="T78" fmla="*/ 475 w 757"/>
                      <a:gd name="T79" fmla="*/ 540 h 654"/>
                      <a:gd name="T80" fmla="*/ 487 w 757"/>
                      <a:gd name="T81" fmla="*/ 552 h 654"/>
                      <a:gd name="T82" fmla="*/ 499 w 757"/>
                      <a:gd name="T83" fmla="*/ 562 h 654"/>
                      <a:gd name="T84" fmla="*/ 511 w 757"/>
                      <a:gd name="T85" fmla="*/ 567 h 654"/>
                      <a:gd name="T86" fmla="*/ 523 w 757"/>
                      <a:gd name="T87" fmla="*/ 567 h 654"/>
                      <a:gd name="T88" fmla="*/ 535 w 757"/>
                      <a:gd name="T89" fmla="*/ 564 h 654"/>
                      <a:gd name="T90" fmla="*/ 547 w 757"/>
                      <a:gd name="T91" fmla="*/ 555 h 654"/>
                      <a:gd name="T92" fmla="*/ 559 w 757"/>
                      <a:gd name="T93" fmla="*/ 545 h 654"/>
                      <a:gd name="T94" fmla="*/ 571 w 757"/>
                      <a:gd name="T95" fmla="*/ 533 h 654"/>
                      <a:gd name="T96" fmla="*/ 583 w 757"/>
                      <a:gd name="T97" fmla="*/ 524 h 654"/>
                      <a:gd name="T98" fmla="*/ 595 w 757"/>
                      <a:gd name="T99" fmla="*/ 516 h 654"/>
                      <a:gd name="T100" fmla="*/ 607 w 757"/>
                      <a:gd name="T101" fmla="*/ 512 h 654"/>
                      <a:gd name="T102" fmla="*/ 619 w 757"/>
                      <a:gd name="T103" fmla="*/ 512 h 654"/>
                      <a:gd name="T104" fmla="*/ 631 w 757"/>
                      <a:gd name="T105" fmla="*/ 514 h 654"/>
                      <a:gd name="T106" fmla="*/ 643 w 757"/>
                      <a:gd name="T107" fmla="*/ 521 h 654"/>
                      <a:gd name="T108" fmla="*/ 655 w 757"/>
                      <a:gd name="T109" fmla="*/ 531 h 654"/>
                      <a:gd name="T110" fmla="*/ 667 w 757"/>
                      <a:gd name="T111" fmla="*/ 540 h 654"/>
                      <a:gd name="T112" fmla="*/ 679 w 757"/>
                      <a:gd name="T113" fmla="*/ 548 h 654"/>
                      <a:gd name="T114" fmla="*/ 691 w 757"/>
                      <a:gd name="T115" fmla="*/ 555 h 654"/>
                      <a:gd name="T116" fmla="*/ 703 w 757"/>
                      <a:gd name="T117" fmla="*/ 560 h 654"/>
                      <a:gd name="T118" fmla="*/ 715 w 757"/>
                      <a:gd name="T119" fmla="*/ 560 h 654"/>
                      <a:gd name="T120" fmla="*/ 727 w 757"/>
                      <a:gd name="T121" fmla="*/ 557 h 654"/>
                      <a:gd name="T122" fmla="*/ 739 w 757"/>
                      <a:gd name="T123" fmla="*/ 550 h 654"/>
                      <a:gd name="T124" fmla="*/ 751 w 757"/>
                      <a:gd name="T125" fmla="*/ 5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57" h="654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7" y="7"/>
                        </a:lnTo>
                        <a:lnTo>
                          <a:pt x="9" y="15"/>
                        </a:lnTo>
                        <a:lnTo>
                          <a:pt x="12" y="22"/>
                        </a:lnTo>
                        <a:lnTo>
                          <a:pt x="14" y="31"/>
                        </a:lnTo>
                        <a:lnTo>
                          <a:pt x="19" y="41"/>
                        </a:lnTo>
                        <a:lnTo>
                          <a:pt x="21" y="55"/>
                        </a:lnTo>
                        <a:lnTo>
                          <a:pt x="24" y="67"/>
                        </a:lnTo>
                        <a:lnTo>
                          <a:pt x="26" y="84"/>
                        </a:lnTo>
                        <a:lnTo>
                          <a:pt x="31" y="99"/>
                        </a:lnTo>
                        <a:lnTo>
                          <a:pt x="33" y="118"/>
                        </a:lnTo>
                        <a:lnTo>
                          <a:pt x="36" y="135"/>
                        </a:lnTo>
                        <a:lnTo>
                          <a:pt x="38" y="156"/>
                        </a:lnTo>
                        <a:lnTo>
                          <a:pt x="43" y="176"/>
                        </a:lnTo>
                        <a:lnTo>
                          <a:pt x="45" y="197"/>
                        </a:lnTo>
                        <a:lnTo>
                          <a:pt x="48" y="219"/>
                        </a:lnTo>
                        <a:lnTo>
                          <a:pt x="50" y="240"/>
                        </a:lnTo>
                        <a:lnTo>
                          <a:pt x="55" y="264"/>
                        </a:lnTo>
                        <a:lnTo>
                          <a:pt x="57" y="286"/>
                        </a:lnTo>
                        <a:lnTo>
                          <a:pt x="60" y="310"/>
                        </a:lnTo>
                        <a:lnTo>
                          <a:pt x="62" y="334"/>
                        </a:lnTo>
                        <a:lnTo>
                          <a:pt x="67" y="356"/>
                        </a:lnTo>
                        <a:lnTo>
                          <a:pt x="69" y="380"/>
                        </a:lnTo>
                        <a:lnTo>
                          <a:pt x="72" y="401"/>
                        </a:lnTo>
                        <a:lnTo>
                          <a:pt x="74" y="423"/>
                        </a:lnTo>
                        <a:lnTo>
                          <a:pt x="79" y="444"/>
                        </a:lnTo>
                        <a:lnTo>
                          <a:pt x="81" y="466"/>
                        </a:lnTo>
                        <a:lnTo>
                          <a:pt x="84" y="485"/>
                        </a:lnTo>
                        <a:lnTo>
                          <a:pt x="86" y="504"/>
                        </a:lnTo>
                        <a:lnTo>
                          <a:pt x="91" y="524"/>
                        </a:lnTo>
                        <a:lnTo>
                          <a:pt x="93" y="540"/>
                        </a:lnTo>
                        <a:lnTo>
                          <a:pt x="96" y="555"/>
                        </a:lnTo>
                        <a:lnTo>
                          <a:pt x="98" y="572"/>
                        </a:lnTo>
                        <a:lnTo>
                          <a:pt x="103" y="584"/>
                        </a:lnTo>
                        <a:lnTo>
                          <a:pt x="105" y="598"/>
                        </a:lnTo>
                        <a:lnTo>
                          <a:pt x="108" y="608"/>
                        </a:lnTo>
                        <a:lnTo>
                          <a:pt x="110" y="620"/>
                        </a:lnTo>
                        <a:lnTo>
                          <a:pt x="115" y="627"/>
                        </a:lnTo>
                        <a:lnTo>
                          <a:pt x="117" y="634"/>
                        </a:lnTo>
                        <a:lnTo>
                          <a:pt x="120" y="641"/>
                        </a:lnTo>
                        <a:lnTo>
                          <a:pt x="122" y="646"/>
                        </a:lnTo>
                        <a:lnTo>
                          <a:pt x="125" y="651"/>
                        </a:lnTo>
                        <a:lnTo>
                          <a:pt x="129" y="653"/>
                        </a:lnTo>
                        <a:lnTo>
                          <a:pt x="132" y="653"/>
                        </a:lnTo>
                        <a:lnTo>
                          <a:pt x="134" y="653"/>
                        </a:lnTo>
                        <a:lnTo>
                          <a:pt x="137" y="653"/>
                        </a:lnTo>
                        <a:lnTo>
                          <a:pt x="141" y="651"/>
                        </a:lnTo>
                        <a:lnTo>
                          <a:pt x="144" y="646"/>
                        </a:lnTo>
                        <a:lnTo>
                          <a:pt x="146" y="644"/>
                        </a:lnTo>
                        <a:lnTo>
                          <a:pt x="149" y="639"/>
                        </a:lnTo>
                        <a:lnTo>
                          <a:pt x="153" y="632"/>
                        </a:lnTo>
                        <a:lnTo>
                          <a:pt x="156" y="627"/>
                        </a:lnTo>
                        <a:lnTo>
                          <a:pt x="158" y="620"/>
                        </a:lnTo>
                        <a:lnTo>
                          <a:pt x="161" y="612"/>
                        </a:lnTo>
                        <a:lnTo>
                          <a:pt x="165" y="603"/>
                        </a:lnTo>
                        <a:lnTo>
                          <a:pt x="168" y="596"/>
                        </a:lnTo>
                        <a:lnTo>
                          <a:pt x="170" y="586"/>
                        </a:lnTo>
                        <a:lnTo>
                          <a:pt x="173" y="579"/>
                        </a:lnTo>
                        <a:lnTo>
                          <a:pt x="177" y="569"/>
                        </a:lnTo>
                        <a:lnTo>
                          <a:pt x="180" y="560"/>
                        </a:lnTo>
                        <a:lnTo>
                          <a:pt x="182" y="552"/>
                        </a:lnTo>
                        <a:lnTo>
                          <a:pt x="185" y="543"/>
                        </a:lnTo>
                        <a:lnTo>
                          <a:pt x="189" y="533"/>
                        </a:lnTo>
                        <a:lnTo>
                          <a:pt x="192" y="526"/>
                        </a:lnTo>
                        <a:lnTo>
                          <a:pt x="194" y="519"/>
                        </a:lnTo>
                        <a:lnTo>
                          <a:pt x="197" y="512"/>
                        </a:lnTo>
                        <a:lnTo>
                          <a:pt x="201" y="504"/>
                        </a:lnTo>
                        <a:lnTo>
                          <a:pt x="204" y="497"/>
                        </a:lnTo>
                        <a:lnTo>
                          <a:pt x="206" y="492"/>
                        </a:lnTo>
                        <a:lnTo>
                          <a:pt x="209" y="485"/>
                        </a:lnTo>
                        <a:lnTo>
                          <a:pt x="213" y="483"/>
                        </a:lnTo>
                        <a:lnTo>
                          <a:pt x="216" y="478"/>
                        </a:lnTo>
                        <a:lnTo>
                          <a:pt x="218" y="473"/>
                        </a:lnTo>
                        <a:lnTo>
                          <a:pt x="221" y="471"/>
                        </a:lnTo>
                        <a:lnTo>
                          <a:pt x="225" y="471"/>
                        </a:lnTo>
                        <a:lnTo>
                          <a:pt x="228" y="468"/>
                        </a:lnTo>
                        <a:lnTo>
                          <a:pt x="230" y="468"/>
                        </a:lnTo>
                        <a:lnTo>
                          <a:pt x="233" y="468"/>
                        </a:lnTo>
                        <a:lnTo>
                          <a:pt x="237" y="468"/>
                        </a:lnTo>
                        <a:lnTo>
                          <a:pt x="240" y="471"/>
                        </a:lnTo>
                        <a:lnTo>
                          <a:pt x="242" y="473"/>
                        </a:lnTo>
                        <a:lnTo>
                          <a:pt x="245" y="476"/>
                        </a:lnTo>
                        <a:lnTo>
                          <a:pt x="249" y="478"/>
                        </a:lnTo>
                        <a:lnTo>
                          <a:pt x="252" y="483"/>
                        </a:lnTo>
                        <a:lnTo>
                          <a:pt x="254" y="485"/>
                        </a:lnTo>
                        <a:lnTo>
                          <a:pt x="257" y="490"/>
                        </a:lnTo>
                        <a:lnTo>
                          <a:pt x="259" y="495"/>
                        </a:lnTo>
                        <a:lnTo>
                          <a:pt x="264" y="500"/>
                        </a:lnTo>
                        <a:lnTo>
                          <a:pt x="266" y="507"/>
                        </a:lnTo>
                        <a:lnTo>
                          <a:pt x="269" y="512"/>
                        </a:lnTo>
                        <a:lnTo>
                          <a:pt x="271" y="516"/>
                        </a:lnTo>
                        <a:lnTo>
                          <a:pt x="276" y="524"/>
                        </a:lnTo>
                        <a:lnTo>
                          <a:pt x="278" y="528"/>
                        </a:lnTo>
                        <a:lnTo>
                          <a:pt x="281" y="533"/>
                        </a:lnTo>
                        <a:lnTo>
                          <a:pt x="283" y="540"/>
                        </a:lnTo>
                        <a:lnTo>
                          <a:pt x="288" y="545"/>
                        </a:lnTo>
                        <a:lnTo>
                          <a:pt x="290" y="550"/>
                        </a:lnTo>
                        <a:lnTo>
                          <a:pt x="293" y="555"/>
                        </a:lnTo>
                        <a:lnTo>
                          <a:pt x="295" y="560"/>
                        </a:lnTo>
                        <a:lnTo>
                          <a:pt x="300" y="564"/>
                        </a:lnTo>
                        <a:lnTo>
                          <a:pt x="302" y="569"/>
                        </a:lnTo>
                        <a:lnTo>
                          <a:pt x="305" y="572"/>
                        </a:lnTo>
                        <a:lnTo>
                          <a:pt x="307" y="576"/>
                        </a:lnTo>
                        <a:lnTo>
                          <a:pt x="312" y="579"/>
                        </a:lnTo>
                        <a:lnTo>
                          <a:pt x="314" y="581"/>
                        </a:lnTo>
                        <a:lnTo>
                          <a:pt x="317" y="584"/>
                        </a:lnTo>
                        <a:lnTo>
                          <a:pt x="319" y="584"/>
                        </a:lnTo>
                        <a:lnTo>
                          <a:pt x="324" y="586"/>
                        </a:lnTo>
                        <a:lnTo>
                          <a:pt x="326" y="586"/>
                        </a:lnTo>
                        <a:lnTo>
                          <a:pt x="329" y="586"/>
                        </a:lnTo>
                        <a:lnTo>
                          <a:pt x="331" y="586"/>
                        </a:lnTo>
                        <a:lnTo>
                          <a:pt x="336" y="584"/>
                        </a:lnTo>
                        <a:lnTo>
                          <a:pt x="338" y="584"/>
                        </a:lnTo>
                        <a:lnTo>
                          <a:pt x="341" y="581"/>
                        </a:lnTo>
                        <a:lnTo>
                          <a:pt x="343" y="579"/>
                        </a:lnTo>
                        <a:lnTo>
                          <a:pt x="348" y="576"/>
                        </a:lnTo>
                        <a:lnTo>
                          <a:pt x="350" y="574"/>
                        </a:lnTo>
                        <a:lnTo>
                          <a:pt x="353" y="572"/>
                        </a:lnTo>
                        <a:lnTo>
                          <a:pt x="355" y="567"/>
                        </a:lnTo>
                        <a:lnTo>
                          <a:pt x="360" y="564"/>
                        </a:lnTo>
                        <a:lnTo>
                          <a:pt x="362" y="560"/>
                        </a:lnTo>
                        <a:lnTo>
                          <a:pt x="365" y="555"/>
                        </a:lnTo>
                        <a:lnTo>
                          <a:pt x="367" y="550"/>
                        </a:lnTo>
                        <a:lnTo>
                          <a:pt x="372" y="548"/>
                        </a:lnTo>
                        <a:lnTo>
                          <a:pt x="374" y="543"/>
                        </a:lnTo>
                        <a:lnTo>
                          <a:pt x="377" y="538"/>
                        </a:lnTo>
                        <a:lnTo>
                          <a:pt x="379" y="533"/>
                        </a:lnTo>
                        <a:lnTo>
                          <a:pt x="381" y="531"/>
                        </a:lnTo>
                        <a:lnTo>
                          <a:pt x="386" y="526"/>
                        </a:lnTo>
                        <a:lnTo>
                          <a:pt x="389" y="521"/>
                        </a:lnTo>
                        <a:lnTo>
                          <a:pt x="391" y="519"/>
                        </a:lnTo>
                        <a:lnTo>
                          <a:pt x="393" y="516"/>
                        </a:lnTo>
                        <a:lnTo>
                          <a:pt x="398" y="512"/>
                        </a:lnTo>
                        <a:lnTo>
                          <a:pt x="401" y="509"/>
                        </a:lnTo>
                        <a:lnTo>
                          <a:pt x="403" y="507"/>
                        </a:lnTo>
                        <a:lnTo>
                          <a:pt x="405" y="504"/>
                        </a:lnTo>
                        <a:lnTo>
                          <a:pt x="410" y="502"/>
                        </a:lnTo>
                        <a:lnTo>
                          <a:pt x="413" y="502"/>
                        </a:lnTo>
                        <a:lnTo>
                          <a:pt x="415" y="500"/>
                        </a:lnTo>
                        <a:lnTo>
                          <a:pt x="417" y="500"/>
                        </a:lnTo>
                        <a:lnTo>
                          <a:pt x="422" y="500"/>
                        </a:lnTo>
                        <a:lnTo>
                          <a:pt x="425" y="500"/>
                        </a:lnTo>
                        <a:lnTo>
                          <a:pt x="427" y="500"/>
                        </a:lnTo>
                        <a:lnTo>
                          <a:pt x="429" y="500"/>
                        </a:lnTo>
                        <a:lnTo>
                          <a:pt x="434" y="502"/>
                        </a:lnTo>
                        <a:lnTo>
                          <a:pt x="437" y="502"/>
                        </a:lnTo>
                        <a:lnTo>
                          <a:pt x="439" y="504"/>
                        </a:lnTo>
                        <a:lnTo>
                          <a:pt x="441" y="507"/>
                        </a:lnTo>
                        <a:lnTo>
                          <a:pt x="446" y="509"/>
                        </a:lnTo>
                        <a:lnTo>
                          <a:pt x="449" y="512"/>
                        </a:lnTo>
                        <a:lnTo>
                          <a:pt x="451" y="514"/>
                        </a:lnTo>
                        <a:lnTo>
                          <a:pt x="454" y="516"/>
                        </a:lnTo>
                        <a:lnTo>
                          <a:pt x="458" y="519"/>
                        </a:lnTo>
                        <a:lnTo>
                          <a:pt x="461" y="524"/>
                        </a:lnTo>
                        <a:lnTo>
                          <a:pt x="463" y="526"/>
                        </a:lnTo>
                        <a:lnTo>
                          <a:pt x="466" y="531"/>
                        </a:lnTo>
                        <a:lnTo>
                          <a:pt x="470" y="533"/>
                        </a:lnTo>
                        <a:lnTo>
                          <a:pt x="473" y="536"/>
                        </a:lnTo>
                        <a:lnTo>
                          <a:pt x="475" y="540"/>
                        </a:lnTo>
                        <a:lnTo>
                          <a:pt x="478" y="543"/>
                        </a:lnTo>
                        <a:lnTo>
                          <a:pt x="482" y="545"/>
                        </a:lnTo>
                        <a:lnTo>
                          <a:pt x="485" y="550"/>
                        </a:lnTo>
                        <a:lnTo>
                          <a:pt x="487" y="552"/>
                        </a:lnTo>
                        <a:lnTo>
                          <a:pt x="490" y="555"/>
                        </a:lnTo>
                        <a:lnTo>
                          <a:pt x="494" y="557"/>
                        </a:lnTo>
                        <a:lnTo>
                          <a:pt x="497" y="560"/>
                        </a:lnTo>
                        <a:lnTo>
                          <a:pt x="499" y="562"/>
                        </a:lnTo>
                        <a:lnTo>
                          <a:pt x="502" y="564"/>
                        </a:lnTo>
                        <a:lnTo>
                          <a:pt x="504" y="564"/>
                        </a:lnTo>
                        <a:lnTo>
                          <a:pt x="509" y="567"/>
                        </a:lnTo>
                        <a:lnTo>
                          <a:pt x="511" y="567"/>
                        </a:lnTo>
                        <a:lnTo>
                          <a:pt x="514" y="567"/>
                        </a:lnTo>
                        <a:lnTo>
                          <a:pt x="516" y="569"/>
                        </a:lnTo>
                        <a:lnTo>
                          <a:pt x="521" y="569"/>
                        </a:lnTo>
                        <a:lnTo>
                          <a:pt x="523" y="567"/>
                        </a:lnTo>
                        <a:lnTo>
                          <a:pt x="526" y="567"/>
                        </a:lnTo>
                        <a:lnTo>
                          <a:pt x="528" y="567"/>
                        </a:lnTo>
                        <a:lnTo>
                          <a:pt x="533" y="564"/>
                        </a:lnTo>
                        <a:lnTo>
                          <a:pt x="535" y="564"/>
                        </a:lnTo>
                        <a:lnTo>
                          <a:pt x="538" y="562"/>
                        </a:lnTo>
                        <a:lnTo>
                          <a:pt x="540" y="560"/>
                        </a:lnTo>
                        <a:lnTo>
                          <a:pt x="545" y="557"/>
                        </a:lnTo>
                        <a:lnTo>
                          <a:pt x="547" y="555"/>
                        </a:lnTo>
                        <a:lnTo>
                          <a:pt x="550" y="552"/>
                        </a:lnTo>
                        <a:lnTo>
                          <a:pt x="552" y="550"/>
                        </a:lnTo>
                        <a:lnTo>
                          <a:pt x="557" y="548"/>
                        </a:lnTo>
                        <a:lnTo>
                          <a:pt x="559" y="545"/>
                        </a:lnTo>
                        <a:lnTo>
                          <a:pt x="562" y="543"/>
                        </a:lnTo>
                        <a:lnTo>
                          <a:pt x="564" y="540"/>
                        </a:lnTo>
                        <a:lnTo>
                          <a:pt x="569" y="538"/>
                        </a:lnTo>
                        <a:lnTo>
                          <a:pt x="571" y="533"/>
                        </a:lnTo>
                        <a:lnTo>
                          <a:pt x="574" y="531"/>
                        </a:lnTo>
                        <a:lnTo>
                          <a:pt x="576" y="528"/>
                        </a:lnTo>
                        <a:lnTo>
                          <a:pt x="581" y="526"/>
                        </a:lnTo>
                        <a:lnTo>
                          <a:pt x="583" y="524"/>
                        </a:lnTo>
                        <a:lnTo>
                          <a:pt x="586" y="521"/>
                        </a:lnTo>
                        <a:lnTo>
                          <a:pt x="588" y="519"/>
                        </a:lnTo>
                        <a:lnTo>
                          <a:pt x="593" y="516"/>
                        </a:lnTo>
                        <a:lnTo>
                          <a:pt x="595" y="516"/>
                        </a:lnTo>
                        <a:lnTo>
                          <a:pt x="598" y="514"/>
                        </a:lnTo>
                        <a:lnTo>
                          <a:pt x="600" y="514"/>
                        </a:lnTo>
                        <a:lnTo>
                          <a:pt x="605" y="512"/>
                        </a:lnTo>
                        <a:lnTo>
                          <a:pt x="607" y="512"/>
                        </a:lnTo>
                        <a:lnTo>
                          <a:pt x="610" y="512"/>
                        </a:lnTo>
                        <a:lnTo>
                          <a:pt x="612" y="512"/>
                        </a:lnTo>
                        <a:lnTo>
                          <a:pt x="617" y="512"/>
                        </a:lnTo>
                        <a:lnTo>
                          <a:pt x="619" y="512"/>
                        </a:lnTo>
                        <a:lnTo>
                          <a:pt x="622" y="512"/>
                        </a:lnTo>
                        <a:lnTo>
                          <a:pt x="624" y="512"/>
                        </a:lnTo>
                        <a:lnTo>
                          <a:pt x="626" y="514"/>
                        </a:lnTo>
                        <a:lnTo>
                          <a:pt x="631" y="514"/>
                        </a:lnTo>
                        <a:lnTo>
                          <a:pt x="634" y="516"/>
                        </a:lnTo>
                        <a:lnTo>
                          <a:pt x="636" y="516"/>
                        </a:lnTo>
                        <a:lnTo>
                          <a:pt x="638" y="519"/>
                        </a:lnTo>
                        <a:lnTo>
                          <a:pt x="643" y="521"/>
                        </a:lnTo>
                        <a:lnTo>
                          <a:pt x="646" y="524"/>
                        </a:lnTo>
                        <a:lnTo>
                          <a:pt x="648" y="526"/>
                        </a:lnTo>
                        <a:lnTo>
                          <a:pt x="650" y="528"/>
                        </a:lnTo>
                        <a:lnTo>
                          <a:pt x="655" y="531"/>
                        </a:lnTo>
                        <a:lnTo>
                          <a:pt x="658" y="533"/>
                        </a:lnTo>
                        <a:lnTo>
                          <a:pt x="660" y="536"/>
                        </a:lnTo>
                        <a:lnTo>
                          <a:pt x="662" y="538"/>
                        </a:lnTo>
                        <a:lnTo>
                          <a:pt x="667" y="540"/>
                        </a:lnTo>
                        <a:lnTo>
                          <a:pt x="670" y="543"/>
                        </a:lnTo>
                        <a:lnTo>
                          <a:pt x="672" y="545"/>
                        </a:lnTo>
                        <a:lnTo>
                          <a:pt x="674" y="548"/>
                        </a:lnTo>
                        <a:lnTo>
                          <a:pt x="679" y="548"/>
                        </a:lnTo>
                        <a:lnTo>
                          <a:pt x="682" y="550"/>
                        </a:lnTo>
                        <a:lnTo>
                          <a:pt x="684" y="552"/>
                        </a:lnTo>
                        <a:lnTo>
                          <a:pt x="686" y="555"/>
                        </a:lnTo>
                        <a:lnTo>
                          <a:pt x="691" y="555"/>
                        </a:lnTo>
                        <a:lnTo>
                          <a:pt x="694" y="557"/>
                        </a:lnTo>
                        <a:lnTo>
                          <a:pt x="696" y="557"/>
                        </a:lnTo>
                        <a:lnTo>
                          <a:pt x="698" y="560"/>
                        </a:lnTo>
                        <a:lnTo>
                          <a:pt x="703" y="560"/>
                        </a:lnTo>
                        <a:lnTo>
                          <a:pt x="706" y="560"/>
                        </a:lnTo>
                        <a:lnTo>
                          <a:pt x="708" y="560"/>
                        </a:lnTo>
                        <a:lnTo>
                          <a:pt x="710" y="560"/>
                        </a:lnTo>
                        <a:lnTo>
                          <a:pt x="715" y="560"/>
                        </a:lnTo>
                        <a:lnTo>
                          <a:pt x="718" y="560"/>
                        </a:lnTo>
                        <a:lnTo>
                          <a:pt x="720" y="557"/>
                        </a:lnTo>
                        <a:lnTo>
                          <a:pt x="722" y="557"/>
                        </a:lnTo>
                        <a:lnTo>
                          <a:pt x="727" y="557"/>
                        </a:lnTo>
                        <a:lnTo>
                          <a:pt x="730" y="555"/>
                        </a:lnTo>
                        <a:lnTo>
                          <a:pt x="732" y="555"/>
                        </a:lnTo>
                        <a:lnTo>
                          <a:pt x="734" y="552"/>
                        </a:lnTo>
                        <a:lnTo>
                          <a:pt x="739" y="550"/>
                        </a:lnTo>
                        <a:lnTo>
                          <a:pt x="742" y="548"/>
                        </a:lnTo>
                        <a:lnTo>
                          <a:pt x="744" y="548"/>
                        </a:lnTo>
                        <a:lnTo>
                          <a:pt x="746" y="545"/>
                        </a:lnTo>
                        <a:lnTo>
                          <a:pt x="751" y="543"/>
                        </a:lnTo>
                        <a:lnTo>
                          <a:pt x="754" y="540"/>
                        </a:lnTo>
                        <a:lnTo>
                          <a:pt x="756" y="53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6" name="Freeform 34"/>
                  <p:cNvSpPr>
                    <a:spLocks/>
                  </p:cNvSpPr>
                  <p:nvPr/>
                </p:nvSpPr>
                <p:spPr bwMode="auto">
                  <a:xfrm>
                    <a:off x="3218" y="5054"/>
                    <a:ext cx="138" cy="40"/>
                  </a:xfrm>
                  <a:custGeom>
                    <a:avLst/>
                    <a:gdLst>
                      <a:gd name="T0" fmla="*/ 0 w 138"/>
                      <a:gd name="T1" fmla="*/ 22 h 40"/>
                      <a:gd name="T2" fmla="*/ 2 w 138"/>
                      <a:gd name="T3" fmla="*/ 20 h 40"/>
                      <a:gd name="T4" fmla="*/ 5 w 138"/>
                      <a:gd name="T5" fmla="*/ 17 h 40"/>
                      <a:gd name="T6" fmla="*/ 10 w 138"/>
                      <a:gd name="T7" fmla="*/ 17 h 40"/>
                      <a:gd name="T8" fmla="*/ 12 w 138"/>
                      <a:gd name="T9" fmla="*/ 15 h 40"/>
                      <a:gd name="T10" fmla="*/ 14 w 138"/>
                      <a:gd name="T11" fmla="*/ 12 h 40"/>
                      <a:gd name="T12" fmla="*/ 17 w 138"/>
                      <a:gd name="T13" fmla="*/ 10 h 40"/>
                      <a:gd name="T14" fmla="*/ 22 w 138"/>
                      <a:gd name="T15" fmla="*/ 8 h 40"/>
                      <a:gd name="T16" fmla="*/ 24 w 138"/>
                      <a:gd name="T17" fmla="*/ 8 h 40"/>
                      <a:gd name="T18" fmla="*/ 26 w 138"/>
                      <a:gd name="T19" fmla="*/ 5 h 40"/>
                      <a:gd name="T20" fmla="*/ 29 w 138"/>
                      <a:gd name="T21" fmla="*/ 5 h 40"/>
                      <a:gd name="T22" fmla="*/ 34 w 138"/>
                      <a:gd name="T23" fmla="*/ 3 h 40"/>
                      <a:gd name="T24" fmla="*/ 36 w 138"/>
                      <a:gd name="T25" fmla="*/ 3 h 40"/>
                      <a:gd name="T26" fmla="*/ 38 w 138"/>
                      <a:gd name="T27" fmla="*/ 3 h 40"/>
                      <a:gd name="T28" fmla="*/ 41 w 138"/>
                      <a:gd name="T29" fmla="*/ 0 h 40"/>
                      <a:gd name="T30" fmla="*/ 46 w 138"/>
                      <a:gd name="T31" fmla="*/ 0 h 40"/>
                      <a:gd name="T32" fmla="*/ 48 w 138"/>
                      <a:gd name="T33" fmla="*/ 0 h 40"/>
                      <a:gd name="T34" fmla="*/ 50 w 138"/>
                      <a:gd name="T35" fmla="*/ 0 h 40"/>
                      <a:gd name="T36" fmla="*/ 53 w 138"/>
                      <a:gd name="T37" fmla="*/ 0 h 40"/>
                      <a:gd name="T38" fmla="*/ 58 w 138"/>
                      <a:gd name="T39" fmla="*/ 3 h 40"/>
                      <a:gd name="T40" fmla="*/ 60 w 138"/>
                      <a:gd name="T41" fmla="*/ 3 h 40"/>
                      <a:gd name="T42" fmla="*/ 62 w 138"/>
                      <a:gd name="T43" fmla="*/ 3 h 40"/>
                      <a:gd name="T44" fmla="*/ 65 w 138"/>
                      <a:gd name="T45" fmla="*/ 5 h 40"/>
                      <a:gd name="T46" fmla="*/ 70 w 138"/>
                      <a:gd name="T47" fmla="*/ 5 h 40"/>
                      <a:gd name="T48" fmla="*/ 72 w 138"/>
                      <a:gd name="T49" fmla="*/ 8 h 40"/>
                      <a:gd name="T50" fmla="*/ 74 w 138"/>
                      <a:gd name="T51" fmla="*/ 8 h 40"/>
                      <a:gd name="T52" fmla="*/ 77 w 138"/>
                      <a:gd name="T53" fmla="*/ 10 h 40"/>
                      <a:gd name="T54" fmla="*/ 82 w 138"/>
                      <a:gd name="T55" fmla="*/ 10 h 40"/>
                      <a:gd name="T56" fmla="*/ 84 w 138"/>
                      <a:gd name="T57" fmla="*/ 12 h 40"/>
                      <a:gd name="T58" fmla="*/ 86 w 138"/>
                      <a:gd name="T59" fmla="*/ 15 h 40"/>
                      <a:gd name="T60" fmla="*/ 89 w 138"/>
                      <a:gd name="T61" fmla="*/ 17 h 40"/>
                      <a:gd name="T62" fmla="*/ 94 w 138"/>
                      <a:gd name="T63" fmla="*/ 17 h 40"/>
                      <a:gd name="T64" fmla="*/ 96 w 138"/>
                      <a:gd name="T65" fmla="*/ 20 h 40"/>
                      <a:gd name="T66" fmla="*/ 98 w 138"/>
                      <a:gd name="T67" fmla="*/ 22 h 40"/>
                      <a:gd name="T68" fmla="*/ 101 w 138"/>
                      <a:gd name="T69" fmla="*/ 24 h 40"/>
                      <a:gd name="T70" fmla="*/ 106 w 138"/>
                      <a:gd name="T71" fmla="*/ 27 h 40"/>
                      <a:gd name="T72" fmla="*/ 108 w 138"/>
                      <a:gd name="T73" fmla="*/ 27 h 40"/>
                      <a:gd name="T74" fmla="*/ 110 w 138"/>
                      <a:gd name="T75" fmla="*/ 29 h 40"/>
                      <a:gd name="T76" fmla="*/ 113 w 138"/>
                      <a:gd name="T77" fmla="*/ 32 h 40"/>
                      <a:gd name="T78" fmla="*/ 118 w 138"/>
                      <a:gd name="T79" fmla="*/ 32 h 40"/>
                      <a:gd name="T80" fmla="*/ 120 w 138"/>
                      <a:gd name="T81" fmla="*/ 34 h 40"/>
                      <a:gd name="T82" fmla="*/ 122 w 138"/>
                      <a:gd name="T83" fmla="*/ 34 h 40"/>
                      <a:gd name="T84" fmla="*/ 125 w 138"/>
                      <a:gd name="T85" fmla="*/ 36 h 40"/>
                      <a:gd name="T86" fmla="*/ 127 w 138"/>
                      <a:gd name="T87" fmla="*/ 36 h 40"/>
                      <a:gd name="T88" fmla="*/ 132 w 138"/>
                      <a:gd name="T89" fmla="*/ 36 h 40"/>
                      <a:gd name="T90" fmla="*/ 134 w 138"/>
                      <a:gd name="T91" fmla="*/ 39 h 40"/>
                      <a:gd name="T92" fmla="*/ 137 w 138"/>
                      <a:gd name="T93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8" h="40">
                        <a:moveTo>
                          <a:pt x="0" y="22"/>
                        </a:moveTo>
                        <a:lnTo>
                          <a:pt x="2" y="20"/>
                        </a:lnTo>
                        <a:lnTo>
                          <a:pt x="5" y="17"/>
                        </a:lnTo>
                        <a:lnTo>
                          <a:pt x="10" y="17"/>
                        </a:lnTo>
                        <a:lnTo>
                          <a:pt x="12" y="15"/>
                        </a:lnTo>
                        <a:lnTo>
                          <a:pt x="14" y="12"/>
                        </a:lnTo>
                        <a:lnTo>
                          <a:pt x="17" y="10"/>
                        </a:lnTo>
                        <a:lnTo>
                          <a:pt x="22" y="8"/>
                        </a:lnTo>
                        <a:lnTo>
                          <a:pt x="24" y="8"/>
                        </a:lnTo>
                        <a:lnTo>
                          <a:pt x="26" y="5"/>
                        </a:lnTo>
                        <a:lnTo>
                          <a:pt x="29" y="5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53" y="0"/>
                        </a:lnTo>
                        <a:lnTo>
                          <a:pt x="58" y="3"/>
                        </a:lnTo>
                        <a:lnTo>
                          <a:pt x="60" y="3"/>
                        </a:lnTo>
                        <a:lnTo>
                          <a:pt x="62" y="3"/>
                        </a:lnTo>
                        <a:lnTo>
                          <a:pt x="65" y="5"/>
                        </a:lnTo>
                        <a:lnTo>
                          <a:pt x="70" y="5"/>
                        </a:lnTo>
                        <a:lnTo>
                          <a:pt x="72" y="8"/>
                        </a:lnTo>
                        <a:lnTo>
                          <a:pt x="74" y="8"/>
                        </a:lnTo>
                        <a:lnTo>
                          <a:pt x="77" y="10"/>
                        </a:lnTo>
                        <a:lnTo>
                          <a:pt x="82" y="10"/>
                        </a:lnTo>
                        <a:lnTo>
                          <a:pt x="84" y="12"/>
                        </a:lnTo>
                        <a:lnTo>
                          <a:pt x="86" y="15"/>
                        </a:lnTo>
                        <a:lnTo>
                          <a:pt x="89" y="17"/>
                        </a:lnTo>
                        <a:lnTo>
                          <a:pt x="94" y="17"/>
                        </a:lnTo>
                        <a:lnTo>
                          <a:pt x="96" y="20"/>
                        </a:lnTo>
                        <a:lnTo>
                          <a:pt x="98" y="22"/>
                        </a:lnTo>
                        <a:lnTo>
                          <a:pt x="101" y="24"/>
                        </a:lnTo>
                        <a:lnTo>
                          <a:pt x="106" y="27"/>
                        </a:lnTo>
                        <a:lnTo>
                          <a:pt x="108" y="27"/>
                        </a:lnTo>
                        <a:lnTo>
                          <a:pt x="110" y="29"/>
                        </a:lnTo>
                        <a:lnTo>
                          <a:pt x="113" y="32"/>
                        </a:lnTo>
                        <a:lnTo>
                          <a:pt x="118" y="32"/>
                        </a:lnTo>
                        <a:lnTo>
                          <a:pt x="120" y="34"/>
                        </a:lnTo>
                        <a:lnTo>
                          <a:pt x="122" y="34"/>
                        </a:lnTo>
                        <a:lnTo>
                          <a:pt x="125" y="36"/>
                        </a:lnTo>
                        <a:lnTo>
                          <a:pt x="127" y="36"/>
                        </a:lnTo>
                        <a:lnTo>
                          <a:pt x="132" y="36"/>
                        </a:lnTo>
                        <a:lnTo>
                          <a:pt x="134" y="39"/>
                        </a:lnTo>
                        <a:lnTo>
                          <a:pt x="137" y="39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Freeform 35"/>
                  <p:cNvSpPr>
                    <a:spLocks/>
                  </p:cNvSpPr>
                  <p:nvPr/>
                </p:nvSpPr>
                <p:spPr bwMode="auto">
                  <a:xfrm>
                    <a:off x="1686" y="4538"/>
                    <a:ext cx="757" cy="654"/>
                  </a:xfrm>
                  <a:custGeom>
                    <a:avLst/>
                    <a:gdLst>
                      <a:gd name="T0" fmla="*/ 747 w 757"/>
                      <a:gd name="T1" fmla="*/ 15 h 654"/>
                      <a:gd name="T2" fmla="*/ 735 w 757"/>
                      <a:gd name="T3" fmla="*/ 55 h 654"/>
                      <a:gd name="T4" fmla="*/ 723 w 757"/>
                      <a:gd name="T5" fmla="*/ 118 h 654"/>
                      <a:gd name="T6" fmla="*/ 711 w 757"/>
                      <a:gd name="T7" fmla="*/ 197 h 654"/>
                      <a:gd name="T8" fmla="*/ 699 w 757"/>
                      <a:gd name="T9" fmla="*/ 286 h 654"/>
                      <a:gd name="T10" fmla="*/ 687 w 757"/>
                      <a:gd name="T11" fmla="*/ 380 h 654"/>
                      <a:gd name="T12" fmla="*/ 675 w 757"/>
                      <a:gd name="T13" fmla="*/ 466 h 654"/>
                      <a:gd name="T14" fmla="*/ 663 w 757"/>
                      <a:gd name="T15" fmla="*/ 540 h 654"/>
                      <a:gd name="T16" fmla="*/ 651 w 757"/>
                      <a:gd name="T17" fmla="*/ 598 h 654"/>
                      <a:gd name="T18" fmla="*/ 639 w 757"/>
                      <a:gd name="T19" fmla="*/ 634 h 654"/>
                      <a:gd name="T20" fmla="*/ 627 w 757"/>
                      <a:gd name="T21" fmla="*/ 653 h 654"/>
                      <a:gd name="T22" fmla="*/ 615 w 757"/>
                      <a:gd name="T23" fmla="*/ 651 h 654"/>
                      <a:gd name="T24" fmla="*/ 603 w 757"/>
                      <a:gd name="T25" fmla="*/ 632 h 654"/>
                      <a:gd name="T26" fmla="*/ 591 w 757"/>
                      <a:gd name="T27" fmla="*/ 603 h 654"/>
                      <a:gd name="T28" fmla="*/ 579 w 757"/>
                      <a:gd name="T29" fmla="*/ 569 h 654"/>
                      <a:gd name="T30" fmla="*/ 567 w 757"/>
                      <a:gd name="T31" fmla="*/ 533 h 654"/>
                      <a:gd name="T32" fmla="*/ 555 w 757"/>
                      <a:gd name="T33" fmla="*/ 504 h 654"/>
                      <a:gd name="T34" fmla="*/ 543 w 757"/>
                      <a:gd name="T35" fmla="*/ 483 h 654"/>
                      <a:gd name="T36" fmla="*/ 531 w 757"/>
                      <a:gd name="T37" fmla="*/ 471 h 654"/>
                      <a:gd name="T38" fmla="*/ 519 w 757"/>
                      <a:gd name="T39" fmla="*/ 468 h 654"/>
                      <a:gd name="T40" fmla="*/ 507 w 757"/>
                      <a:gd name="T41" fmla="*/ 478 h 654"/>
                      <a:gd name="T42" fmla="*/ 497 w 757"/>
                      <a:gd name="T43" fmla="*/ 495 h 654"/>
                      <a:gd name="T44" fmla="*/ 485 w 757"/>
                      <a:gd name="T45" fmla="*/ 516 h 654"/>
                      <a:gd name="T46" fmla="*/ 473 w 757"/>
                      <a:gd name="T47" fmla="*/ 540 h 654"/>
                      <a:gd name="T48" fmla="*/ 461 w 757"/>
                      <a:gd name="T49" fmla="*/ 560 h 654"/>
                      <a:gd name="T50" fmla="*/ 449 w 757"/>
                      <a:gd name="T51" fmla="*/ 576 h 654"/>
                      <a:gd name="T52" fmla="*/ 437 w 757"/>
                      <a:gd name="T53" fmla="*/ 584 h 654"/>
                      <a:gd name="T54" fmla="*/ 425 w 757"/>
                      <a:gd name="T55" fmla="*/ 586 h 654"/>
                      <a:gd name="T56" fmla="*/ 413 w 757"/>
                      <a:gd name="T57" fmla="*/ 579 h 654"/>
                      <a:gd name="T58" fmla="*/ 401 w 757"/>
                      <a:gd name="T59" fmla="*/ 567 h 654"/>
                      <a:gd name="T60" fmla="*/ 389 w 757"/>
                      <a:gd name="T61" fmla="*/ 550 h 654"/>
                      <a:gd name="T62" fmla="*/ 377 w 757"/>
                      <a:gd name="T63" fmla="*/ 533 h 654"/>
                      <a:gd name="T64" fmla="*/ 365 w 757"/>
                      <a:gd name="T65" fmla="*/ 519 h 654"/>
                      <a:gd name="T66" fmla="*/ 353 w 757"/>
                      <a:gd name="T67" fmla="*/ 507 h 654"/>
                      <a:gd name="T68" fmla="*/ 341 w 757"/>
                      <a:gd name="T69" fmla="*/ 500 h 654"/>
                      <a:gd name="T70" fmla="*/ 329 w 757"/>
                      <a:gd name="T71" fmla="*/ 500 h 654"/>
                      <a:gd name="T72" fmla="*/ 317 w 757"/>
                      <a:gd name="T73" fmla="*/ 504 h 654"/>
                      <a:gd name="T74" fmla="*/ 305 w 757"/>
                      <a:gd name="T75" fmla="*/ 514 h 654"/>
                      <a:gd name="T76" fmla="*/ 293 w 757"/>
                      <a:gd name="T77" fmla="*/ 526 h 654"/>
                      <a:gd name="T78" fmla="*/ 281 w 757"/>
                      <a:gd name="T79" fmla="*/ 540 h 654"/>
                      <a:gd name="T80" fmla="*/ 269 w 757"/>
                      <a:gd name="T81" fmla="*/ 552 h 654"/>
                      <a:gd name="T82" fmla="*/ 257 w 757"/>
                      <a:gd name="T83" fmla="*/ 562 h 654"/>
                      <a:gd name="T84" fmla="*/ 245 w 757"/>
                      <a:gd name="T85" fmla="*/ 567 h 654"/>
                      <a:gd name="T86" fmla="*/ 233 w 757"/>
                      <a:gd name="T87" fmla="*/ 567 h 654"/>
                      <a:gd name="T88" fmla="*/ 221 w 757"/>
                      <a:gd name="T89" fmla="*/ 564 h 654"/>
                      <a:gd name="T90" fmla="*/ 209 w 757"/>
                      <a:gd name="T91" fmla="*/ 555 h 654"/>
                      <a:gd name="T92" fmla="*/ 197 w 757"/>
                      <a:gd name="T93" fmla="*/ 545 h 654"/>
                      <a:gd name="T94" fmla="*/ 185 w 757"/>
                      <a:gd name="T95" fmla="*/ 533 h 654"/>
                      <a:gd name="T96" fmla="*/ 173 w 757"/>
                      <a:gd name="T97" fmla="*/ 524 h 654"/>
                      <a:gd name="T98" fmla="*/ 161 w 757"/>
                      <a:gd name="T99" fmla="*/ 516 h 654"/>
                      <a:gd name="T100" fmla="*/ 149 w 757"/>
                      <a:gd name="T101" fmla="*/ 512 h 654"/>
                      <a:gd name="T102" fmla="*/ 137 w 757"/>
                      <a:gd name="T103" fmla="*/ 512 h 654"/>
                      <a:gd name="T104" fmla="*/ 125 w 757"/>
                      <a:gd name="T105" fmla="*/ 514 h 654"/>
                      <a:gd name="T106" fmla="*/ 113 w 757"/>
                      <a:gd name="T107" fmla="*/ 521 h 654"/>
                      <a:gd name="T108" fmla="*/ 101 w 757"/>
                      <a:gd name="T109" fmla="*/ 531 h 654"/>
                      <a:gd name="T110" fmla="*/ 89 w 757"/>
                      <a:gd name="T111" fmla="*/ 540 h 654"/>
                      <a:gd name="T112" fmla="*/ 77 w 757"/>
                      <a:gd name="T113" fmla="*/ 548 h 654"/>
                      <a:gd name="T114" fmla="*/ 65 w 757"/>
                      <a:gd name="T115" fmla="*/ 555 h 654"/>
                      <a:gd name="T116" fmla="*/ 53 w 757"/>
                      <a:gd name="T117" fmla="*/ 560 h 654"/>
                      <a:gd name="T118" fmla="*/ 41 w 757"/>
                      <a:gd name="T119" fmla="*/ 560 h 654"/>
                      <a:gd name="T120" fmla="*/ 29 w 757"/>
                      <a:gd name="T121" fmla="*/ 557 h 654"/>
                      <a:gd name="T122" fmla="*/ 17 w 757"/>
                      <a:gd name="T123" fmla="*/ 550 h 654"/>
                      <a:gd name="T124" fmla="*/ 5 w 757"/>
                      <a:gd name="T125" fmla="*/ 5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57" h="654">
                        <a:moveTo>
                          <a:pt x="756" y="0"/>
                        </a:moveTo>
                        <a:lnTo>
                          <a:pt x="754" y="3"/>
                        </a:lnTo>
                        <a:lnTo>
                          <a:pt x="749" y="7"/>
                        </a:lnTo>
                        <a:lnTo>
                          <a:pt x="747" y="15"/>
                        </a:lnTo>
                        <a:lnTo>
                          <a:pt x="744" y="22"/>
                        </a:lnTo>
                        <a:lnTo>
                          <a:pt x="742" y="31"/>
                        </a:lnTo>
                        <a:lnTo>
                          <a:pt x="737" y="41"/>
                        </a:lnTo>
                        <a:lnTo>
                          <a:pt x="735" y="55"/>
                        </a:lnTo>
                        <a:lnTo>
                          <a:pt x="732" y="67"/>
                        </a:lnTo>
                        <a:lnTo>
                          <a:pt x="730" y="84"/>
                        </a:lnTo>
                        <a:lnTo>
                          <a:pt x="725" y="99"/>
                        </a:lnTo>
                        <a:lnTo>
                          <a:pt x="723" y="118"/>
                        </a:lnTo>
                        <a:lnTo>
                          <a:pt x="720" y="135"/>
                        </a:lnTo>
                        <a:lnTo>
                          <a:pt x="718" y="156"/>
                        </a:lnTo>
                        <a:lnTo>
                          <a:pt x="713" y="176"/>
                        </a:lnTo>
                        <a:lnTo>
                          <a:pt x="711" y="197"/>
                        </a:lnTo>
                        <a:lnTo>
                          <a:pt x="708" y="219"/>
                        </a:lnTo>
                        <a:lnTo>
                          <a:pt x="706" y="240"/>
                        </a:lnTo>
                        <a:lnTo>
                          <a:pt x="701" y="264"/>
                        </a:lnTo>
                        <a:lnTo>
                          <a:pt x="699" y="286"/>
                        </a:lnTo>
                        <a:lnTo>
                          <a:pt x="696" y="310"/>
                        </a:lnTo>
                        <a:lnTo>
                          <a:pt x="694" y="334"/>
                        </a:lnTo>
                        <a:lnTo>
                          <a:pt x="689" y="356"/>
                        </a:lnTo>
                        <a:lnTo>
                          <a:pt x="687" y="380"/>
                        </a:lnTo>
                        <a:lnTo>
                          <a:pt x="684" y="401"/>
                        </a:lnTo>
                        <a:lnTo>
                          <a:pt x="682" y="423"/>
                        </a:lnTo>
                        <a:lnTo>
                          <a:pt x="677" y="444"/>
                        </a:lnTo>
                        <a:lnTo>
                          <a:pt x="675" y="466"/>
                        </a:lnTo>
                        <a:lnTo>
                          <a:pt x="672" y="485"/>
                        </a:lnTo>
                        <a:lnTo>
                          <a:pt x="670" y="504"/>
                        </a:lnTo>
                        <a:lnTo>
                          <a:pt x="665" y="524"/>
                        </a:lnTo>
                        <a:lnTo>
                          <a:pt x="663" y="540"/>
                        </a:lnTo>
                        <a:lnTo>
                          <a:pt x="660" y="555"/>
                        </a:lnTo>
                        <a:lnTo>
                          <a:pt x="658" y="572"/>
                        </a:lnTo>
                        <a:lnTo>
                          <a:pt x="653" y="584"/>
                        </a:lnTo>
                        <a:lnTo>
                          <a:pt x="651" y="598"/>
                        </a:lnTo>
                        <a:lnTo>
                          <a:pt x="648" y="608"/>
                        </a:lnTo>
                        <a:lnTo>
                          <a:pt x="646" y="620"/>
                        </a:lnTo>
                        <a:lnTo>
                          <a:pt x="641" y="627"/>
                        </a:lnTo>
                        <a:lnTo>
                          <a:pt x="639" y="634"/>
                        </a:lnTo>
                        <a:lnTo>
                          <a:pt x="636" y="641"/>
                        </a:lnTo>
                        <a:lnTo>
                          <a:pt x="634" y="646"/>
                        </a:lnTo>
                        <a:lnTo>
                          <a:pt x="631" y="651"/>
                        </a:lnTo>
                        <a:lnTo>
                          <a:pt x="627" y="653"/>
                        </a:lnTo>
                        <a:lnTo>
                          <a:pt x="624" y="653"/>
                        </a:lnTo>
                        <a:lnTo>
                          <a:pt x="622" y="653"/>
                        </a:lnTo>
                        <a:lnTo>
                          <a:pt x="619" y="653"/>
                        </a:lnTo>
                        <a:lnTo>
                          <a:pt x="615" y="651"/>
                        </a:lnTo>
                        <a:lnTo>
                          <a:pt x="612" y="646"/>
                        </a:lnTo>
                        <a:lnTo>
                          <a:pt x="610" y="644"/>
                        </a:lnTo>
                        <a:lnTo>
                          <a:pt x="607" y="639"/>
                        </a:lnTo>
                        <a:lnTo>
                          <a:pt x="603" y="632"/>
                        </a:lnTo>
                        <a:lnTo>
                          <a:pt x="600" y="627"/>
                        </a:lnTo>
                        <a:lnTo>
                          <a:pt x="598" y="620"/>
                        </a:lnTo>
                        <a:lnTo>
                          <a:pt x="595" y="612"/>
                        </a:lnTo>
                        <a:lnTo>
                          <a:pt x="591" y="603"/>
                        </a:lnTo>
                        <a:lnTo>
                          <a:pt x="588" y="596"/>
                        </a:lnTo>
                        <a:lnTo>
                          <a:pt x="586" y="586"/>
                        </a:lnTo>
                        <a:lnTo>
                          <a:pt x="583" y="579"/>
                        </a:lnTo>
                        <a:lnTo>
                          <a:pt x="579" y="569"/>
                        </a:lnTo>
                        <a:lnTo>
                          <a:pt x="576" y="560"/>
                        </a:lnTo>
                        <a:lnTo>
                          <a:pt x="574" y="552"/>
                        </a:lnTo>
                        <a:lnTo>
                          <a:pt x="571" y="543"/>
                        </a:lnTo>
                        <a:lnTo>
                          <a:pt x="567" y="533"/>
                        </a:lnTo>
                        <a:lnTo>
                          <a:pt x="564" y="526"/>
                        </a:lnTo>
                        <a:lnTo>
                          <a:pt x="562" y="519"/>
                        </a:lnTo>
                        <a:lnTo>
                          <a:pt x="559" y="512"/>
                        </a:lnTo>
                        <a:lnTo>
                          <a:pt x="555" y="504"/>
                        </a:lnTo>
                        <a:lnTo>
                          <a:pt x="552" y="497"/>
                        </a:lnTo>
                        <a:lnTo>
                          <a:pt x="550" y="492"/>
                        </a:lnTo>
                        <a:lnTo>
                          <a:pt x="547" y="485"/>
                        </a:lnTo>
                        <a:lnTo>
                          <a:pt x="543" y="483"/>
                        </a:lnTo>
                        <a:lnTo>
                          <a:pt x="540" y="478"/>
                        </a:lnTo>
                        <a:lnTo>
                          <a:pt x="538" y="473"/>
                        </a:lnTo>
                        <a:lnTo>
                          <a:pt x="535" y="471"/>
                        </a:lnTo>
                        <a:lnTo>
                          <a:pt x="531" y="471"/>
                        </a:lnTo>
                        <a:lnTo>
                          <a:pt x="528" y="468"/>
                        </a:lnTo>
                        <a:lnTo>
                          <a:pt x="526" y="468"/>
                        </a:lnTo>
                        <a:lnTo>
                          <a:pt x="523" y="468"/>
                        </a:lnTo>
                        <a:lnTo>
                          <a:pt x="519" y="468"/>
                        </a:lnTo>
                        <a:lnTo>
                          <a:pt x="516" y="471"/>
                        </a:lnTo>
                        <a:lnTo>
                          <a:pt x="514" y="473"/>
                        </a:lnTo>
                        <a:lnTo>
                          <a:pt x="511" y="476"/>
                        </a:lnTo>
                        <a:lnTo>
                          <a:pt x="507" y="478"/>
                        </a:lnTo>
                        <a:lnTo>
                          <a:pt x="504" y="483"/>
                        </a:lnTo>
                        <a:lnTo>
                          <a:pt x="502" y="485"/>
                        </a:lnTo>
                        <a:lnTo>
                          <a:pt x="499" y="490"/>
                        </a:lnTo>
                        <a:lnTo>
                          <a:pt x="497" y="495"/>
                        </a:lnTo>
                        <a:lnTo>
                          <a:pt x="492" y="500"/>
                        </a:lnTo>
                        <a:lnTo>
                          <a:pt x="490" y="507"/>
                        </a:lnTo>
                        <a:lnTo>
                          <a:pt x="487" y="512"/>
                        </a:lnTo>
                        <a:lnTo>
                          <a:pt x="485" y="516"/>
                        </a:lnTo>
                        <a:lnTo>
                          <a:pt x="480" y="524"/>
                        </a:lnTo>
                        <a:lnTo>
                          <a:pt x="478" y="528"/>
                        </a:lnTo>
                        <a:lnTo>
                          <a:pt x="475" y="533"/>
                        </a:lnTo>
                        <a:lnTo>
                          <a:pt x="473" y="540"/>
                        </a:lnTo>
                        <a:lnTo>
                          <a:pt x="468" y="545"/>
                        </a:lnTo>
                        <a:lnTo>
                          <a:pt x="466" y="550"/>
                        </a:lnTo>
                        <a:lnTo>
                          <a:pt x="463" y="555"/>
                        </a:lnTo>
                        <a:lnTo>
                          <a:pt x="461" y="560"/>
                        </a:lnTo>
                        <a:lnTo>
                          <a:pt x="456" y="564"/>
                        </a:lnTo>
                        <a:lnTo>
                          <a:pt x="454" y="569"/>
                        </a:lnTo>
                        <a:lnTo>
                          <a:pt x="451" y="572"/>
                        </a:lnTo>
                        <a:lnTo>
                          <a:pt x="449" y="576"/>
                        </a:lnTo>
                        <a:lnTo>
                          <a:pt x="444" y="579"/>
                        </a:lnTo>
                        <a:lnTo>
                          <a:pt x="442" y="581"/>
                        </a:lnTo>
                        <a:lnTo>
                          <a:pt x="439" y="584"/>
                        </a:lnTo>
                        <a:lnTo>
                          <a:pt x="437" y="584"/>
                        </a:lnTo>
                        <a:lnTo>
                          <a:pt x="432" y="586"/>
                        </a:lnTo>
                        <a:lnTo>
                          <a:pt x="430" y="586"/>
                        </a:lnTo>
                        <a:lnTo>
                          <a:pt x="427" y="586"/>
                        </a:lnTo>
                        <a:lnTo>
                          <a:pt x="425" y="586"/>
                        </a:lnTo>
                        <a:lnTo>
                          <a:pt x="420" y="584"/>
                        </a:lnTo>
                        <a:lnTo>
                          <a:pt x="418" y="584"/>
                        </a:lnTo>
                        <a:lnTo>
                          <a:pt x="415" y="581"/>
                        </a:lnTo>
                        <a:lnTo>
                          <a:pt x="413" y="579"/>
                        </a:lnTo>
                        <a:lnTo>
                          <a:pt x="408" y="576"/>
                        </a:lnTo>
                        <a:lnTo>
                          <a:pt x="406" y="574"/>
                        </a:lnTo>
                        <a:lnTo>
                          <a:pt x="403" y="572"/>
                        </a:lnTo>
                        <a:lnTo>
                          <a:pt x="401" y="567"/>
                        </a:lnTo>
                        <a:lnTo>
                          <a:pt x="396" y="564"/>
                        </a:lnTo>
                        <a:lnTo>
                          <a:pt x="394" y="560"/>
                        </a:lnTo>
                        <a:lnTo>
                          <a:pt x="391" y="555"/>
                        </a:lnTo>
                        <a:lnTo>
                          <a:pt x="389" y="550"/>
                        </a:lnTo>
                        <a:lnTo>
                          <a:pt x="384" y="548"/>
                        </a:lnTo>
                        <a:lnTo>
                          <a:pt x="382" y="543"/>
                        </a:lnTo>
                        <a:lnTo>
                          <a:pt x="379" y="538"/>
                        </a:lnTo>
                        <a:lnTo>
                          <a:pt x="377" y="533"/>
                        </a:lnTo>
                        <a:lnTo>
                          <a:pt x="375" y="531"/>
                        </a:lnTo>
                        <a:lnTo>
                          <a:pt x="370" y="526"/>
                        </a:lnTo>
                        <a:lnTo>
                          <a:pt x="367" y="521"/>
                        </a:lnTo>
                        <a:lnTo>
                          <a:pt x="365" y="519"/>
                        </a:lnTo>
                        <a:lnTo>
                          <a:pt x="363" y="516"/>
                        </a:lnTo>
                        <a:lnTo>
                          <a:pt x="358" y="512"/>
                        </a:lnTo>
                        <a:lnTo>
                          <a:pt x="355" y="509"/>
                        </a:lnTo>
                        <a:lnTo>
                          <a:pt x="353" y="507"/>
                        </a:lnTo>
                        <a:lnTo>
                          <a:pt x="351" y="504"/>
                        </a:lnTo>
                        <a:lnTo>
                          <a:pt x="346" y="502"/>
                        </a:lnTo>
                        <a:lnTo>
                          <a:pt x="343" y="502"/>
                        </a:lnTo>
                        <a:lnTo>
                          <a:pt x="341" y="500"/>
                        </a:lnTo>
                        <a:lnTo>
                          <a:pt x="339" y="500"/>
                        </a:lnTo>
                        <a:lnTo>
                          <a:pt x="334" y="500"/>
                        </a:lnTo>
                        <a:lnTo>
                          <a:pt x="331" y="500"/>
                        </a:lnTo>
                        <a:lnTo>
                          <a:pt x="329" y="500"/>
                        </a:lnTo>
                        <a:lnTo>
                          <a:pt x="327" y="500"/>
                        </a:lnTo>
                        <a:lnTo>
                          <a:pt x="322" y="502"/>
                        </a:lnTo>
                        <a:lnTo>
                          <a:pt x="319" y="502"/>
                        </a:lnTo>
                        <a:lnTo>
                          <a:pt x="317" y="504"/>
                        </a:lnTo>
                        <a:lnTo>
                          <a:pt x="315" y="507"/>
                        </a:lnTo>
                        <a:lnTo>
                          <a:pt x="310" y="509"/>
                        </a:lnTo>
                        <a:lnTo>
                          <a:pt x="307" y="512"/>
                        </a:lnTo>
                        <a:lnTo>
                          <a:pt x="305" y="514"/>
                        </a:lnTo>
                        <a:lnTo>
                          <a:pt x="302" y="516"/>
                        </a:lnTo>
                        <a:lnTo>
                          <a:pt x="298" y="519"/>
                        </a:lnTo>
                        <a:lnTo>
                          <a:pt x="295" y="524"/>
                        </a:lnTo>
                        <a:lnTo>
                          <a:pt x="293" y="526"/>
                        </a:lnTo>
                        <a:lnTo>
                          <a:pt x="290" y="531"/>
                        </a:lnTo>
                        <a:lnTo>
                          <a:pt x="286" y="533"/>
                        </a:lnTo>
                        <a:lnTo>
                          <a:pt x="283" y="536"/>
                        </a:lnTo>
                        <a:lnTo>
                          <a:pt x="281" y="540"/>
                        </a:lnTo>
                        <a:lnTo>
                          <a:pt x="278" y="543"/>
                        </a:lnTo>
                        <a:lnTo>
                          <a:pt x="274" y="545"/>
                        </a:lnTo>
                        <a:lnTo>
                          <a:pt x="271" y="550"/>
                        </a:lnTo>
                        <a:lnTo>
                          <a:pt x="269" y="552"/>
                        </a:lnTo>
                        <a:lnTo>
                          <a:pt x="266" y="555"/>
                        </a:lnTo>
                        <a:lnTo>
                          <a:pt x="262" y="557"/>
                        </a:lnTo>
                        <a:lnTo>
                          <a:pt x="259" y="560"/>
                        </a:lnTo>
                        <a:lnTo>
                          <a:pt x="257" y="562"/>
                        </a:lnTo>
                        <a:lnTo>
                          <a:pt x="254" y="564"/>
                        </a:lnTo>
                        <a:lnTo>
                          <a:pt x="252" y="564"/>
                        </a:lnTo>
                        <a:lnTo>
                          <a:pt x="247" y="567"/>
                        </a:lnTo>
                        <a:lnTo>
                          <a:pt x="245" y="567"/>
                        </a:lnTo>
                        <a:lnTo>
                          <a:pt x="242" y="567"/>
                        </a:lnTo>
                        <a:lnTo>
                          <a:pt x="240" y="569"/>
                        </a:lnTo>
                        <a:lnTo>
                          <a:pt x="235" y="569"/>
                        </a:lnTo>
                        <a:lnTo>
                          <a:pt x="233" y="567"/>
                        </a:lnTo>
                        <a:lnTo>
                          <a:pt x="230" y="567"/>
                        </a:lnTo>
                        <a:lnTo>
                          <a:pt x="228" y="567"/>
                        </a:lnTo>
                        <a:lnTo>
                          <a:pt x="223" y="564"/>
                        </a:lnTo>
                        <a:lnTo>
                          <a:pt x="221" y="564"/>
                        </a:lnTo>
                        <a:lnTo>
                          <a:pt x="218" y="562"/>
                        </a:lnTo>
                        <a:lnTo>
                          <a:pt x="216" y="560"/>
                        </a:lnTo>
                        <a:lnTo>
                          <a:pt x="211" y="557"/>
                        </a:lnTo>
                        <a:lnTo>
                          <a:pt x="209" y="555"/>
                        </a:lnTo>
                        <a:lnTo>
                          <a:pt x="206" y="552"/>
                        </a:lnTo>
                        <a:lnTo>
                          <a:pt x="204" y="550"/>
                        </a:lnTo>
                        <a:lnTo>
                          <a:pt x="199" y="548"/>
                        </a:lnTo>
                        <a:lnTo>
                          <a:pt x="197" y="545"/>
                        </a:lnTo>
                        <a:lnTo>
                          <a:pt x="194" y="543"/>
                        </a:lnTo>
                        <a:lnTo>
                          <a:pt x="192" y="540"/>
                        </a:lnTo>
                        <a:lnTo>
                          <a:pt x="187" y="538"/>
                        </a:lnTo>
                        <a:lnTo>
                          <a:pt x="185" y="533"/>
                        </a:lnTo>
                        <a:lnTo>
                          <a:pt x="182" y="531"/>
                        </a:lnTo>
                        <a:lnTo>
                          <a:pt x="180" y="528"/>
                        </a:lnTo>
                        <a:lnTo>
                          <a:pt x="175" y="526"/>
                        </a:lnTo>
                        <a:lnTo>
                          <a:pt x="173" y="524"/>
                        </a:lnTo>
                        <a:lnTo>
                          <a:pt x="170" y="521"/>
                        </a:lnTo>
                        <a:lnTo>
                          <a:pt x="168" y="519"/>
                        </a:lnTo>
                        <a:lnTo>
                          <a:pt x="163" y="516"/>
                        </a:lnTo>
                        <a:lnTo>
                          <a:pt x="161" y="516"/>
                        </a:lnTo>
                        <a:lnTo>
                          <a:pt x="158" y="514"/>
                        </a:lnTo>
                        <a:lnTo>
                          <a:pt x="156" y="514"/>
                        </a:lnTo>
                        <a:lnTo>
                          <a:pt x="151" y="512"/>
                        </a:lnTo>
                        <a:lnTo>
                          <a:pt x="149" y="512"/>
                        </a:lnTo>
                        <a:lnTo>
                          <a:pt x="146" y="512"/>
                        </a:lnTo>
                        <a:lnTo>
                          <a:pt x="144" y="512"/>
                        </a:lnTo>
                        <a:lnTo>
                          <a:pt x="139" y="512"/>
                        </a:lnTo>
                        <a:lnTo>
                          <a:pt x="137" y="512"/>
                        </a:lnTo>
                        <a:lnTo>
                          <a:pt x="134" y="512"/>
                        </a:lnTo>
                        <a:lnTo>
                          <a:pt x="132" y="512"/>
                        </a:lnTo>
                        <a:lnTo>
                          <a:pt x="130" y="514"/>
                        </a:lnTo>
                        <a:lnTo>
                          <a:pt x="125" y="514"/>
                        </a:lnTo>
                        <a:lnTo>
                          <a:pt x="122" y="516"/>
                        </a:lnTo>
                        <a:lnTo>
                          <a:pt x="120" y="516"/>
                        </a:lnTo>
                        <a:lnTo>
                          <a:pt x="118" y="519"/>
                        </a:lnTo>
                        <a:lnTo>
                          <a:pt x="113" y="521"/>
                        </a:lnTo>
                        <a:lnTo>
                          <a:pt x="110" y="524"/>
                        </a:lnTo>
                        <a:lnTo>
                          <a:pt x="108" y="526"/>
                        </a:lnTo>
                        <a:lnTo>
                          <a:pt x="106" y="528"/>
                        </a:lnTo>
                        <a:lnTo>
                          <a:pt x="101" y="531"/>
                        </a:lnTo>
                        <a:lnTo>
                          <a:pt x="98" y="533"/>
                        </a:lnTo>
                        <a:lnTo>
                          <a:pt x="96" y="536"/>
                        </a:lnTo>
                        <a:lnTo>
                          <a:pt x="94" y="538"/>
                        </a:lnTo>
                        <a:lnTo>
                          <a:pt x="89" y="540"/>
                        </a:lnTo>
                        <a:lnTo>
                          <a:pt x="86" y="543"/>
                        </a:lnTo>
                        <a:lnTo>
                          <a:pt x="84" y="545"/>
                        </a:lnTo>
                        <a:lnTo>
                          <a:pt x="82" y="548"/>
                        </a:lnTo>
                        <a:lnTo>
                          <a:pt x="77" y="548"/>
                        </a:lnTo>
                        <a:lnTo>
                          <a:pt x="74" y="550"/>
                        </a:lnTo>
                        <a:lnTo>
                          <a:pt x="72" y="552"/>
                        </a:lnTo>
                        <a:lnTo>
                          <a:pt x="70" y="555"/>
                        </a:lnTo>
                        <a:lnTo>
                          <a:pt x="65" y="555"/>
                        </a:lnTo>
                        <a:lnTo>
                          <a:pt x="62" y="557"/>
                        </a:lnTo>
                        <a:lnTo>
                          <a:pt x="60" y="557"/>
                        </a:lnTo>
                        <a:lnTo>
                          <a:pt x="58" y="560"/>
                        </a:lnTo>
                        <a:lnTo>
                          <a:pt x="53" y="560"/>
                        </a:lnTo>
                        <a:lnTo>
                          <a:pt x="50" y="560"/>
                        </a:lnTo>
                        <a:lnTo>
                          <a:pt x="48" y="560"/>
                        </a:lnTo>
                        <a:lnTo>
                          <a:pt x="46" y="560"/>
                        </a:lnTo>
                        <a:lnTo>
                          <a:pt x="41" y="560"/>
                        </a:lnTo>
                        <a:lnTo>
                          <a:pt x="38" y="560"/>
                        </a:lnTo>
                        <a:lnTo>
                          <a:pt x="36" y="557"/>
                        </a:lnTo>
                        <a:lnTo>
                          <a:pt x="34" y="557"/>
                        </a:lnTo>
                        <a:lnTo>
                          <a:pt x="29" y="557"/>
                        </a:lnTo>
                        <a:lnTo>
                          <a:pt x="26" y="555"/>
                        </a:lnTo>
                        <a:lnTo>
                          <a:pt x="24" y="555"/>
                        </a:lnTo>
                        <a:lnTo>
                          <a:pt x="22" y="552"/>
                        </a:lnTo>
                        <a:lnTo>
                          <a:pt x="17" y="550"/>
                        </a:lnTo>
                        <a:lnTo>
                          <a:pt x="14" y="548"/>
                        </a:lnTo>
                        <a:lnTo>
                          <a:pt x="12" y="548"/>
                        </a:lnTo>
                        <a:lnTo>
                          <a:pt x="10" y="545"/>
                        </a:lnTo>
                        <a:lnTo>
                          <a:pt x="5" y="543"/>
                        </a:lnTo>
                        <a:lnTo>
                          <a:pt x="2" y="540"/>
                        </a:lnTo>
                        <a:lnTo>
                          <a:pt x="0" y="53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Freeform 36"/>
                  <p:cNvSpPr>
                    <a:spLocks/>
                  </p:cNvSpPr>
                  <p:nvPr/>
                </p:nvSpPr>
                <p:spPr bwMode="auto">
                  <a:xfrm>
                    <a:off x="1549" y="5054"/>
                    <a:ext cx="138" cy="40"/>
                  </a:xfrm>
                  <a:custGeom>
                    <a:avLst/>
                    <a:gdLst>
                      <a:gd name="T0" fmla="*/ 137 w 138"/>
                      <a:gd name="T1" fmla="*/ 22 h 40"/>
                      <a:gd name="T2" fmla="*/ 135 w 138"/>
                      <a:gd name="T3" fmla="*/ 20 h 40"/>
                      <a:gd name="T4" fmla="*/ 132 w 138"/>
                      <a:gd name="T5" fmla="*/ 17 h 40"/>
                      <a:gd name="T6" fmla="*/ 127 w 138"/>
                      <a:gd name="T7" fmla="*/ 17 h 40"/>
                      <a:gd name="T8" fmla="*/ 125 w 138"/>
                      <a:gd name="T9" fmla="*/ 15 h 40"/>
                      <a:gd name="T10" fmla="*/ 123 w 138"/>
                      <a:gd name="T11" fmla="*/ 12 h 40"/>
                      <a:gd name="T12" fmla="*/ 120 w 138"/>
                      <a:gd name="T13" fmla="*/ 10 h 40"/>
                      <a:gd name="T14" fmla="*/ 115 w 138"/>
                      <a:gd name="T15" fmla="*/ 8 h 40"/>
                      <a:gd name="T16" fmla="*/ 113 w 138"/>
                      <a:gd name="T17" fmla="*/ 8 h 40"/>
                      <a:gd name="T18" fmla="*/ 111 w 138"/>
                      <a:gd name="T19" fmla="*/ 5 h 40"/>
                      <a:gd name="T20" fmla="*/ 108 w 138"/>
                      <a:gd name="T21" fmla="*/ 5 h 40"/>
                      <a:gd name="T22" fmla="*/ 103 w 138"/>
                      <a:gd name="T23" fmla="*/ 3 h 40"/>
                      <a:gd name="T24" fmla="*/ 101 w 138"/>
                      <a:gd name="T25" fmla="*/ 3 h 40"/>
                      <a:gd name="T26" fmla="*/ 99 w 138"/>
                      <a:gd name="T27" fmla="*/ 3 h 40"/>
                      <a:gd name="T28" fmla="*/ 96 w 138"/>
                      <a:gd name="T29" fmla="*/ 0 h 40"/>
                      <a:gd name="T30" fmla="*/ 91 w 138"/>
                      <a:gd name="T31" fmla="*/ 0 h 40"/>
                      <a:gd name="T32" fmla="*/ 89 w 138"/>
                      <a:gd name="T33" fmla="*/ 0 h 40"/>
                      <a:gd name="T34" fmla="*/ 87 w 138"/>
                      <a:gd name="T35" fmla="*/ 0 h 40"/>
                      <a:gd name="T36" fmla="*/ 84 w 138"/>
                      <a:gd name="T37" fmla="*/ 0 h 40"/>
                      <a:gd name="T38" fmla="*/ 79 w 138"/>
                      <a:gd name="T39" fmla="*/ 3 h 40"/>
                      <a:gd name="T40" fmla="*/ 77 w 138"/>
                      <a:gd name="T41" fmla="*/ 3 h 40"/>
                      <a:gd name="T42" fmla="*/ 75 w 138"/>
                      <a:gd name="T43" fmla="*/ 3 h 40"/>
                      <a:gd name="T44" fmla="*/ 72 w 138"/>
                      <a:gd name="T45" fmla="*/ 5 h 40"/>
                      <a:gd name="T46" fmla="*/ 67 w 138"/>
                      <a:gd name="T47" fmla="*/ 5 h 40"/>
                      <a:gd name="T48" fmla="*/ 65 w 138"/>
                      <a:gd name="T49" fmla="*/ 8 h 40"/>
                      <a:gd name="T50" fmla="*/ 63 w 138"/>
                      <a:gd name="T51" fmla="*/ 8 h 40"/>
                      <a:gd name="T52" fmla="*/ 60 w 138"/>
                      <a:gd name="T53" fmla="*/ 10 h 40"/>
                      <a:gd name="T54" fmla="*/ 55 w 138"/>
                      <a:gd name="T55" fmla="*/ 10 h 40"/>
                      <a:gd name="T56" fmla="*/ 53 w 138"/>
                      <a:gd name="T57" fmla="*/ 12 h 40"/>
                      <a:gd name="T58" fmla="*/ 51 w 138"/>
                      <a:gd name="T59" fmla="*/ 15 h 40"/>
                      <a:gd name="T60" fmla="*/ 48 w 138"/>
                      <a:gd name="T61" fmla="*/ 17 h 40"/>
                      <a:gd name="T62" fmla="*/ 43 w 138"/>
                      <a:gd name="T63" fmla="*/ 17 h 40"/>
                      <a:gd name="T64" fmla="*/ 41 w 138"/>
                      <a:gd name="T65" fmla="*/ 20 h 40"/>
                      <a:gd name="T66" fmla="*/ 39 w 138"/>
                      <a:gd name="T67" fmla="*/ 22 h 40"/>
                      <a:gd name="T68" fmla="*/ 36 w 138"/>
                      <a:gd name="T69" fmla="*/ 24 h 40"/>
                      <a:gd name="T70" fmla="*/ 31 w 138"/>
                      <a:gd name="T71" fmla="*/ 27 h 40"/>
                      <a:gd name="T72" fmla="*/ 29 w 138"/>
                      <a:gd name="T73" fmla="*/ 27 h 40"/>
                      <a:gd name="T74" fmla="*/ 27 w 138"/>
                      <a:gd name="T75" fmla="*/ 29 h 40"/>
                      <a:gd name="T76" fmla="*/ 24 w 138"/>
                      <a:gd name="T77" fmla="*/ 32 h 40"/>
                      <a:gd name="T78" fmla="*/ 19 w 138"/>
                      <a:gd name="T79" fmla="*/ 32 h 40"/>
                      <a:gd name="T80" fmla="*/ 17 w 138"/>
                      <a:gd name="T81" fmla="*/ 34 h 40"/>
                      <a:gd name="T82" fmla="*/ 15 w 138"/>
                      <a:gd name="T83" fmla="*/ 34 h 40"/>
                      <a:gd name="T84" fmla="*/ 12 w 138"/>
                      <a:gd name="T85" fmla="*/ 36 h 40"/>
                      <a:gd name="T86" fmla="*/ 10 w 138"/>
                      <a:gd name="T87" fmla="*/ 36 h 40"/>
                      <a:gd name="T88" fmla="*/ 5 w 138"/>
                      <a:gd name="T89" fmla="*/ 36 h 40"/>
                      <a:gd name="T90" fmla="*/ 3 w 138"/>
                      <a:gd name="T91" fmla="*/ 39 h 40"/>
                      <a:gd name="T92" fmla="*/ 0 w 138"/>
                      <a:gd name="T93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8" h="40">
                        <a:moveTo>
                          <a:pt x="137" y="22"/>
                        </a:moveTo>
                        <a:lnTo>
                          <a:pt x="135" y="20"/>
                        </a:lnTo>
                        <a:lnTo>
                          <a:pt x="132" y="17"/>
                        </a:lnTo>
                        <a:lnTo>
                          <a:pt x="127" y="17"/>
                        </a:lnTo>
                        <a:lnTo>
                          <a:pt x="125" y="15"/>
                        </a:lnTo>
                        <a:lnTo>
                          <a:pt x="123" y="12"/>
                        </a:lnTo>
                        <a:lnTo>
                          <a:pt x="120" y="10"/>
                        </a:lnTo>
                        <a:lnTo>
                          <a:pt x="115" y="8"/>
                        </a:lnTo>
                        <a:lnTo>
                          <a:pt x="113" y="8"/>
                        </a:lnTo>
                        <a:lnTo>
                          <a:pt x="111" y="5"/>
                        </a:lnTo>
                        <a:lnTo>
                          <a:pt x="108" y="5"/>
                        </a:lnTo>
                        <a:lnTo>
                          <a:pt x="103" y="3"/>
                        </a:lnTo>
                        <a:lnTo>
                          <a:pt x="101" y="3"/>
                        </a:lnTo>
                        <a:lnTo>
                          <a:pt x="99" y="3"/>
                        </a:lnTo>
                        <a:lnTo>
                          <a:pt x="96" y="0"/>
                        </a:lnTo>
                        <a:lnTo>
                          <a:pt x="91" y="0"/>
                        </a:lnTo>
                        <a:lnTo>
                          <a:pt x="89" y="0"/>
                        </a:lnTo>
                        <a:lnTo>
                          <a:pt x="87" y="0"/>
                        </a:lnTo>
                        <a:lnTo>
                          <a:pt x="84" y="0"/>
                        </a:lnTo>
                        <a:lnTo>
                          <a:pt x="79" y="3"/>
                        </a:lnTo>
                        <a:lnTo>
                          <a:pt x="77" y="3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lnTo>
                          <a:pt x="67" y="5"/>
                        </a:lnTo>
                        <a:lnTo>
                          <a:pt x="65" y="8"/>
                        </a:lnTo>
                        <a:lnTo>
                          <a:pt x="63" y="8"/>
                        </a:lnTo>
                        <a:lnTo>
                          <a:pt x="60" y="10"/>
                        </a:lnTo>
                        <a:lnTo>
                          <a:pt x="55" y="10"/>
                        </a:lnTo>
                        <a:lnTo>
                          <a:pt x="53" y="12"/>
                        </a:lnTo>
                        <a:lnTo>
                          <a:pt x="51" y="15"/>
                        </a:lnTo>
                        <a:lnTo>
                          <a:pt x="48" y="17"/>
                        </a:lnTo>
                        <a:lnTo>
                          <a:pt x="43" y="17"/>
                        </a:lnTo>
                        <a:lnTo>
                          <a:pt x="41" y="20"/>
                        </a:lnTo>
                        <a:lnTo>
                          <a:pt x="39" y="22"/>
                        </a:lnTo>
                        <a:lnTo>
                          <a:pt x="36" y="24"/>
                        </a:lnTo>
                        <a:lnTo>
                          <a:pt x="31" y="27"/>
                        </a:lnTo>
                        <a:lnTo>
                          <a:pt x="29" y="27"/>
                        </a:lnTo>
                        <a:lnTo>
                          <a:pt x="27" y="29"/>
                        </a:lnTo>
                        <a:lnTo>
                          <a:pt x="24" y="32"/>
                        </a:lnTo>
                        <a:lnTo>
                          <a:pt x="19" y="32"/>
                        </a:lnTo>
                        <a:lnTo>
                          <a:pt x="17" y="34"/>
                        </a:lnTo>
                        <a:lnTo>
                          <a:pt x="15" y="34"/>
                        </a:lnTo>
                        <a:lnTo>
                          <a:pt x="12" y="36"/>
                        </a:lnTo>
                        <a:lnTo>
                          <a:pt x="10" y="36"/>
                        </a:lnTo>
                        <a:lnTo>
                          <a:pt x="5" y="36"/>
                        </a:lnTo>
                        <a:lnTo>
                          <a:pt x="3" y="39"/>
                        </a:lnTo>
                        <a:lnTo>
                          <a:pt x="0" y="39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55" name="Group 63"/>
            <p:cNvGrpSpPr>
              <a:grpSpLocks/>
            </p:cNvGrpSpPr>
            <p:nvPr/>
          </p:nvGrpSpPr>
          <p:grpSpPr bwMode="auto">
            <a:xfrm>
              <a:off x="6227763" y="981075"/>
              <a:ext cx="2438400" cy="1008063"/>
              <a:chOff x="2572" y="3431"/>
              <a:chExt cx="1671" cy="464"/>
            </a:xfrm>
          </p:grpSpPr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 flipH="1">
                <a:off x="3428" y="3431"/>
                <a:ext cx="15" cy="433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Line 50"/>
              <p:cNvSpPr>
                <a:spLocks noChangeShapeType="1"/>
              </p:cNvSpPr>
              <p:nvPr/>
            </p:nvSpPr>
            <p:spPr bwMode="auto">
              <a:xfrm rot="5400000" flipH="1">
                <a:off x="3840" y="3461"/>
                <a:ext cx="1" cy="804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Line 52"/>
              <p:cNvSpPr>
                <a:spLocks noChangeShapeType="1"/>
              </p:cNvSpPr>
              <p:nvPr/>
            </p:nvSpPr>
            <p:spPr bwMode="auto">
              <a:xfrm rot="-5400000">
                <a:off x="3000" y="3431"/>
                <a:ext cx="1" cy="857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Freeform 53"/>
              <p:cNvSpPr>
                <a:spLocks/>
              </p:cNvSpPr>
              <p:nvPr/>
            </p:nvSpPr>
            <p:spPr bwMode="auto">
              <a:xfrm>
                <a:off x="2795" y="3564"/>
                <a:ext cx="634" cy="331"/>
              </a:xfrm>
              <a:custGeom>
                <a:avLst/>
                <a:gdLst>
                  <a:gd name="T0" fmla="*/ 476 w 476"/>
                  <a:gd name="T1" fmla="*/ 0 h 441"/>
                  <a:gd name="T2" fmla="*/ 432 w 476"/>
                  <a:gd name="T3" fmla="*/ 390 h 441"/>
                  <a:gd name="T4" fmla="*/ 400 w 476"/>
                  <a:gd name="T5" fmla="*/ 304 h 441"/>
                  <a:gd name="T6" fmla="*/ 372 w 476"/>
                  <a:gd name="T7" fmla="*/ 400 h 441"/>
                  <a:gd name="T8" fmla="*/ 348 w 476"/>
                  <a:gd name="T9" fmla="*/ 324 h 441"/>
                  <a:gd name="T10" fmla="*/ 312 w 476"/>
                  <a:gd name="T11" fmla="*/ 396 h 441"/>
                  <a:gd name="T12" fmla="*/ 294 w 476"/>
                  <a:gd name="T13" fmla="*/ 354 h 441"/>
                  <a:gd name="T14" fmla="*/ 268 w 476"/>
                  <a:gd name="T15" fmla="*/ 396 h 441"/>
                  <a:gd name="T16" fmla="*/ 236 w 476"/>
                  <a:gd name="T17" fmla="*/ 360 h 441"/>
                  <a:gd name="T18" fmla="*/ 216 w 476"/>
                  <a:gd name="T19" fmla="*/ 392 h 441"/>
                  <a:gd name="T20" fmla="*/ 184 w 476"/>
                  <a:gd name="T21" fmla="*/ 372 h 441"/>
                  <a:gd name="T22" fmla="*/ 156 w 476"/>
                  <a:gd name="T23" fmla="*/ 392 h 441"/>
                  <a:gd name="T24" fmla="*/ 116 w 476"/>
                  <a:gd name="T25" fmla="*/ 372 h 441"/>
                  <a:gd name="T26" fmla="*/ 76 w 476"/>
                  <a:gd name="T27" fmla="*/ 392 h 441"/>
                  <a:gd name="T28" fmla="*/ 32 w 476"/>
                  <a:gd name="T29" fmla="*/ 380 h 441"/>
                  <a:gd name="T30" fmla="*/ 0 w 476"/>
                  <a:gd name="T31" fmla="*/ 39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6" h="441">
                    <a:moveTo>
                      <a:pt x="476" y="0"/>
                    </a:moveTo>
                    <a:cubicBezTo>
                      <a:pt x="469" y="65"/>
                      <a:pt x="445" y="339"/>
                      <a:pt x="432" y="390"/>
                    </a:cubicBezTo>
                    <a:cubicBezTo>
                      <a:pt x="419" y="441"/>
                      <a:pt x="410" y="302"/>
                      <a:pt x="400" y="304"/>
                    </a:cubicBezTo>
                    <a:cubicBezTo>
                      <a:pt x="390" y="306"/>
                      <a:pt x="381" y="397"/>
                      <a:pt x="372" y="400"/>
                    </a:cubicBezTo>
                    <a:cubicBezTo>
                      <a:pt x="363" y="403"/>
                      <a:pt x="358" y="325"/>
                      <a:pt x="348" y="324"/>
                    </a:cubicBezTo>
                    <a:cubicBezTo>
                      <a:pt x="338" y="323"/>
                      <a:pt x="321" y="391"/>
                      <a:pt x="312" y="396"/>
                    </a:cubicBezTo>
                    <a:cubicBezTo>
                      <a:pt x="303" y="401"/>
                      <a:pt x="301" y="354"/>
                      <a:pt x="294" y="354"/>
                    </a:cubicBezTo>
                    <a:cubicBezTo>
                      <a:pt x="287" y="354"/>
                      <a:pt x="278" y="395"/>
                      <a:pt x="268" y="396"/>
                    </a:cubicBezTo>
                    <a:cubicBezTo>
                      <a:pt x="258" y="397"/>
                      <a:pt x="245" y="361"/>
                      <a:pt x="236" y="360"/>
                    </a:cubicBezTo>
                    <a:cubicBezTo>
                      <a:pt x="227" y="359"/>
                      <a:pt x="225" y="390"/>
                      <a:pt x="216" y="392"/>
                    </a:cubicBezTo>
                    <a:cubicBezTo>
                      <a:pt x="207" y="394"/>
                      <a:pt x="194" y="372"/>
                      <a:pt x="184" y="372"/>
                    </a:cubicBezTo>
                    <a:cubicBezTo>
                      <a:pt x="174" y="372"/>
                      <a:pt x="167" y="392"/>
                      <a:pt x="156" y="392"/>
                    </a:cubicBezTo>
                    <a:cubicBezTo>
                      <a:pt x="145" y="392"/>
                      <a:pt x="129" y="372"/>
                      <a:pt x="116" y="372"/>
                    </a:cubicBezTo>
                    <a:cubicBezTo>
                      <a:pt x="103" y="372"/>
                      <a:pt x="90" y="391"/>
                      <a:pt x="76" y="392"/>
                    </a:cubicBezTo>
                    <a:cubicBezTo>
                      <a:pt x="62" y="393"/>
                      <a:pt x="45" y="379"/>
                      <a:pt x="32" y="380"/>
                    </a:cubicBezTo>
                    <a:cubicBezTo>
                      <a:pt x="19" y="381"/>
                      <a:pt x="7" y="393"/>
                      <a:pt x="0" y="39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54"/>
              <p:cNvSpPr>
                <a:spLocks/>
              </p:cNvSpPr>
              <p:nvPr/>
            </p:nvSpPr>
            <p:spPr bwMode="auto">
              <a:xfrm flipH="1">
                <a:off x="3440" y="3564"/>
                <a:ext cx="635" cy="331"/>
              </a:xfrm>
              <a:custGeom>
                <a:avLst/>
                <a:gdLst>
                  <a:gd name="T0" fmla="*/ 476 w 476"/>
                  <a:gd name="T1" fmla="*/ 0 h 441"/>
                  <a:gd name="T2" fmla="*/ 432 w 476"/>
                  <a:gd name="T3" fmla="*/ 390 h 441"/>
                  <a:gd name="T4" fmla="*/ 400 w 476"/>
                  <a:gd name="T5" fmla="*/ 304 h 441"/>
                  <a:gd name="T6" fmla="*/ 372 w 476"/>
                  <a:gd name="T7" fmla="*/ 400 h 441"/>
                  <a:gd name="T8" fmla="*/ 348 w 476"/>
                  <a:gd name="T9" fmla="*/ 324 h 441"/>
                  <a:gd name="T10" fmla="*/ 312 w 476"/>
                  <a:gd name="T11" fmla="*/ 396 h 441"/>
                  <a:gd name="T12" fmla="*/ 294 w 476"/>
                  <a:gd name="T13" fmla="*/ 354 h 441"/>
                  <a:gd name="T14" fmla="*/ 268 w 476"/>
                  <a:gd name="T15" fmla="*/ 396 h 441"/>
                  <a:gd name="T16" fmla="*/ 236 w 476"/>
                  <a:gd name="T17" fmla="*/ 360 h 441"/>
                  <a:gd name="T18" fmla="*/ 216 w 476"/>
                  <a:gd name="T19" fmla="*/ 392 h 441"/>
                  <a:gd name="T20" fmla="*/ 184 w 476"/>
                  <a:gd name="T21" fmla="*/ 372 h 441"/>
                  <a:gd name="T22" fmla="*/ 156 w 476"/>
                  <a:gd name="T23" fmla="*/ 392 h 441"/>
                  <a:gd name="T24" fmla="*/ 116 w 476"/>
                  <a:gd name="T25" fmla="*/ 372 h 441"/>
                  <a:gd name="T26" fmla="*/ 76 w 476"/>
                  <a:gd name="T27" fmla="*/ 392 h 441"/>
                  <a:gd name="T28" fmla="*/ 32 w 476"/>
                  <a:gd name="T29" fmla="*/ 380 h 441"/>
                  <a:gd name="T30" fmla="*/ 0 w 476"/>
                  <a:gd name="T31" fmla="*/ 39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6" h="441">
                    <a:moveTo>
                      <a:pt x="476" y="0"/>
                    </a:moveTo>
                    <a:cubicBezTo>
                      <a:pt x="469" y="65"/>
                      <a:pt x="445" y="339"/>
                      <a:pt x="432" y="390"/>
                    </a:cubicBezTo>
                    <a:cubicBezTo>
                      <a:pt x="419" y="441"/>
                      <a:pt x="410" y="302"/>
                      <a:pt x="400" y="304"/>
                    </a:cubicBezTo>
                    <a:cubicBezTo>
                      <a:pt x="390" y="306"/>
                      <a:pt x="381" y="397"/>
                      <a:pt x="372" y="400"/>
                    </a:cubicBezTo>
                    <a:cubicBezTo>
                      <a:pt x="363" y="403"/>
                      <a:pt x="358" y="325"/>
                      <a:pt x="348" y="324"/>
                    </a:cubicBezTo>
                    <a:cubicBezTo>
                      <a:pt x="338" y="323"/>
                      <a:pt x="321" y="391"/>
                      <a:pt x="312" y="396"/>
                    </a:cubicBezTo>
                    <a:cubicBezTo>
                      <a:pt x="303" y="401"/>
                      <a:pt x="301" y="354"/>
                      <a:pt x="294" y="354"/>
                    </a:cubicBezTo>
                    <a:cubicBezTo>
                      <a:pt x="287" y="354"/>
                      <a:pt x="278" y="395"/>
                      <a:pt x="268" y="396"/>
                    </a:cubicBezTo>
                    <a:cubicBezTo>
                      <a:pt x="258" y="397"/>
                      <a:pt x="245" y="361"/>
                      <a:pt x="236" y="360"/>
                    </a:cubicBezTo>
                    <a:cubicBezTo>
                      <a:pt x="227" y="359"/>
                      <a:pt x="225" y="390"/>
                      <a:pt x="216" y="392"/>
                    </a:cubicBezTo>
                    <a:cubicBezTo>
                      <a:pt x="207" y="394"/>
                      <a:pt x="194" y="372"/>
                      <a:pt x="184" y="372"/>
                    </a:cubicBezTo>
                    <a:cubicBezTo>
                      <a:pt x="174" y="372"/>
                      <a:pt x="167" y="392"/>
                      <a:pt x="156" y="392"/>
                    </a:cubicBezTo>
                    <a:cubicBezTo>
                      <a:pt x="145" y="392"/>
                      <a:pt x="129" y="372"/>
                      <a:pt x="116" y="372"/>
                    </a:cubicBezTo>
                    <a:cubicBezTo>
                      <a:pt x="103" y="372"/>
                      <a:pt x="90" y="391"/>
                      <a:pt x="76" y="392"/>
                    </a:cubicBezTo>
                    <a:cubicBezTo>
                      <a:pt x="62" y="393"/>
                      <a:pt x="45" y="379"/>
                      <a:pt x="32" y="380"/>
                    </a:cubicBezTo>
                    <a:cubicBezTo>
                      <a:pt x="19" y="381"/>
                      <a:pt x="7" y="393"/>
                      <a:pt x="0" y="39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8247" name="Object 55"/>
          <p:cNvGraphicFramePr>
            <a:graphicFrameLocks noChangeAspect="1"/>
          </p:cNvGraphicFramePr>
          <p:nvPr/>
        </p:nvGraphicFramePr>
        <p:xfrm>
          <a:off x="5135563" y="914400"/>
          <a:ext cx="1612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quation" r:id="rId8" imgW="1155600" imgH="330120" progId="Equation.3">
                  <p:embed/>
                </p:oleObj>
              </mc:Choice>
              <mc:Fallback>
                <p:oleObj name="Equation" r:id="rId8" imgW="1155600" imgH="33012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914400"/>
                        <a:ext cx="16129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5029200" y="609600"/>
            <a:ext cx="2065338" cy="6088063"/>
            <a:chOff x="3168" y="384"/>
            <a:chExt cx="1301" cy="3835"/>
          </a:xfrm>
        </p:grpSpPr>
        <p:grpSp>
          <p:nvGrpSpPr>
            <p:cNvPr id="3102" name="Group 30"/>
            <p:cNvGrpSpPr>
              <a:grpSpLocks/>
            </p:cNvGrpSpPr>
            <p:nvPr/>
          </p:nvGrpSpPr>
          <p:grpSpPr bwMode="auto">
            <a:xfrm>
              <a:off x="3168" y="384"/>
              <a:ext cx="1301" cy="3835"/>
              <a:chOff x="3168" y="384"/>
              <a:chExt cx="1301" cy="3835"/>
            </a:xfrm>
          </p:grpSpPr>
          <p:pic>
            <p:nvPicPr>
              <p:cNvPr id="3088" name="Picture 16" descr="fftExamples1a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384"/>
                <a:ext cx="1301" cy="3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>
                <a:off x="3615" y="763"/>
                <a:ext cx="453" cy="454"/>
              </a:xfrm>
              <a:prstGeom prst="ellipse">
                <a:avLst/>
              </a:prstGeom>
              <a:solidFill>
                <a:srgbClr val="FFFFFF">
                  <a:alpha val="6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3" name="Oval 31"/>
            <p:cNvSpPr>
              <a:spLocks noChangeArrowheads="1"/>
            </p:cNvSpPr>
            <p:nvPr/>
          </p:nvSpPr>
          <p:spPr bwMode="auto">
            <a:xfrm>
              <a:off x="3597" y="763"/>
              <a:ext cx="499" cy="4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pic>
        <p:nvPicPr>
          <p:cNvPr id="3095" name="Picture 23" descr="fftExamples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/>
          <a:stretch>
            <a:fillRect/>
          </a:stretch>
        </p:blipFill>
        <p:spPr bwMode="auto">
          <a:xfrm>
            <a:off x="5029200" y="2341563"/>
            <a:ext cx="2065338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35150" y="2286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Image Domain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08550" y="228600"/>
            <a:ext cx="233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Frequency Domain</a:t>
            </a: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1841500" y="685800"/>
            <a:ext cx="1892300" cy="1892300"/>
            <a:chOff x="600" y="1110"/>
            <a:chExt cx="1260" cy="1260"/>
          </a:xfrm>
        </p:grpSpPr>
        <p:sp>
          <p:nvSpPr>
            <p:cNvPr id="3078" name="Rectangle 6"/>
            <p:cNvSpPr>
              <a:spLocks noChangeAspect="1" noChangeArrowheads="1"/>
            </p:cNvSpPr>
            <p:nvPr/>
          </p:nvSpPr>
          <p:spPr bwMode="auto">
            <a:xfrm>
              <a:off x="600" y="1110"/>
              <a:ext cx="1260" cy="126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Oval 7"/>
            <p:cNvSpPr>
              <a:spLocks noChangeAspect="1" noChangeArrowheads="1"/>
            </p:cNvSpPr>
            <p:nvPr/>
          </p:nvSpPr>
          <p:spPr bwMode="auto">
            <a:xfrm>
              <a:off x="1200" y="1710"/>
              <a:ext cx="60" cy="6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" name="Group 11"/>
          <p:cNvGrpSpPr>
            <a:grpSpLocks noChangeAspect="1"/>
          </p:cNvGrpSpPr>
          <p:nvPr/>
        </p:nvGrpSpPr>
        <p:grpSpPr bwMode="auto">
          <a:xfrm>
            <a:off x="1841500" y="4813300"/>
            <a:ext cx="1892300" cy="1892300"/>
            <a:chOff x="600" y="3864"/>
            <a:chExt cx="1260" cy="1260"/>
          </a:xfrm>
        </p:grpSpPr>
        <p:sp>
          <p:nvSpPr>
            <p:cNvPr id="3084" name="Rectangle 12"/>
            <p:cNvSpPr>
              <a:spLocks noChangeAspect="1" noChangeArrowheads="1"/>
            </p:cNvSpPr>
            <p:nvPr/>
          </p:nvSpPr>
          <p:spPr bwMode="auto">
            <a:xfrm>
              <a:off x="600" y="3864"/>
              <a:ext cx="1260" cy="126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5" name="Group 13"/>
            <p:cNvGrpSpPr>
              <a:grpSpLocks noChangeAspect="1"/>
            </p:cNvGrpSpPr>
            <p:nvPr/>
          </p:nvGrpSpPr>
          <p:grpSpPr bwMode="auto">
            <a:xfrm>
              <a:off x="905" y="4452"/>
              <a:ext cx="651" cy="84"/>
              <a:chOff x="972" y="4458"/>
              <a:chExt cx="651" cy="84"/>
            </a:xfrm>
          </p:grpSpPr>
          <p:sp>
            <p:nvSpPr>
              <p:cNvPr id="3086" name="Oval 14"/>
              <p:cNvSpPr>
                <a:spLocks noChangeAspect="1" noChangeArrowheads="1"/>
              </p:cNvSpPr>
              <p:nvPr/>
            </p:nvSpPr>
            <p:spPr bwMode="auto">
              <a:xfrm>
                <a:off x="972" y="4461"/>
                <a:ext cx="81" cy="8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Oval 15"/>
              <p:cNvSpPr>
                <a:spLocks noChangeAspect="1" noChangeArrowheads="1"/>
              </p:cNvSpPr>
              <p:nvPr/>
            </p:nvSpPr>
            <p:spPr bwMode="auto">
              <a:xfrm>
                <a:off x="1542" y="4458"/>
                <a:ext cx="81" cy="8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643438" y="2636838"/>
            <a:ext cx="3241675" cy="2087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787900" y="4581525"/>
            <a:ext cx="3097213" cy="227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643438" y="0"/>
            <a:ext cx="3097212" cy="270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3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US" altLang="en-US" b="1"/>
              <a:t>The Sampling Theorem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314575" y="1722438"/>
            <a:ext cx="46323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/>
              <a:t>(developed on the board)</a:t>
            </a:r>
          </a:p>
          <a:p>
            <a:pPr algn="ctr"/>
            <a:r>
              <a:rPr lang="en-US" altLang="en-US" b="1"/>
              <a:t>Nyquist frequency, Aliasing, etc…</a:t>
            </a:r>
          </a:p>
        </p:txBody>
      </p:sp>
      <p:pic>
        <p:nvPicPr>
          <p:cNvPr id="84996" name="Picture 4" descr="fs23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11785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70163" y="1143000"/>
            <a:ext cx="30892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Gaussian pyramids</a:t>
            </a:r>
          </a:p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Laplacian Pyramids</a:t>
            </a:r>
          </a:p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Wavelet Pyramids</a:t>
            </a:r>
          </a:p>
        </p:txBody>
      </p:sp>
      <p:pic>
        <p:nvPicPr>
          <p:cNvPr id="32771" name="Picture 3" descr="pyramid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141663"/>
            <a:ext cx="3071813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06488" y="207963"/>
            <a:ext cx="686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C0128"/>
                </a:solidFill>
              </a:rPr>
              <a:t>Multi-Scale Image Representation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64163" y="4365625"/>
            <a:ext cx="3651250" cy="2073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600" b="1" u="sng" dirty="0">
                <a:solidFill>
                  <a:srgbClr val="FF0000"/>
                </a:solidFill>
              </a:rPr>
              <a:t>Good for: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pattern matching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motion analysis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image compression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other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149600" y="1111250"/>
            <a:ext cx="1217613" cy="2698750"/>
            <a:chOff x="1984" y="700"/>
            <a:chExt cx="767" cy="1700"/>
          </a:xfrm>
        </p:grpSpPr>
        <p:pic>
          <p:nvPicPr>
            <p:cNvPr id="9318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700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88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88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89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1152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0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" y="1633"/>
              <a:ext cx="767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319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828800" y="128588"/>
            <a:ext cx="4876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Image Pyramid</a:t>
            </a:r>
          </a:p>
        </p:txBody>
      </p: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381000" y="884238"/>
            <a:ext cx="2235200" cy="5668962"/>
            <a:chOff x="240" y="557"/>
            <a:chExt cx="1408" cy="3571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240" y="3861"/>
              <a:ext cx="140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latin typeface="Arial" charset="0"/>
                </a:rPr>
                <a:t>High resolution</a:t>
              </a:r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V="1">
              <a:off x="1125" y="845"/>
              <a:ext cx="0" cy="29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65" y="557"/>
              <a:ext cx="1369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latin typeface="Arial" charset="0"/>
                </a:rPr>
                <a:t>Low resolution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6599238" y="4084638"/>
            <a:ext cx="914400" cy="731837"/>
            <a:chOff x="3114" y="1071"/>
            <a:chExt cx="696" cy="674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3114" y="1071"/>
              <a:ext cx="696" cy="6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3264" y="1315"/>
              <a:ext cx="386" cy="3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3253" y="1102"/>
              <a:ext cx="419" cy="20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3423" y="1550"/>
              <a:ext cx="88" cy="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3338" y="1422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509" y="1422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1373188" y="3657600"/>
            <a:ext cx="2741612" cy="1828800"/>
            <a:chOff x="391" y="601"/>
            <a:chExt cx="1816" cy="1571"/>
          </a:xfrm>
        </p:grpSpPr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402" y="1664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91" y="601"/>
              <a:ext cx="1816" cy="157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1234" y="1454"/>
              <a:ext cx="386" cy="3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1223" y="1241"/>
              <a:ext cx="419" cy="20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786" y="750"/>
              <a:ext cx="184" cy="184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1362" y="857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AutoShape 16"/>
            <p:cNvSpPr>
              <a:spLocks noChangeArrowheads="1"/>
            </p:cNvSpPr>
            <p:nvPr/>
          </p:nvSpPr>
          <p:spPr bwMode="auto">
            <a:xfrm>
              <a:off x="1810" y="750"/>
              <a:ext cx="248" cy="248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668" y="1572"/>
              <a:ext cx="88" cy="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1863" y="1551"/>
              <a:ext cx="88" cy="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AutoShape 19"/>
            <p:cNvSpPr>
              <a:spLocks noChangeArrowheads="1"/>
            </p:cNvSpPr>
            <p:nvPr/>
          </p:nvSpPr>
          <p:spPr bwMode="auto">
            <a:xfrm>
              <a:off x="529" y="1156"/>
              <a:ext cx="376" cy="45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AutoShape 20"/>
            <p:cNvSpPr>
              <a:spLocks noChangeArrowheads="1"/>
            </p:cNvSpPr>
            <p:nvPr/>
          </p:nvSpPr>
          <p:spPr bwMode="auto">
            <a:xfrm>
              <a:off x="1224" y="931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AutoShape 21"/>
            <p:cNvSpPr>
              <a:spLocks noChangeArrowheads="1"/>
            </p:cNvSpPr>
            <p:nvPr/>
          </p:nvSpPr>
          <p:spPr bwMode="auto">
            <a:xfrm>
              <a:off x="551" y="867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AutoShape 22"/>
            <p:cNvSpPr>
              <a:spLocks noChangeArrowheads="1"/>
            </p:cNvSpPr>
            <p:nvPr/>
          </p:nvSpPr>
          <p:spPr bwMode="auto">
            <a:xfrm>
              <a:off x="914" y="1070"/>
              <a:ext cx="152" cy="131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1393" y="1689"/>
              <a:ext cx="88" cy="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1308" y="1561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Rectangle 25"/>
            <p:cNvSpPr>
              <a:spLocks noChangeArrowheads="1"/>
            </p:cNvSpPr>
            <p:nvPr/>
          </p:nvSpPr>
          <p:spPr bwMode="auto">
            <a:xfrm>
              <a:off x="1479" y="1561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AutoShape 26"/>
            <p:cNvSpPr>
              <a:spLocks noChangeArrowheads="1"/>
            </p:cNvSpPr>
            <p:nvPr/>
          </p:nvSpPr>
          <p:spPr bwMode="auto">
            <a:xfrm>
              <a:off x="1756" y="1113"/>
              <a:ext cx="312" cy="536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405" name="Group 133"/>
          <p:cNvGrpSpPr>
            <a:grpSpLocks/>
          </p:cNvGrpSpPr>
          <p:nvPr/>
        </p:nvGrpSpPr>
        <p:grpSpPr bwMode="auto">
          <a:xfrm>
            <a:off x="4655560" y="4303713"/>
            <a:ext cx="1235075" cy="363537"/>
            <a:chOff x="3159" y="2711"/>
            <a:chExt cx="778" cy="229"/>
          </a:xfrm>
        </p:grpSpPr>
        <p:sp>
          <p:nvSpPr>
            <p:cNvPr id="54374" name="Line 102"/>
            <p:cNvSpPr>
              <a:spLocks noChangeShapeType="1"/>
            </p:cNvSpPr>
            <p:nvPr/>
          </p:nvSpPr>
          <p:spPr bwMode="auto">
            <a:xfrm flipH="1">
              <a:off x="3159" y="2884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8" name="Rectangle 106"/>
            <p:cNvSpPr>
              <a:spLocks noChangeArrowheads="1"/>
            </p:cNvSpPr>
            <p:nvPr/>
          </p:nvSpPr>
          <p:spPr bwMode="auto">
            <a:xfrm>
              <a:off x="3247" y="2711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4" name="Group 132"/>
          <p:cNvGrpSpPr>
            <a:grpSpLocks/>
          </p:cNvGrpSpPr>
          <p:nvPr/>
        </p:nvGrpSpPr>
        <p:grpSpPr bwMode="auto">
          <a:xfrm>
            <a:off x="4655560" y="2695575"/>
            <a:ext cx="1235075" cy="363538"/>
            <a:chOff x="3159" y="1698"/>
            <a:chExt cx="778" cy="229"/>
          </a:xfrm>
        </p:grpSpPr>
        <p:sp>
          <p:nvSpPr>
            <p:cNvPr id="54375" name="Line 103"/>
            <p:cNvSpPr>
              <a:spLocks noChangeShapeType="1"/>
            </p:cNvSpPr>
            <p:nvPr/>
          </p:nvSpPr>
          <p:spPr bwMode="auto">
            <a:xfrm flipH="1">
              <a:off x="3159" y="1872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9" name="Rectangle 107"/>
            <p:cNvSpPr>
              <a:spLocks noChangeArrowheads="1"/>
            </p:cNvSpPr>
            <p:nvPr/>
          </p:nvSpPr>
          <p:spPr bwMode="auto">
            <a:xfrm>
              <a:off x="3247" y="1698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3" name="Group 131"/>
          <p:cNvGrpSpPr>
            <a:grpSpLocks/>
          </p:cNvGrpSpPr>
          <p:nvPr/>
        </p:nvGrpSpPr>
        <p:grpSpPr bwMode="auto">
          <a:xfrm>
            <a:off x="4655560" y="1913334"/>
            <a:ext cx="1235075" cy="363538"/>
            <a:chOff x="3159" y="1274"/>
            <a:chExt cx="778" cy="229"/>
          </a:xfrm>
        </p:grpSpPr>
        <p:sp>
          <p:nvSpPr>
            <p:cNvPr id="54376" name="Line 104"/>
            <p:cNvSpPr>
              <a:spLocks noChangeShapeType="1"/>
            </p:cNvSpPr>
            <p:nvPr/>
          </p:nvSpPr>
          <p:spPr bwMode="auto">
            <a:xfrm flipH="1">
              <a:off x="3159" y="1448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0" name="Rectangle 108"/>
            <p:cNvSpPr>
              <a:spLocks noChangeArrowheads="1"/>
            </p:cNvSpPr>
            <p:nvPr/>
          </p:nvSpPr>
          <p:spPr bwMode="auto">
            <a:xfrm>
              <a:off x="3247" y="1274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0" name="Group 128"/>
          <p:cNvGrpSpPr>
            <a:grpSpLocks/>
          </p:cNvGrpSpPr>
          <p:nvPr/>
        </p:nvGrpSpPr>
        <p:grpSpPr bwMode="auto">
          <a:xfrm>
            <a:off x="2057400" y="1382713"/>
            <a:ext cx="5181600" cy="2046287"/>
            <a:chOff x="1296" y="871"/>
            <a:chExt cx="3264" cy="1289"/>
          </a:xfrm>
        </p:grpSpPr>
        <p:grpSp>
          <p:nvGrpSpPr>
            <p:cNvPr id="54299" name="Group 27"/>
            <p:cNvGrpSpPr>
              <a:grpSpLocks/>
            </p:cNvGrpSpPr>
            <p:nvPr/>
          </p:nvGrpSpPr>
          <p:grpSpPr bwMode="auto">
            <a:xfrm>
              <a:off x="4272" y="1738"/>
              <a:ext cx="288" cy="230"/>
              <a:chOff x="3180" y="2693"/>
              <a:chExt cx="520" cy="504"/>
            </a:xfrm>
          </p:grpSpPr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3180" y="2693"/>
                <a:ext cx="520" cy="5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3293" y="2876"/>
                <a:ext cx="287" cy="2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AutoShape 30"/>
              <p:cNvSpPr>
                <a:spLocks noChangeArrowheads="1"/>
              </p:cNvSpPr>
              <p:nvPr/>
            </p:nvSpPr>
            <p:spPr bwMode="auto">
              <a:xfrm>
                <a:off x="3284" y="2716"/>
                <a:ext cx="313" cy="1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Rectangle 31"/>
              <p:cNvSpPr>
                <a:spLocks noChangeArrowheads="1"/>
              </p:cNvSpPr>
              <p:nvPr/>
            </p:nvSpPr>
            <p:spPr bwMode="auto">
              <a:xfrm>
                <a:off x="3412" y="3053"/>
                <a:ext cx="64" cy="1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4" name="Rectangle 32"/>
              <p:cNvSpPr>
                <a:spLocks noChangeArrowheads="1"/>
              </p:cNvSpPr>
              <p:nvPr/>
            </p:nvSpPr>
            <p:spPr bwMode="auto">
              <a:xfrm>
                <a:off x="3348" y="2957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5" name="Rectangle 33"/>
              <p:cNvSpPr>
                <a:spLocks noChangeArrowheads="1"/>
              </p:cNvSpPr>
              <p:nvPr/>
            </p:nvSpPr>
            <p:spPr bwMode="auto">
              <a:xfrm>
                <a:off x="3476" y="2957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20" name="Group 48"/>
            <p:cNvGrpSpPr>
              <a:grpSpLocks/>
            </p:cNvGrpSpPr>
            <p:nvPr/>
          </p:nvGrpSpPr>
          <p:grpSpPr bwMode="auto">
            <a:xfrm>
              <a:off x="1296" y="1584"/>
              <a:ext cx="864" cy="576"/>
              <a:chOff x="597" y="2378"/>
              <a:chExt cx="1360" cy="1176"/>
            </a:xfrm>
          </p:grpSpPr>
          <p:sp>
            <p:nvSpPr>
              <p:cNvPr id="54321" name="Line 49"/>
              <p:cNvSpPr>
                <a:spLocks noChangeShapeType="1"/>
              </p:cNvSpPr>
              <p:nvPr/>
            </p:nvSpPr>
            <p:spPr bwMode="auto">
              <a:xfrm>
                <a:off x="605" y="3174"/>
                <a:ext cx="13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597" y="2378"/>
                <a:ext cx="1360" cy="11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3" name="Rectangle 51"/>
              <p:cNvSpPr>
                <a:spLocks noChangeArrowheads="1"/>
              </p:cNvSpPr>
              <p:nvPr/>
            </p:nvSpPr>
            <p:spPr bwMode="auto">
              <a:xfrm>
                <a:off x="1229" y="3018"/>
                <a:ext cx="288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4" name="AutoShape 52"/>
              <p:cNvSpPr>
                <a:spLocks noChangeArrowheads="1"/>
              </p:cNvSpPr>
              <p:nvPr/>
            </p:nvSpPr>
            <p:spPr bwMode="auto">
              <a:xfrm>
                <a:off x="1221" y="2858"/>
                <a:ext cx="312" cy="1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AutoShape 53"/>
              <p:cNvSpPr>
                <a:spLocks noChangeArrowheads="1"/>
              </p:cNvSpPr>
              <p:nvPr/>
            </p:nvSpPr>
            <p:spPr bwMode="auto">
              <a:xfrm>
                <a:off x="893" y="2490"/>
                <a:ext cx="136" cy="13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AutoShape 54"/>
              <p:cNvSpPr>
                <a:spLocks noChangeArrowheads="1"/>
              </p:cNvSpPr>
              <p:nvPr/>
            </p:nvSpPr>
            <p:spPr bwMode="auto">
              <a:xfrm>
                <a:off x="1325" y="2570"/>
                <a:ext cx="56" cy="72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AutoShape 55"/>
              <p:cNvSpPr>
                <a:spLocks noChangeArrowheads="1"/>
              </p:cNvSpPr>
              <p:nvPr/>
            </p:nvSpPr>
            <p:spPr bwMode="auto">
              <a:xfrm>
                <a:off x="1661" y="2490"/>
                <a:ext cx="184" cy="184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805" y="3106"/>
                <a:ext cx="64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Rectangle 57"/>
              <p:cNvSpPr>
                <a:spLocks noChangeArrowheads="1"/>
              </p:cNvSpPr>
              <p:nvPr/>
            </p:nvSpPr>
            <p:spPr bwMode="auto">
              <a:xfrm>
                <a:off x="1701" y="3090"/>
                <a:ext cx="64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0" name="AutoShape 58"/>
              <p:cNvSpPr>
                <a:spLocks noChangeArrowheads="1"/>
              </p:cNvSpPr>
              <p:nvPr/>
            </p:nvSpPr>
            <p:spPr bwMode="auto">
              <a:xfrm>
                <a:off x="701" y="2794"/>
                <a:ext cx="280" cy="336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AutoShape 59"/>
              <p:cNvSpPr>
                <a:spLocks noChangeArrowheads="1"/>
              </p:cNvSpPr>
              <p:nvPr/>
            </p:nvSpPr>
            <p:spPr bwMode="auto">
              <a:xfrm>
                <a:off x="1222" y="2625"/>
                <a:ext cx="56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2" name="AutoShape 60"/>
              <p:cNvSpPr>
                <a:spLocks noChangeArrowheads="1"/>
              </p:cNvSpPr>
              <p:nvPr/>
            </p:nvSpPr>
            <p:spPr bwMode="auto">
              <a:xfrm>
                <a:off x="717" y="2577"/>
                <a:ext cx="56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3" name="AutoShape 61"/>
              <p:cNvSpPr>
                <a:spLocks noChangeArrowheads="1"/>
              </p:cNvSpPr>
              <p:nvPr/>
            </p:nvSpPr>
            <p:spPr bwMode="auto">
              <a:xfrm>
                <a:off x="989" y="2730"/>
                <a:ext cx="112" cy="9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4" name="Rectangle 62"/>
              <p:cNvSpPr>
                <a:spLocks noChangeArrowheads="1"/>
              </p:cNvSpPr>
              <p:nvPr/>
            </p:nvSpPr>
            <p:spPr bwMode="auto">
              <a:xfrm>
                <a:off x="1349" y="3194"/>
                <a:ext cx="64" cy="1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5" name="Rectangle 63"/>
              <p:cNvSpPr>
                <a:spLocks noChangeArrowheads="1"/>
              </p:cNvSpPr>
              <p:nvPr/>
            </p:nvSpPr>
            <p:spPr bwMode="auto">
              <a:xfrm>
                <a:off x="1285" y="3098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6" name="Rectangle 64"/>
              <p:cNvSpPr>
                <a:spLocks noChangeArrowheads="1"/>
              </p:cNvSpPr>
              <p:nvPr/>
            </p:nvSpPr>
            <p:spPr bwMode="auto">
              <a:xfrm>
                <a:off x="1413" y="3098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7" name="AutoShape 65"/>
              <p:cNvSpPr>
                <a:spLocks noChangeArrowheads="1"/>
              </p:cNvSpPr>
              <p:nvPr/>
            </p:nvSpPr>
            <p:spPr bwMode="auto">
              <a:xfrm>
                <a:off x="1621" y="2762"/>
                <a:ext cx="232" cy="40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06" name="Group 34"/>
            <p:cNvGrpSpPr>
              <a:grpSpLocks/>
            </p:cNvGrpSpPr>
            <p:nvPr/>
          </p:nvGrpSpPr>
          <p:grpSpPr bwMode="auto">
            <a:xfrm>
              <a:off x="4328" y="1299"/>
              <a:ext cx="144" cy="115"/>
              <a:chOff x="3246" y="4036"/>
              <a:chExt cx="388" cy="376"/>
            </a:xfrm>
          </p:grpSpPr>
          <p:sp>
            <p:nvSpPr>
              <p:cNvPr id="54307" name="Rectangle 35"/>
              <p:cNvSpPr>
                <a:spLocks noChangeArrowheads="1"/>
              </p:cNvSpPr>
              <p:nvPr/>
            </p:nvSpPr>
            <p:spPr bwMode="auto">
              <a:xfrm>
                <a:off x="3246" y="4036"/>
                <a:ext cx="388" cy="3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Rectangle 36"/>
              <p:cNvSpPr>
                <a:spLocks noChangeArrowheads="1"/>
              </p:cNvSpPr>
              <p:nvPr/>
            </p:nvSpPr>
            <p:spPr bwMode="auto">
              <a:xfrm>
                <a:off x="3331" y="4173"/>
                <a:ext cx="213" cy="2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9" name="AutoShape 37"/>
              <p:cNvSpPr>
                <a:spLocks noChangeArrowheads="1"/>
              </p:cNvSpPr>
              <p:nvPr/>
            </p:nvSpPr>
            <p:spPr bwMode="auto">
              <a:xfrm>
                <a:off x="3324" y="4053"/>
                <a:ext cx="233" cy="11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0" name="Rectangle 38"/>
              <p:cNvSpPr>
                <a:spLocks noChangeArrowheads="1"/>
              </p:cNvSpPr>
              <p:nvPr/>
            </p:nvSpPr>
            <p:spPr bwMode="auto">
              <a:xfrm>
                <a:off x="3420" y="4306"/>
                <a:ext cx="46" cy="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Rectangle 39"/>
              <p:cNvSpPr>
                <a:spLocks noChangeArrowheads="1"/>
              </p:cNvSpPr>
              <p:nvPr/>
            </p:nvSpPr>
            <p:spPr bwMode="auto">
              <a:xfrm>
                <a:off x="3372" y="423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2" name="Rectangle 40"/>
              <p:cNvSpPr>
                <a:spLocks noChangeArrowheads="1"/>
              </p:cNvSpPr>
              <p:nvPr/>
            </p:nvSpPr>
            <p:spPr bwMode="auto">
              <a:xfrm>
                <a:off x="3468" y="423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38" name="Group 66"/>
            <p:cNvGrpSpPr>
              <a:grpSpLocks/>
            </p:cNvGrpSpPr>
            <p:nvPr/>
          </p:nvGrpSpPr>
          <p:grpSpPr bwMode="auto">
            <a:xfrm>
              <a:off x="1536" y="1200"/>
              <a:ext cx="432" cy="288"/>
              <a:chOff x="768" y="3764"/>
              <a:chExt cx="1018" cy="880"/>
            </a:xfrm>
          </p:grpSpPr>
          <p:sp>
            <p:nvSpPr>
              <p:cNvPr id="54339" name="Line 67"/>
              <p:cNvSpPr>
                <a:spLocks noChangeShapeType="1"/>
              </p:cNvSpPr>
              <p:nvPr/>
            </p:nvSpPr>
            <p:spPr bwMode="auto">
              <a:xfrm>
                <a:off x="774" y="4360"/>
                <a:ext cx="10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0" name="Rectangle 68"/>
              <p:cNvSpPr>
                <a:spLocks noChangeArrowheads="1"/>
              </p:cNvSpPr>
              <p:nvPr/>
            </p:nvSpPr>
            <p:spPr bwMode="auto">
              <a:xfrm>
                <a:off x="768" y="3764"/>
                <a:ext cx="1018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1" name="Rectangle 69"/>
              <p:cNvSpPr>
                <a:spLocks noChangeArrowheads="1"/>
              </p:cNvSpPr>
              <p:nvPr/>
            </p:nvSpPr>
            <p:spPr bwMode="auto">
              <a:xfrm>
                <a:off x="1242" y="4244"/>
                <a:ext cx="214" cy="2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2" name="AutoShape 70"/>
              <p:cNvSpPr>
                <a:spLocks noChangeArrowheads="1"/>
              </p:cNvSpPr>
              <p:nvPr/>
            </p:nvSpPr>
            <p:spPr bwMode="auto">
              <a:xfrm>
                <a:off x="1236" y="4124"/>
                <a:ext cx="232" cy="11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3" name="AutoShape 71"/>
              <p:cNvSpPr>
                <a:spLocks noChangeArrowheads="1"/>
              </p:cNvSpPr>
              <p:nvPr/>
            </p:nvSpPr>
            <p:spPr bwMode="auto">
              <a:xfrm>
                <a:off x="990" y="3848"/>
                <a:ext cx="100" cy="10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4" name="AutoShape 72"/>
              <p:cNvSpPr>
                <a:spLocks noChangeArrowheads="1"/>
              </p:cNvSpPr>
              <p:nvPr/>
            </p:nvSpPr>
            <p:spPr bwMode="auto">
              <a:xfrm>
                <a:off x="1314" y="3908"/>
                <a:ext cx="40" cy="52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5" name="AutoShape 73"/>
              <p:cNvSpPr>
                <a:spLocks noChangeArrowheads="1"/>
              </p:cNvSpPr>
              <p:nvPr/>
            </p:nvSpPr>
            <p:spPr bwMode="auto">
              <a:xfrm>
                <a:off x="1566" y="3848"/>
                <a:ext cx="136" cy="13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6" name="Rectangle 74"/>
              <p:cNvSpPr>
                <a:spLocks noChangeArrowheads="1"/>
              </p:cNvSpPr>
              <p:nvPr/>
            </p:nvSpPr>
            <p:spPr bwMode="auto">
              <a:xfrm>
                <a:off x="924" y="4310"/>
                <a:ext cx="46" cy="2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7" name="Rectangle 75"/>
              <p:cNvSpPr>
                <a:spLocks noChangeArrowheads="1"/>
              </p:cNvSpPr>
              <p:nvPr/>
            </p:nvSpPr>
            <p:spPr bwMode="auto">
              <a:xfrm>
                <a:off x="1596" y="4298"/>
                <a:ext cx="46" cy="2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8" name="AutoShape 76"/>
              <p:cNvSpPr>
                <a:spLocks noChangeArrowheads="1"/>
              </p:cNvSpPr>
              <p:nvPr/>
            </p:nvSpPr>
            <p:spPr bwMode="auto">
              <a:xfrm>
                <a:off x="846" y="4076"/>
                <a:ext cx="208" cy="25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9" name="AutoShape 77"/>
              <p:cNvSpPr>
                <a:spLocks noChangeArrowheads="1"/>
              </p:cNvSpPr>
              <p:nvPr/>
            </p:nvSpPr>
            <p:spPr bwMode="auto">
              <a:xfrm>
                <a:off x="1237" y="3949"/>
                <a:ext cx="40" cy="5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0" name="AutoShape 78"/>
              <p:cNvSpPr>
                <a:spLocks noChangeArrowheads="1"/>
              </p:cNvSpPr>
              <p:nvPr/>
            </p:nvSpPr>
            <p:spPr bwMode="auto">
              <a:xfrm>
                <a:off x="858" y="3913"/>
                <a:ext cx="40" cy="5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1" name="AutoShape 79"/>
              <p:cNvSpPr>
                <a:spLocks noChangeArrowheads="1"/>
              </p:cNvSpPr>
              <p:nvPr/>
            </p:nvSpPr>
            <p:spPr bwMode="auto">
              <a:xfrm>
                <a:off x="1062" y="4028"/>
                <a:ext cx="82" cy="7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2" name="Rectangle 80"/>
              <p:cNvSpPr>
                <a:spLocks noChangeArrowheads="1"/>
              </p:cNvSpPr>
              <p:nvPr/>
            </p:nvSpPr>
            <p:spPr bwMode="auto">
              <a:xfrm>
                <a:off x="1332" y="4376"/>
                <a:ext cx="46" cy="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3" name="Rectangle 81"/>
              <p:cNvSpPr>
                <a:spLocks noChangeArrowheads="1"/>
              </p:cNvSpPr>
              <p:nvPr/>
            </p:nvSpPr>
            <p:spPr bwMode="auto">
              <a:xfrm>
                <a:off x="1284" y="430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4" name="Rectangle 82"/>
              <p:cNvSpPr>
                <a:spLocks noChangeArrowheads="1"/>
              </p:cNvSpPr>
              <p:nvPr/>
            </p:nvSpPr>
            <p:spPr bwMode="auto">
              <a:xfrm>
                <a:off x="1380" y="430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5" name="AutoShape 83"/>
              <p:cNvSpPr>
                <a:spLocks noChangeArrowheads="1"/>
              </p:cNvSpPr>
              <p:nvPr/>
            </p:nvSpPr>
            <p:spPr bwMode="auto">
              <a:xfrm>
                <a:off x="1536" y="4052"/>
                <a:ext cx="172" cy="298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13" name="Group 41"/>
            <p:cNvGrpSpPr>
              <a:grpSpLocks/>
            </p:cNvGrpSpPr>
            <p:nvPr/>
          </p:nvGrpSpPr>
          <p:grpSpPr bwMode="auto">
            <a:xfrm>
              <a:off x="4395" y="966"/>
              <a:ext cx="86" cy="75"/>
              <a:chOff x="3296" y="5055"/>
              <a:chExt cx="289" cy="280"/>
            </a:xfrm>
          </p:grpSpPr>
          <p:sp>
            <p:nvSpPr>
              <p:cNvPr id="54314" name="Rectangle 42"/>
              <p:cNvSpPr>
                <a:spLocks noChangeArrowheads="1"/>
              </p:cNvSpPr>
              <p:nvPr/>
            </p:nvSpPr>
            <p:spPr bwMode="auto">
              <a:xfrm>
                <a:off x="3296" y="5055"/>
                <a:ext cx="289" cy="2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5" name="Rectangle 43"/>
              <p:cNvSpPr>
                <a:spLocks noChangeArrowheads="1"/>
              </p:cNvSpPr>
              <p:nvPr/>
            </p:nvSpPr>
            <p:spPr bwMode="auto">
              <a:xfrm>
                <a:off x="3360" y="5158"/>
                <a:ext cx="158" cy="1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6" name="AutoShape 44"/>
              <p:cNvSpPr>
                <a:spLocks noChangeArrowheads="1"/>
              </p:cNvSpPr>
              <p:nvPr/>
            </p:nvSpPr>
            <p:spPr bwMode="auto">
              <a:xfrm>
                <a:off x="3355" y="5068"/>
                <a:ext cx="172" cy="8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7" name="Rectangle 45"/>
              <p:cNvSpPr>
                <a:spLocks noChangeArrowheads="1"/>
              </p:cNvSpPr>
              <p:nvPr/>
            </p:nvSpPr>
            <p:spPr bwMode="auto">
              <a:xfrm>
                <a:off x="3427" y="5258"/>
                <a:ext cx="32" cy="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8" name="Rectangle 46"/>
              <p:cNvSpPr>
                <a:spLocks noChangeArrowheads="1"/>
              </p:cNvSpPr>
              <p:nvPr/>
            </p:nvSpPr>
            <p:spPr bwMode="auto">
              <a:xfrm>
                <a:off x="3391" y="5204"/>
                <a:ext cx="32" cy="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9" name="Rectangle 47"/>
              <p:cNvSpPr>
                <a:spLocks noChangeArrowheads="1"/>
              </p:cNvSpPr>
              <p:nvPr/>
            </p:nvSpPr>
            <p:spPr bwMode="auto">
              <a:xfrm>
                <a:off x="3463" y="5204"/>
                <a:ext cx="32" cy="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56" name="Group 84"/>
            <p:cNvGrpSpPr>
              <a:grpSpLocks/>
            </p:cNvGrpSpPr>
            <p:nvPr/>
          </p:nvGrpSpPr>
          <p:grpSpPr bwMode="auto">
            <a:xfrm>
              <a:off x="1632" y="871"/>
              <a:ext cx="213" cy="144"/>
              <a:chOff x="896" y="4866"/>
              <a:chExt cx="762" cy="658"/>
            </a:xfrm>
          </p:grpSpPr>
          <p:sp>
            <p:nvSpPr>
              <p:cNvPr id="54357" name="Line 85"/>
              <p:cNvSpPr>
                <a:spLocks noChangeShapeType="1"/>
              </p:cNvSpPr>
              <p:nvPr/>
            </p:nvSpPr>
            <p:spPr bwMode="auto">
              <a:xfrm>
                <a:off x="901" y="5312"/>
                <a:ext cx="7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8" name="Rectangle 86"/>
              <p:cNvSpPr>
                <a:spLocks noChangeArrowheads="1"/>
              </p:cNvSpPr>
              <p:nvPr/>
            </p:nvSpPr>
            <p:spPr bwMode="auto">
              <a:xfrm>
                <a:off x="896" y="4866"/>
                <a:ext cx="762" cy="6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9" name="Rectangle 87"/>
              <p:cNvSpPr>
                <a:spLocks noChangeArrowheads="1"/>
              </p:cNvSpPr>
              <p:nvPr/>
            </p:nvSpPr>
            <p:spPr bwMode="auto">
              <a:xfrm>
                <a:off x="1252" y="5226"/>
                <a:ext cx="158" cy="1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0" name="AutoShape 88"/>
              <p:cNvSpPr>
                <a:spLocks noChangeArrowheads="1"/>
              </p:cNvSpPr>
              <p:nvPr/>
            </p:nvSpPr>
            <p:spPr bwMode="auto">
              <a:xfrm>
                <a:off x="1247" y="5136"/>
                <a:ext cx="172" cy="8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1" name="AutoShape 89"/>
              <p:cNvSpPr>
                <a:spLocks noChangeArrowheads="1"/>
              </p:cNvSpPr>
              <p:nvPr/>
            </p:nvSpPr>
            <p:spPr bwMode="auto">
              <a:xfrm>
                <a:off x="1063" y="4929"/>
                <a:ext cx="73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2" name="AutoShape 90"/>
              <p:cNvSpPr>
                <a:spLocks noChangeArrowheads="1"/>
              </p:cNvSpPr>
              <p:nvPr/>
            </p:nvSpPr>
            <p:spPr bwMode="auto">
              <a:xfrm>
                <a:off x="1306" y="4974"/>
                <a:ext cx="28" cy="37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3" name="AutoShape 91"/>
              <p:cNvSpPr>
                <a:spLocks noChangeArrowheads="1"/>
              </p:cNvSpPr>
              <p:nvPr/>
            </p:nvSpPr>
            <p:spPr bwMode="auto">
              <a:xfrm>
                <a:off x="1495" y="4929"/>
                <a:ext cx="100" cy="10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4" name="Rectangle 92"/>
              <p:cNvSpPr>
                <a:spLocks noChangeArrowheads="1"/>
              </p:cNvSpPr>
              <p:nvPr/>
            </p:nvSpPr>
            <p:spPr bwMode="auto">
              <a:xfrm>
                <a:off x="1013" y="5276"/>
                <a:ext cx="33" cy="1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5" name="Rectangle 93"/>
              <p:cNvSpPr>
                <a:spLocks noChangeArrowheads="1"/>
              </p:cNvSpPr>
              <p:nvPr/>
            </p:nvSpPr>
            <p:spPr bwMode="auto">
              <a:xfrm>
                <a:off x="1517" y="5267"/>
                <a:ext cx="33" cy="1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6" name="AutoShape 94"/>
              <p:cNvSpPr>
                <a:spLocks noChangeArrowheads="1"/>
              </p:cNvSpPr>
              <p:nvPr/>
            </p:nvSpPr>
            <p:spPr bwMode="auto">
              <a:xfrm>
                <a:off x="955" y="5100"/>
                <a:ext cx="154" cy="186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7" name="AutoShape 95"/>
              <p:cNvSpPr>
                <a:spLocks noChangeArrowheads="1"/>
              </p:cNvSpPr>
              <p:nvPr/>
            </p:nvSpPr>
            <p:spPr bwMode="auto">
              <a:xfrm>
                <a:off x="1248" y="5005"/>
                <a:ext cx="28" cy="38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8" name="AutoShape 96"/>
              <p:cNvSpPr>
                <a:spLocks noChangeArrowheads="1"/>
              </p:cNvSpPr>
              <p:nvPr/>
            </p:nvSpPr>
            <p:spPr bwMode="auto">
              <a:xfrm>
                <a:off x="964" y="4978"/>
                <a:ext cx="28" cy="38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9" name="AutoShape 97"/>
              <p:cNvSpPr>
                <a:spLocks noChangeArrowheads="1"/>
              </p:cNvSpPr>
              <p:nvPr/>
            </p:nvSpPr>
            <p:spPr bwMode="auto">
              <a:xfrm>
                <a:off x="1117" y="5064"/>
                <a:ext cx="59" cy="51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0" name="Rectangle 98"/>
              <p:cNvSpPr>
                <a:spLocks noChangeArrowheads="1"/>
              </p:cNvSpPr>
              <p:nvPr/>
            </p:nvSpPr>
            <p:spPr bwMode="auto">
              <a:xfrm>
                <a:off x="1319" y="5325"/>
                <a:ext cx="33" cy="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1" name="Rectangle 99"/>
              <p:cNvSpPr>
                <a:spLocks noChangeArrowheads="1"/>
              </p:cNvSpPr>
              <p:nvPr/>
            </p:nvSpPr>
            <p:spPr bwMode="auto">
              <a:xfrm>
                <a:off x="1283" y="5271"/>
                <a:ext cx="33" cy="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2" name="Rectangle 100"/>
              <p:cNvSpPr>
                <a:spLocks noChangeArrowheads="1"/>
              </p:cNvSpPr>
              <p:nvPr/>
            </p:nvSpPr>
            <p:spPr bwMode="auto">
              <a:xfrm>
                <a:off x="1355" y="5271"/>
                <a:ext cx="33" cy="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3" name="AutoShape 101"/>
              <p:cNvSpPr>
                <a:spLocks noChangeArrowheads="1"/>
              </p:cNvSpPr>
              <p:nvPr/>
            </p:nvSpPr>
            <p:spPr bwMode="auto">
              <a:xfrm>
                <a:off x="1472" y="5082"/>
                <a:ext cx="127" cy="222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402" name="Group 130"/>
          <p:cNvGrpSpPr>
            <a:grpSpLocks/>
          </p:cNvGrpSpPr>
          <p:nvPr/>
        </p:nvGrpSpPr>
        <p:grpSpPr bwMode="auto">
          <a:xfrm>
            <a:off x="4655569" y="1245964"/>
            <a:ext cx="1235077" cy="366713"/>
            <a:chOff x="3159" y="876"/>
            <a:chExt cx="778" cy="231"/>
          </a:xfrm>
        </p:grpSpPr>
        <p:sp>
          <p:nvSpPr>
            <p:cNvPr id="54377" name="Line 105"/>
            <p:cNvSpPr>
              <a:spLocks noChangeShapeType="1"/>
            </p:cNvSpPr>
            <p:nvPr/>
          </p:nvSpPr>
          <p:spPr bwMode="auto">
            <a:xfrm flipH="1">
              <a:off x="3159" y="1047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1" name="Rectangle 109"/>
            <p:cNvSpPr>
              <a:spLocks noChangeArrowheads="1"/>
            </p:cNvSpPr>
            <p:nvPr/>
          </p:nvSpPr>
          <p:spPr bwMode="auto">
            <a:xfrm>
              <a:off x="3259" y="876"/>
              <a:ext cx="6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1800" b="1" dirty="0">
                  <a:latin typeface="Arial" charset="0"/>
                </a:rPr>
                <a:t>search</a:t>
              </a:r>
            </a:p>
          </p:txBody>
        </p:sp>
      </p:grpSp>
      <p:sp>
        <p:nvSpPr>
          <p:cNvPr id="54382" name="Rectangle 110"/>
          <p:cNvSpPr>
            <a:spLocks noChangeArrowheads="1"/>
          </p:cNvSpPr>
          <p:nvPr/>
        </p:nvSpPr>
        <p:spPr bwMode="auto">
          <a:xfrm>
            <a:off x="1655763" y="141288"/>
            <a:ext cx="62198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Fast</a:t>
            </a:r>
            <a:r>
              <a:rPr lang="en-US" altLang="en-US" b="1">
                <a:latin typeface="Arial" charset="0"/>
              </a:rPr>
              <a:t> </a:t>
            </a:r>
            <a:r>
              <a:rPr lang="en-US" altLang="en-US" sz="3600" b="1">
                <a:solidFill>
                  <a:schemeClr val="accent1"/>
                </a:solidFill>
              </a:rPr>
              <a:t>Pattern Matching</a:t>
            </a:r>
            <a:endParaRPr lang="en-US" altLang="en-US" b="1">
              <a:latin typeface="Arial" charset="0"/>
            </a:endParaRPr>
          </a:p>
        </p:txBody>
      </p:sp>
      <p:sp>
        <p:nvSpPr>
          <p:cNvPr id="54390" name="Oval 118"/>
          <p:cNvSpPr>
            <a:spLocks noChangeArrowheads="1"/>
          </p:cNvSpPr>
          <p:nvPr/>
        </p:nvSpPr>
        <p:spPr bwMode="auto">
          <a:xfrm>
            <a:off x="2730500" y="20701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 flipH="1">
            <a:off x="2743200" y="14732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4" name="Oval 122"/>
          <p:cNvSpPr>
            <a:spLocks noChangeArrowheads="1"/>
          </p:cNvSpPr>
          <p:nvPr/>
        </p:nvSpPr>
        <p:spPr bwMode="auto">
          <a:xfrm>
            <a:off x="2743200" y="29718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Oval 123"/>
          <p:cNvSpPr>
            <a:spLocks noChangeArrowheads="1"/>
          </p:cNvSpPr>
          <p:nvPr/>
        </p:nvSpPr>
        <p:spPr bwMode="auto">
          <a:xfrm>
            <a:off x="2832100" y="47625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6" name="Oval 124"/>
          <p:cNvSpPr>
            <a:spLocks noChangeArrowheads="1"/>
          </p:cNvSpPr>
          <p:nvPr/>
        </p:nvSpPr>
        <p:spPr bwMode="auto">
          <a:xfrm flipH="1">
            <a:off x="2794000" y="21336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7" name="Oval 125"/>
          <p:cNvSpPr>
            <a:spLocks noChangeArrowheads="1"/>
          </p:cNvSpPr>
          <p:nvPr/>
        </p:nvSpPr>
        <p:spPr bwMode="auto">
          <a:xfrm flipH="1">
            <a:off x="2806700" y="30480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8" name="Oval 126"/>
          <p:cNvSpPr>
            <a:spLocks noChangeArrowheads="1"/>
          </p:cNvSpPr>
          <p:nvPr/>
        </p:nvSpPr>
        <p:spPr bwMode="auto">
          <a:xfrm flipH="1">
            <a:off x="2895600" y="48387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0" grpId="0" animBg="1"/>
      <p:bldP spid="54393" grpId="0" animBg="1"/>
      <p:bldP spid="54393" grpId="1" animBg="1"/>
      <p:bldP spid="54394" grpId="0" animBg="1"/>
      <p:bldP spid="54395" grpId="0" animBg="1"/>
      <p:bldP spid="54396" grpId="0" animBg="1"/>
      <p:bldP spid="54397" grpId="0" animBg="1"/>
      <p:bldP spid="54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5" name="Object 15"/>
          <p:cNvGraphicFramePr>
            <a:graphicFrameLocks noChangeAspect="1"/>
          </p:cNvGraphicFramePr>
          <p:nvPr/>
        </p:nvGraphicFramePr>
        <p:xfrm>
          <a:off x="4024313" y="1235075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6" name="Equation" r:id="rId4" imgW="2260440" imgH="330120" progId="Equation.3">
                  <p:embed/>
                </p:oleObj>
              </mc:Choice>
              <mc:Fallback>
                <p:oleObj name="Equation" r:id="rId4" imgW="2260440" imgH="3301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235075"/>
                        <a:ext cx="27320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9" name="Object 49"/>
          <p:cNvGraphicFramePr>
            <a:graphicFrameLocks noChangeAspect="1"/>
          </p:cNvGraphicFramePr>
          <p:nvPr/>
        </p:nvGraphicFramePr>
        <p:xfrm>
          <a:off x="4460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7" name="Equation" r:id="rId6" imgW="253800" imgH="291960" progId="Equation.3">
                  <p:embed/>
                </p:oleObj>
              </mc:Choice>
              <mc:Fallback>
                <p:oleObj name="Equation" r:id="rId6" imgW="253800" imgH="29196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97" name="Picture 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86200"/>
            <a:ext cx="24399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8" name="Picture 1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51460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9" name="Picture 1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739900"/>
            <a:ext cx="622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300" name="Picture 2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3985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2" name="Picture 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1125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097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8288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92388"/>
            <a:ext cx="1217613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6" name="Picture 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828800" y="128588"/>
            <a:ext cx="4876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The Gaussian Pyramid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81000" y="6129338"/>
            <a:ext cx="20367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/>
              <a:t>High resolution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V="1">
            <a:off x="1785938" y="1341438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20688" y="884238"/>
            <a:ext cx="19732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/>
              <a:t>Low resolution</a:t>
            </a:r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4968875" y="4352925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8" name="Equation" r:id="rId17" imgW="1130040" imgH="291960" progId="Equation.3">
                  <p:embed/>
                </p:oleObj>
              </mc:Choice>
              <mc:Fallback>
                <p:oleObj name="Equation" r:id="rId17" imgW="113004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352925"/>
                        <a:ext cx="13636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4460875" y="2992438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9" name="Equation" r:id="rId19" imgW="2234880" imgH="330120" progId="Equation.3">
                  <p:embed/>
                </p:oleObj>
              </mc:Choice>
              <mc:Fallback>
                <p:oleObj name="Equation" r:id="rId19" imgW="223488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992438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4"/>
          <p:cNvGraphicFramePr>
            <a:graphicFrameLocks noChangeAspect="1"/>
          </p:cNvGraphicFramePr>
          <p:nvPr/>
        </p:nvGraphicFramePr>
        <p:xfrm>
          <a:off x="4211638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70" name="Equation" r:id="rId21" imgW="2234880" imgH="330120" progId="Equation.3">
                  <p:embed/>
                </p:oleObj>
              </mc:Choice>
              <mc:Fallback>
                <p:oleObj name="Equation" r:id="rId21" imgW="2234880" imgH="3301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3962400" y="838200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71" name="Equation" r:id="rId23" imgW="2260440" imgH="330120" progId="Equation.3">
                  <p:embed/>
                </p:oleObj>
              </mc:Choice>
              <mc:Fallback>
                <p:oleObj name="Equation" r:id="rId23" imgW="2260440" imgH="3301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27320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13" name="Group 33"/>
          <p:cNvGrpSpPr>
            <a:grpSpLocks/>
          </p:cNvGrpSpPr>
          <p:nvPr/>
        </p:nvGrpSpPr>
        <p:grpSpPr bwMode="auto">
          <a:xfrm>
            <a:off x="4191000" y="4529138"/>
            <a:ext cx="2286000" cy="423862"/>
            <a:chOff x="3024" y="2853"/>
            <a:chExt cx="1440" cy="267"/>
          </a:xfrm>
        </p:grpSpPr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3403" y="2853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4038600" y="2776538"/>
            <a:ext cx="3581400" cy="423862"/>
            <a:chOff x="2688" y="1749"/>
            <a:chExt cx="2256" cy="267"/>
          </a:xfrm>
        </p:grpSpPr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Rectangle 30"/>
            <p:cNvSpPr>
              <a:spLocks noChangeArrowheads="1"/>
            </p:cNvSpPr>
            <p:nvPr/>
          </p:nvSpPr>
          <p:spPr bwMode="auto">
            <a:xfrm>
              <a:off x="3403" y="1749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15" name="Group 35"/>
          <p:cNvGrpSpPr>
            <a:grpSpLocks/>
          </p:cNvGrpSpPr>
          <p:nvPr/>
        </p:nvGrpSpPr>
        <p:grpSpPr bwMode="auto">
          <a:xfrm>
            <a:off x="3886200" y="1709738"/>
            <a:ext cx="4191000" cy="423862"/>
            <a:chOff x="2544" y="1077"/>
            <a:chExt cx="2640" cy="267"/>
          </a:xfrm>
        </p:grpSpPr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3408" y="1077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21" name="Group 41"/>
          <p:cNvGrpSpPr>
            <a:grpSpLocks/>
          </p:cNvGrpSpPr>
          <p:nvPr/>
        </p:nvGrpSpPr>
        <p:grpSpPr bwMode="auto">
          <a:xfrm>
            <a:off x="3657600" y="3124200"/>
            <a:ext cx="2881313" cy="1752600"/>
            <a:chOff x="2688" y="1968"/>
            <a:chExt cx="1815" cy="1104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 rot="-19646071">
              <a:off x="3391" y="2509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22" name="Group 42"/>
          <p:cNvGrpSpPr>
            <a:grpSpLocks/>
          </p:cNvGrpSpPr>
          <p:nvPr/>
        </p:nvGrpSpPr>
        <p:grpSpPr bwMode="auto">
          <a:xfrm>
            <a:off x="3886200" y="2057400"/>
            <a:ext cx="3733800" cy="1066800"/>
            <a:chOff x="2544" y="1296"/>
            <a:chExt cx="2352" cy="672"/>
          </a:xfrm>
        </p:grpSpPr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 rot="-20679066">
              <a:off x="3688" y="1556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3721100" y="1109663"/>
            <a:ext cx="4737100" cy="423862"/>
            <a:chOff x="2352" y="699"/>
            <a:chExt cx="2984" cy="267"/>
          </a:xfrm>
        </p:grpSpPr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0" name="Rectangle 40"/>
            <p:cNvSpPr>
              <a:spLocks noChangeArrowheads="1"/>
            </p:cNvSpPr>
            <p:nvPr/>
          </p:nvSpPr>
          <p:spPr bwMode="auto">
            <a:xfrm rot="-21342019">
              <a:off x="4224" y="699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16" name="Group 36"/>
          <p:cNvGrpSpPr>
            <a:grpSpLocks/>
          </p:cNvGrpSpPr>
          <p:nvPr/>
        </p:nvGrpSpPr>
        <p:grpSpPr bwMode="auto">
          <a:xfrm>
            <a:off x="3810000" y="1176338"/>
            <a:ext cx="4572000" cy="423862"/>
            <a:chOff x="2448" y="741"/>
            <a:chExt cx="2880" cy="267"/>
          </a:xfrm>
        </p:grpSpPr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3408" y="741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23" name="Group 43"/>
          <p:cNvGrpSpPr>
            <a:grpSpLocks/>
          </p:cNvGrpSpPr>
          <p:nvPr/>
        </p:nvGrpSpPr>
        <p:grpSpPr bwMode="auto">
          <a:xfrm>
            <a:off x="3810000" y="1524000"/>
            <a:ext cx="4348163" cy="533400"/>
            <a:chOff x="2448" y="960"/>
            <a:chExt cx="2739" cy="336"/>
          </a:xfrm>
        </p:grpSpPr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Rectangle 39"/>
            <p:cNvSpPr>
              <a:spLocks noChangeArrowheads="1"/>
            </p:cNvSpPr>
            <p:nvPr/>
          </p:nvSpPr>
          <p:spPr bwMode="auto">
            <a:xfrm rot="380680">
              <a:off x="4075" y="1016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685800" y="4267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52" name="Group 44"/>
          <p:cNvGrpSpPr>
            <a:grpSpLocks/>
          </p:cNvGrpSpPr>
          <p:nvPr/>
        </p:nvGrpSpPr>
        <p:grpSpPr bwMode="auto">
          <a:xfrm>
            <a:off x="1676400" y="2120900"/>
            <a:ext cx="2514600" cy="622300"/>
            <a:chOff x="1056" y="1288"/>
            <a:chExt cx="1584" cy="392"/>
          </a:xfrm>
        </p:grpSpPr>
        <p:sp>
          <p:nvSpPr>
            <p:cNvPr id="94210" name="Line 2"/>
            <p:cNvSpPr>
              <a:spLocks noChangeShapeType="1"/>
            </p:cNvSpPr>
            <p:nvPr/>
          </p:nvSpPr>
          <p:spPr bwMode="auto">
            <a:xfrm>
              <a:off x="1056" y="1296"/>
              <a:ext cx="15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 rot="840000">
              <a:off x="1548" y="1288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grpSp>
        <p:nvGrpSpPr>
          <p:cNvPr id="94245" name="Group 37"/>
          <p:cNvGrpSpPr>
            <a:grpSpLocks/>
          </p:cNvGrpSpPr>
          <p:nvPr/>
        </p:nvGrpSpPr>
        <p:grpSpPr bwMode="auto">
          <a:xfrm>
            <a:off x="2119313" y="3297238"/>
            <a:ext cx="1309687" cy="1046162"/>
            <a:chOff x="1335" y="2029"/>
            <a:chExt cx="825" cy="659"/>
          </a:xfrm>
        </p:grpSpPr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1335" y="2029"/>
              <a:ext cx="825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 rot="2580000">
              <a:off x="1500" y="2152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grpSp>
        <p:nvGrpSpPr>
          <p:cNvPr id="94251" name="Group 43"/>
          <p:cNvGrpSpPr>
            <a:grpSpLocks/>
          </p:cNvGrpSpPr>
          <p:nvPr/>
        </p:nvGrpSpPr>
        <p:grpSpPr bwMode="auto">
          <a:xfrm>
            <a:off x="1752600" y="2438400"/>
            <a:ext cx="2209800" cy="1143000"/>
            <a:chOff x="1104" y="1488"/>
            <a:chExt cx="1392" cy="720"/>
          </a:xfrm>
        </p:grpSpPr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104" y="1488"/>
              <a:ext cx="139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 rot="1620000">
              <a:off x="1500" y="1624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200" b="1">
                <a:solidFill>
                  <a:srgbClr val="FF0000"/>
                </a:solidFill>
              </a:rPr>
              <a:t>Gaussian Pyramid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6448425" y="1244600"/>
            <a:ext cx="24876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200" b="1">
                <a:solidFill>
                  <a:srgbClr val="FF0000"/>
                </a:solidFill>
              </a:rPr>
              <a:t>Laplacian Pyramid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The Laplacian Pyramid</a:t>
            </a:r>
          </a:p>
        </p:txBody>
      </p:sp>
      <p:pic>
        <p:nvPicPr>
          <p:cNvPr id="94226" name="Picture 18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7" name="Picture 19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8" name="Picture 20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0" name="Picture 22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2" name="Picture 24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3" name="Picture 25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5" name="Picture 27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237" name="Object 29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0" name="Equation" r:id="rId11" imgW="279360" imgH="291960" progId="Equation.3">
                  <p:embed/>
                </p:oleObj>
              </mc:Choice>
              <mc:Fallback>
                <p:oleObj name="Equation" r:id="rId11" imgW="279360" imgH="2919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8" name="Object 30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1" name="Equation" r:id="rId13" imgW="253800" imgH="291960" progId="Equation.3">
                  <p:embed/>
                </p:oleObj>
              </mc:Choice>
              <mc:Fallback>
                <p:oleObj name="Equation" r:id="rId13" imgW="253800" imgH="2919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9" name="Object 31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2" name="Equation" r:id="rId15" imgW="279360" imgH="291960" progId="Equation.3">
                  <p:embed/>
                </p:oleObj>
              </mc:Choice>
              <mc:Fallback>
                <p:oleObj name="Equation" r:id="rId15" imgW="279360" imgH="2919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0" name="Object 32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3" name="Equation" r:id="rId17" imgW="279360" imgH="291960" progId="Equation.3">
                  <p:embed/>
                </p:oleObj>
              </mc:Choice>
              <mc:Fallback>
                <p:oleObj name="Equation" r:id="rId17" imgW="279360" imgH="2919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54" name="Group 4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94253" name="Group 45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94218" name="Rectangle 10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sz="4000" b="1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94219" name="Rectangle 11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sz="4000" b="1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94229" name="Picture 21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aphicFrame>
          <p:nvGraphicFramePr>
            <p:cNvPr id="94241" name="Object 33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44" name="Equation" r:id="rId20" imgW="241200" imgH="291960" progId="Equation.3">
                    <p:embed/>
                  </p:oleObj>
                </mc:Choice>
                <mc:Fallback>
                  <p:oleObj name="Equation" r:id="rId20" imgW="241200" imgH="29196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55" name="Group 47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94231" name="Picture 23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2" name="Object 34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45" name="Equation" r:id="rId23" imgW="215640" imgH="291960" progId="Equation.3">
                    <p:embed/>
                  </p:oleObj>
                </mc:Choice>
                <mc:Fallback>
                  <p:oleObj name="Equation" r:id="rId23" imgW="215640" imgH="29196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49" name="Group 41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94234" name="Picture 26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3" name="Object 35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46" name="Equation" r:id="rId26" imgW="253800" imgH="291960" progId="Equation.3">
                    <p:embed/>
                  </p:oleObj>
                </mc:Choice>
                <mc:Fallback>
                  <p:oleObj name="Equation" r:id="rId26" imgW="253800" imgH="29196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50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94236" name="Picture 28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4" name="Object 36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47" name="Equation" r:id="rId28" imgW="723600" imgH="291960" progId="Equation.3">
                    <p:embed/>
                  </p:oleObj>
                </mc:Choice>
                <mc:Fallback>
                  <p:oleObj name="Equation" r:id="rId28" imgW="723600" imgH="29196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258" name="Object 50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8" name="Equation" r:id="rId30" imgW="2057400" imgH="291960" progId="Equation.3">
                  <p:embed/>
                </p:oleObj>
              </mc:Choice>
              <mc:Fallback>
                <p:oleObj name="Equation" r:id="rId30" imgW="2057400" imgH="29196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9" name="Object 51"/>
          <p:cNvGraphicFramePr>
            <a:graphicFrameLocks noChangeAspect="1"/>
          </p:cNvGraphicFramePr>
          <p:nvPr/>
        </p:nvGraphicFramePr>
        <p:xfrm>
          <a:off x="3095625" y="1308100"/>
          <a:ext cx="315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9" name="Equation" r:id="rId32" imgW="2070000" imgH="291960" progId="Equation.3">
                  <p:embed/>
                </p:oleObj>
              </mc:Choice>
              <mc:Fallback>
                <p:oleObj name="Equation" r:id="rId32" imgW="2070000" imgH="29196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308100"/>
                        <a:ext cx="315277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2" grpId="0" animBg="1"/>
      <p:bldP spid="942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auto">
          <a:xfrm>
            <a:off x="6488113" y="1292225"/>
            <a:ext cx="1608137" cy="863600"/>
          </a:xfrm>
          <a:custGeom>
            <a:avLst/>
            <a:gdLst>
              <a:gd name="T0" fmla="*/ 10 w 760"/>
              <a:gd name="T1" fmla="*/ 502 h 726"/>
              <a:gd name="T2" fmla="*/ 27 w 760"/>
              <a:gd name="T3" fmla="*/ 502 h 726"/>
              <a:gd name="T4" fmla="*/ 41 w 760"/>
              <a:gd name="T5" fmla="*/ 502 h 726"/>
              <a:gd name="T6" fmla="*/ 56 w 760"/>
              <a:gd name="T7" fmla="*/ 502 h 726"/>
              <a:gd name="T8" fmla="*/ 72 w 760"/>
              <a:gd name="T9" fmla="*/ 504 h 726"/>
              <a:gd name="T10" fmla="*/ 87 w 760"/>
              <a:gd name="T11" fmla="*/ 504 h 726"/>
              <a:gd name="T12" fmla="*/ 101 w 760"/>
              <a:gd name="T13" fmla="*/ 509 h 726"/>
              <a:gd name="T14" fmla="*/ 118 w 760"/>
              <a:gd name="T15" fmla="*/ 516 h 726"/>
              <a:gd name="T16" fmla="*/ 132 w 760"/>
              <a:gd name="T17" fmla="*/ 526 h 726"/>
              <a:gd name="T18" fmla="*/ 147 w 760"/>
              <a:gd name="T19" fmla="*/ 540 h 726"/>
              <a:gd name="T20" fmla="*/ 164 w 760"/>
              <a:gd name="T21" fmla="*/ 562 h 726"/>
              <a:gd name="T22" fmla="*/ 178 w 760"/>
              <a:gd name="T23" fmla="*/ 591 h 726"/>
              <a:gd name="T24" fmla="*/ 193 w 760"/>
              <a:gd name="T25" fmla="*/ 627 h 726"/>
              <a:gd name="T26" fmla="*/ 209 w 760"/>
              <a:gd name="T27" fmla="*/ 663 h 726"/>
              <a:gd name="T28" fmla="*/ 224 w 760"/>
              <a:gd name="T29" fmla="*/ 696 h 726"/>
              <a:gd name="T30" fmla="*/ 238 w 760"/>
              <a:gd name="T31" fmla="*/ 720 h 726"/>
              <a:gd name="T32" fmla="*/ 255 w 760"/>
              <a:gd name="T33" fmla="*/ 723 h 726"/>
              <a:gd name="T34" fmla="*/ 269 w 760"/>
              <a:gd name="T35" fmla="*/ 694 h 726"/>
              <a:gd name="T36" fmla="*/ 284 w 760"/>
              <a:gd name="T37" fmla="*/ 629 h 726"/>
              <a:gd name="T38" fmla="*/ 301 w 760"/>
              <a:gd name="T39" fmla="*/ 531 h 726"/>
              <a:gd name="T40" fmla="*/ 315 w 760"/>
              <a:gd name="T41" fmla="*/ 404 h 726"/>
              <a:gd name="T42" fmla="*/ 329 w 760"/>
              <a:gd name="T43" fmla="*/ 267 h 726"/>
              <a:gd name="T44" fmla="*/ 346 w 760"/>
              <a:gd name="T45" fmla="*/ 140 h 726"/>
              <a:gd name="T46" fmla="*/ 361 w 760"/>
              <a:gd name="T47" fmla="*/ 46 h 726"/>
              <a:gd name="T48" fmla="*/ 375 w 760"/>
              <a:gd name="T49" fmla="*/ 3 h 726"/>
              <a:gd name="T50" fmla="*/ 392 w 760"/>
              <a:gd name="T51" fmla="*/ 17 h 726"/>
              <a:gd name="T52" fmla="*/ 406 w 760"/>
              <a:gd name="T53" fmla="*/ 87 h 726"/>
              <a:gd name="T54" fmla="*/ 421 w 760"/>
              <a:gd name="T55" fmla="*/ 202 h 726"/>
              <a:gd name="T56" fmla="*/ 437 w 760"/>
              <a:gd name="T57" fmla="*/ 336 h 726"/>
              <a:gd name="T58" fmla="*/ 452 w 760"/>
              <a:gd name="T59" fmla="*/ 471 h 726"/>
              <a:gd name="T60" fmla="*/ 466 w 760"/>
              <a:gd name="T61" fmla="*/ 584 h 726"/>
              <a:gd name="T62" fmla="*/ 483 w 760"/>
              <a:gd name="T63" fmla="*/ 668 h 726"/>
              <a:gd name="T64" fmla="*/ 497 w 760"/>
              <a:gd name="T65" fmla="*/ 713 h 726"/>
              <a:gd name="T66" fmla="*/ 512 w 760"/>
              <a:gd name="T67" fmla="*/ 725 h 726"/>
              <a:gd name="T68" fmla="*/ 529 w 760"/>
              <a:gd name="T69" fmla="*/ 711 h 726"/>
              <a:gd name="T70" fmla="*/ 543 w 760"/>
              <a:gd name="T71" fmla="*/ 682 h 726"/>
              <a:gd name="T72" fmla="*/ 557 w 760"/>
              <a:gd name="T73" fmla="*/ 644 h 726"/>
              <a:gd name="T74" fmla="*/ 574 w 760"/>
              <a:gd name="T75" fmla="*/ 608 h 726"/>
              <a:gd name="T76" fmla="*/ 589 w 760"/>
              <a:gd name="T77" fmla="*/ 576 h 726"/>
              <a:gd name="T78" fmla="*/ 603 w 760"/>
              <a:gd name="T79" fmla="*/ 550 h 726"/>
              <a:gd name="T80" fmla="*/ 620 w 760"/>
              <a:gd name="T81" fmla="*/ 533 h 726"/>
              <a:gd name="T82" fmla="*/ 634 w 760"/>
              <a:gd name="T83" fmla="*/ 519 h 726"/>
              <a:gd name="T84" fmla="*/ 649 w 760"/>
              <a:gd name="T85" fmla="*/ 512 h 726"/>
              <a:gd name="T86" fmla="*/ 665 w 760"/>
              <a:gd name="T87" fmla="*/ 507 h 726"/>
              <a:gd name="T88" fmla="*/ 680 w 760"/>
              <a:gd name="T89" fmla="*/ 504 h 726"/>
              <a:gd name="T90" fmla="*/ 694 w 760"/>
              <a:gd name="T91" fmla="*/ 502 h 726"/>
              <a:gd name="T92" fmla="*/ 711 w 760"/>
              <a:gd name="T93" fmla="*/ 502 h 726"/>
              <a:gd name="T94" fmla="*/ 725 w 760"/>
              <a:gd name="T95" fmla="*/ 502 h 726"/>
              <a:gd name="T96" fmla="*/ 740 w 760"/>
              <a:gd name="T97" fmla="*/ 502 h 726"/>
              <a:gd name="T98" fmla="*/ 757 w 760"/>
              <a:gd name="T99" fmla="*/ 50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0" h="726">
                <a:moveTo>
                  <a:pt x="0" y="502"/>
                </a:moveTo>
                <a:lnTo>
                  <a:pt x="3" y="502"/>
                </a:lnTo>
                <a:lnTo>
                  <a:pt x="8" y="502"/>
                </a:lnTo>
                <a:lnTo>
                  <a:pt x="10" y="502"/>
                </a:lnTo>
                <a:lnTo>
                  <a:pt x="15" y="502"/>
                </a:lnTo>
                <a:lnTo>
                  <a:pt x="20" y="502"/>
                </a:lnTo>
                <a:lnTo>
                  <a:pt x="22" y="502"/>
                </a:lnTo>
                <a:lnTo>
                  <a:pt x="27" y="502"/>
                </a:lnTo>
                <a:lnTo>
                  <a:pt x="29" y="502"/>
                </a:lnTo>
                <a:lnTo>
                  <a:pt x="34" y="502"/>
                </a:lnTo>
                <a:lnTo>
                  <a:pt x="36" y="502"/>
                </a:lnTo>
                <a:lnTo>
                  <a:pt x="41" y="502"/>
                </a:lnTo>
                <a:lnTo>
                  <a:pt x="46" y="502"/>
                </a:lnTo>
                <a:lnTo>
                  <a:pt x="48" y="502"/>
                </a:lnTo>
                <a:lnTo>
                  <a:pt x="53" y="502"/>
                </a:lnTo>
                <a:lnTo>
                  <a:pt x="56" y="502"/>
                </a:lnTo>
                <a:lnTo>
                  <a:pt x="60" y="502"/>
                </a:lnTo>
                <a:lnTo>
                  <a:pt x="65" y="502"/>
                </a:lnTo>
                <a:lnTo>
                  <a:pt x="68" y="502"/>
                </a:lnTo>
                <a:lnTo>
                  <a:pt x="72" y="504"/>
                </a:lnTo>
                <a:lnTo>
                  <a:pt x="75" y="504"/>
                </a:lnTo>
                <a:lnTo>
                  <a:pt x="80" y="504"/>
                </a:lnTo>
                <a:lnTo>
                  <a:pt x="82" y="504"/>
                </a:lnTo>
                <a:lnTo>
                  <a:pt x="87" y="504"/>
                </a:lnTo>
                <a:lnTo>
                  <a:pt x="92" y="507"/>
                </a:lnTo>
                <a:lnTo>
                  <a:pt x="94" y="507"/>
                </a:lnTo>
                <a:lnTo>
                  <a:pt x="99" y="507"/>
                </a:lnTo>
                <a:lnTo>
                  <a:pt x="101" y="509"/>
                </a:lnTo>
                <a:lnTo>
                  <a:pt x="106" y="509"/>
                </a:lnTo>
                <a:lnTo>
                  <a:pt x="111" y="512"/>
                </a:lnTo>
                <a:lnTo>
                  <a:pt x="113" y="514"/>
                </a:lnTo>
                <a:lnTo>
                  <a:pt x="118" y="516"/>
                </a:lnTo>
                <a:lnTo>
                  <a:pt x="120" y="516"/>
                </a:lnTo>
                <a:lnTo>
                  <a:pt x="125" y="519"/>
                </a:lnTo>
                <a:lnTo>
                  <a:pt x="128" y="524"/>
                </a:lnTo>
                <a:lnTo>
                  <a:pt x="132" y="526"/>
                </a:lnTo>
                <a:lnTo>
                  <a:pt x="137" y="528"/>
                </a:lnTo>
                <a:lnTo>
                  <a:pt x="140" y="533"/>
                </a:lnTo>
                <a:lnTo>
                  <a:pt x="145" y="536"/>
                </a:lnTo>
                <a:lnTo>
                  <a:pt x="147" y="540"/>
                </a:lnTo>
                <a:lnTo>
                  <a:pt x="152" y="545"/>
                </a:lnTo>
                <a:lnTo>
                  <a:pt x="157" y="550"/>
                </a:lnTo>
                <a:lnTo>
                  <a:pt x="159" y="557"/>
                </a:lnTo>
                <a:lnTo>
                  <a:pt x="164" y="562"/>
                </a:lnTo>
                <a:lnTo>
                  <a:pt x="166" y="569"/>
                </a:lnTo>
                <a:lnTo>
                  <a:pt x="171" y="576"/>
                </a:lnTo>
                <a:lnTo>
                  <a:pt x="173" y="584"/>
                </a:lnTo>
                <a:lnTo>
                  <a:pt x="178" y="591"/>
                </a:lnTo>
                <a:lnTo>
                  <a:pt x="183" y="600"/>
                </a:lnTo>
                <a:lnTo>
                  <a:pt x="185" y="608"/>
                </a:lnTo>
                <a:lnTo>
                  <a:pt x="190" y="617"/>
                </a:lnTo>
                <a:lnTo>
                  <a:pt x="193" y="627"/>
                </a:lnTo>
                <a:lnTo>
                  <a:pt x="197" y="634"/>
                </a:lnTo>
                <a:lnTo>
                  <a:pt x="202" y="644"/>
                </a:lnTo>
                <a:lnTo>
                  <a:pt x="205" y="653"/>
                </a:lnTo>
                <a:lnTo>
                  <a:pt x="209" y="663"/>
                </a:lnTo>
                <a:lnTo>
                  <a:pt x="212" y="672"/>
                </a:lnTo>
                <a:lnTo>
                  <a:pt x="217" y="682"/>
                </a:lnTo>
                <a:lnTo>
                  <a:pt x="219" y="689"/>
                </a:lnTo>
                <a:lnTo>
                  <a:pt x="224" y="696"/>
                </a:lnTo>
                <a:lnTo>
                  <a:pt x="229" y="704"/>
                </a:lnTo>
                <a:lnTo>
                  <a:pt x="231" y="711"/>
                </a:lnTo>
                <a:lnTo>
                  <a:pt x="236" y="716"/>
                </a:lnTo>
                <a:lnTo>
                  <a:pt x="238" y="720"/>
                </a:lnTo>
                <a:lnTo>
                  <a:pt x="243" y="723"/>
                </a:lnTo>
                <a:lnTo>
                  <a:pt x="248" y="725"/>
                </a:lnTo>
                <a:lnTo>
                  <a:pt x="250" y="725"/>
                </a:lnTo>
                <a:lnTo>
                  <a:pt x="255" y="723"/>
                </a:lnTo>
                <a:lnTo>
                  <a:pt x="257" y="718"/>
                </a:lnTo>
                <a:lnTo>
                  <a:pt x="262" y="713"/>
                </a:lnTo>
                <a:lnTo>
                  <a:pt x="265" y="704"/>
                </a:lnTo>
                <a:lnTo>
                  <a:pt x="269" y="694"/>
                </a:lnTo>
                <a:lnTo>
                  <a:pt x="274" y="682"/>
                </a:lnTo>
                <a:lnTo>
                  <a:pt x="277" y="668"/>
                </a:lnTo>
                <a:lnTo>
                  <a:pt x="281" y="651"/>
                </a:lnTo>
                <a:lnTo>
                  <a:pt x="284" y="629"/>
                </a:lnTo>
                <a:lnTo>
                  <a:pt x="289" y="608"/>
                </a:lnTo>
                <a:lnTo>
                  <a:pt x="293" y="584"/>
                </a:lnTo>
                <a:lnTo>
                  <a:pt x="296" y="560"/>
                </a:lnTo>
                <a:lnTo>
                  <a:pt x="301" y="531"/>
                </a:lnTo>
                <a:lnTo>
                  <a:pt x="303" y="502"/>
                </a:lnTo>
                <a:lnTo>
                  <a:pt x="308" y="471"/>
                </a:lnTo>
                <a:lnTo>
                  <a:pt x="310" y="437"/>
                </a:lnTo>
                <a:lnTo>
                  <a:pt x="315" y="404"/>
                </a:lnTo>
                <a:lnTo>
                  <a:pt x="320" y="370"/>
                </a:lnTo>
                <a:lnTo>
                  <a:pt x="322" y="336"/>
                </a:lnTo>
                <a:lnTo>
                  <a:pt x="327" y="300"/>
                </a:lnTo>
                <a:lnTo>
                  <a:pt x="329" y="267"/>
                </a:lnTo>
                <a:lnTo>
                  <a:pt x="334" y="233"/>
                </a:lnTo>
                <a:lnTo>
                  <a:pt x="339" y="202"/>
                </a:lnTo>
                <a:lnTo>
                  <a:pt x="341" y="171"/>
                </a:lnTo>
                <a:lnTo>
                  <a:pt x="346" y="140"/>
                </a:lnTo>
                <a:lnTo>
                  <a:pt x="349" y="113"/>
                </a:lnTo>
                <a:lnTo>
                  <a:pt x="353" y="87"/>
                </a:lnTo>
                <a:lnTo>
                  <a:pt x="356" y="65"/>
                </a:lnTo>
                <a:lnTo>
                  <a:pt x="361" y="46"/>
                </a:lnTo>
                <a:lnTo>
                  <a:pt x="365" y="29"/>
                </a:lnTo>
                <a:lnTo>
                  <a:pt x="368" y="17"/>
                </a:lnTo>
                <a:lnTo>
                  <a:pt x="373" y="8"/>
                </a:lnTo>
                <a:lnTo>
                  <a:pt x="375" y="3"/>
                </a:lnTo>
                <a:lnTo>
                  <a:pt x="380" y="0"/>
                </a:lnTo>
                <a:lnTo>
                  <a:pt x="385" y="3"/>
                </a:lnTo>
                <a:lnTo>
                  <a:pt x="387" y="8"/>
                </a:lnTo>
                <a:lnTo>
                  <a:pt x="392" y="17"/>
                </a:lnTo>
                <a:lnTo>
                  <a:pt x="394" y="29"/>
                </a:lnTo>
                <a:lnTo>
                  <a:pt x="399" y="46"/>
                </a:lnTo>
                <a:lnTo>
                  <a:pt x="401" y="65"/>
                </a:lnTo>
                <a:lnTo>
                  <a:pt x="406" y="87"/>
                </a:lnTo>
                <a:lnTo>
                  <a:pt x="411" y="113"/>
                </a:lnTo>
                <a:lnTo>
                  <a:pt x="413" y="140"/>
                </a:lnTo>
                <a:lnTo>
                  <a:pt x="418" y="171"/>
                </a:lnTo>
                <a:lnTo>
                  <a:pt x="421" y="202"/>
                </a:lnTo>
                <a:lnTo>
                  <a:pt x="425" y="233"/>
                </a:lnTo>
                <a:lnTo>
                  <a:pt x="430" y="267"/>
                </a:lnTo>
                <a:lnTo>
                  <a:pt x="433" y="300"/>
                </a:lnTo>
                <a:lnTo>
                  <a:pt x="437" y="336"/>
                </a:lnTo>
                <a:lnTo>
                  <a:pt x="440" y="370"/>
                </a:lnTo>
                <a:lnTo>
                  <a:pt x="445" y="404"/>
                </a:lnTo>
                <a:lnTo>
                  <a:pt x="447" y="437"/>
                </a:lnTo>
                <a:lnTo>
                  <a:pt x="452" y="471"/>
                </a:lnTo>
                <a:lnTo>
                  <a:pt x="457" y="502"/>
                </a:lnTo>
                <a:lnTo>
                  <a:pt x="459" y="531"/>
                </a:lnTo>
                <a:lnTo>
                  <a:pt x="464" y="560"/>
                </a:lnTo>
                <a:lnTo>
                  <a:pt x="466" y="584"/>
                </a:lnTo>
                <a:lnTo>
                  <a:pt x="471" y="608"/>
                </a:lnTo>
                <a:lnTo>
                  <a:pt x="476" y="629"/>
                </a:lnTo>
                <a:lnTo>
                  <a:pt x="478" y="651"/>
                </a:lnTo>
                <a:lnTo>
                  <a:pt x="483" y="668"/>
                </a:lnTo>
                <a:lnTo>
                  <a:pt x="485" y="682"/>
                </a:lnTo>
                <a:lnTo>
                  <a:pt x="490" y="694"/>
                </a:lnTo>
                <a:lnTo>
                  <a:pt x="495" y="704"/>
                </a:lnTo>
                <a:lnTo>
                  <a:pt x="497" y="713"/>
                </a:lnTo>
                <a:lnTo>
                  <a:pt x="502" y="718"/>
                </a:lnTo>
                <a:lnTo>
                  <a:pt x="505" y="723"/>
                </a:lnTo>
                <a:lnTo>
                  <a:pt x="509" y="725"/>
                </a:lnTo>
                <a:lnTo>
                  <a:pt x="512" y="725"/>
                </a:lnTo>
                <a:lnTo>
                  <a:pt x="517" y="723"/>
                </a:lnTo>
                <a:lnTo>
                  <a:pt x="521" y="720"/>
                </a:lnTo>
                <a:lnTo>
                  <a:pt x="524" y="716"/>
                </a:lnTo>
                <a:lnTo>
                  <a:pt x="529" y="711"/>
                </a:lnTo>
                <a:lnTo>
                  <a:pt x="531" y="704"/>
                </a:lnTo>
                <a:lnTo>
                  <a:pt x="536" y="696"/>
                </a:lnTo>
                <a:lnTo>
                  <a:pt x="541" y="689"/>
                </a:lnTo>
                <a:lnTo>
                  <a:pt x="543" y="682"/>
                </a:lnTo>
                <a:lnTo>
                  <a:pt x="548" y="672"/>
                </a:lnTo>
                <a:lnTo>
                  <a:pt x="550" y="663"/>
                </a:lnTo>
                <a:lnTo>
                  <a:pt x="555" y="653"/>
                </a:lnTo>
                <a:lnTo>
                  <a:pt x="557" y="644"/>
                </a:lnTo>
                <a:lnTo>
                  <a:pt x="562" y="634"/>
                </a:lnTo>
                <a:lnTo>
                  <a:pt x="567" y="627"/>
                </a:lnTo>
                <a:lnTo>
                  <a:pt x="569" y="617"/>
                </a:lnTo>
                <a:lnTo>
                  <a:pt x="574" y="608"/>
                </a:lnTo>
                <a:lnTo>
                  <a:pt x="577" y="600"/>
                </a:lnTo>
                <a:lnTo>
                  <a:pt x="581" y="591"/>
                </a:lnTo>
                <a:lnTo>
                  <a:pt x="586" y="584"/>
                </a:lnTo>
                <a:lnTo>
                  <a:pt x="589" y="576"/>
                </a:lnTo>
                <a:lnTo>
                  <a:pt x="593" y="569"/>
                </a:lnTo>
                <a:lnTo>
                  <a:pt x="596" y="562"/>
                </a:lnTo>
                <a:lnTo>
                  <a:pt x="601" y="557"/>
                </a:lnTo>
                <a:lnTo>
                  <a:pt x="603" y="550"/>
                </a:lnTo>
                <a:lnTo>
                  <a:pt x="608" y="545"/>
                </a:lnTo>
                <a:lnTo>
                  <a:pt x="613" y="540"/>
                </a:lnTo>
                <a:lnTo>
                  <a:pt x="615" y="536"/>
                </a:lnTo>
                <a:lnTo>
                  <a:pt x="620" y="533"/>
                </a:lnTo>
                <a:lnTo>
                  <a:pt x="622" y="528"/>
                </a:lnTo>
                <a:lnTo>
                  <a:pt x="627" y="526"/>
                </a:lnTo>
                <a:lnTo>
                  <a:pt x="632" y="524"/>
                </a:lnTo>
                <a:lnTo>
                  <a:pt x="634" y="519"/>
                </a:lnTo>
                <a:lnTo>
                  <a:pt x="639" y="516"/>
                </a:lnTo>
                <a:lnTo>
                  <a:pt x="641" y="516"/>
                </a:lnTo>
                <a:lnTo>
                  <a:pt x="646" y="514"/>
                </a:lnTo>
                <a:lnTo>
                  <a:pt x="649" y="512"/>
                </a:lnTo>
                <a:lnTo>
                  <a:pt x="653" y="509"/>
                </a:lnTo>
                <a:lnTo>
                  <a:pt x="658" y="509"/>
                </a:lnTo>
                <a:lnTo>
                  <a:pt x="661" y="507"/>
                </a:lnTo>
                <a:lnTo>
                  <a:pt x="665" y="507"/>
                </a:lnTo>
                <a:lnTo>
                  <a:pt x="668" y="507"/>
                </a:lnTo>
                <a:lnTo>
                  <a:pt x="673" y="504"/>
                </a:lnTo>
                <a:lnTo>
                  <a:pt x="677" y="504"/>
                </a:lnTo>
                <a:lnTo>
                  <a:pt x="680" y="504"/>
                </a:lnTo>
                <a:lnTo>
                  <a:pt x="685" y="504"/>
                </a:lnTo>
                <a:lnTo>
                  <a:pt x="687" y="504"/>
                </a:lnTo>
                <a:lnTo>
                  <a:pt x="692" y="502"/>
                </a:lnTo>
                <a:lnTo>
                  <a:pt x="694" y="502"/>
                </a:lnTo>
                <a:lnTo>
                  <a:pt x="699" y="502"/>
                </a:lnTo>
                <a:lnTo>
                  <a:pt x="704" y="502"/>
                </a:lnTo>
                <a:lnTo>
                  <a:pt x="706" y="502"/>
                </a:lnTo>
                <a:lnTo>
                  <a:pt x="711" y="502"/>
                </a:lnTo>
                <a:lnTo>
                  <a:pt x="713" y="502"/>
                </a:lnTo>
                <a:lnTo>
                  <a:pt x="718" y="502"/>
                </a:lnTo>
                <a:lnTo>
                  <a:pt x="723" y="502"/>
                </a:lnTo>
                <a:lnTo>
                  <a:pt x="725" y="502"/>
                </a:lnTo>
                <a:lnTo>
                  <a:pt x="730" y="502"/>
                </a:lnTo>
                <a:lnTo>
                  <a:pt x="733" y="502"/>
                </a:lnTo>
                <a:lnTo>
                  <a:pt x="737" y="502"/>
                </a:lnTo>
                <a:lnTo>
                  <a:pt x="740" y="502"/>
                </a:lnTo>
                <a:lnTo>
                  <a:pt x="745" y="502"/>
                </a:lnTo>
                <a:lnTo>
                  <a:pt x="749" y="502"/>
                </a:lnTo>
                <a:lnTo>
                  <a:pt x="752" y="502"/>
                </a:lnTo>
                <a:lnTo>
                  <a:pt x="757" y="502"/>
                </a:lnTo>
                <a:lnTo>
                  <a:pt x="759" y="50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5" name="Freeform 3"/>
          <p:cNvSpPr>
            <a:spLocks/>
          </p:cNvSpPr>
          <p:nvPr/>
        </p:nvSpPr>
        <p:spPr bwMode="auto">
          <a:xfrm>
            <a:off x="433388" y="1212850"/>
            <a:ext cx="1670050" cy="700088"/>
          </a:xfrm>
          <a:custGeom>
            <a:avLst/>
            <a:gdLst>
              <a:gd name="T0" fmla="*/ 12 w 789"/>
              <a:gd name="T1" fmla="*/ 588 h 589"/>
              <a:gd name="T2" fmla="*/ 28 w 789"/>
              <a:gd name="T3" fmla="*/ 588 h 589"/>
              <a:gd name="T4" fmla="*/ 44 w 789"/>
              <a:gd name="T5" fmla="*/ 588 h 589"/>
              <a:gd name="T6" fmla="*/ 60 w 789"/>
              <a:gd name="T7" fmla="*/ 588 h 589"/>
              <a:gd name="T8" fmla="*/ 76 w 789"/>
              <a:gd name="T9" fmla="*/ 588 h 589"/>
              <a:gd name="T10" fmla="*/ 92 w 789"/>
              <a:gd name="T11" fmla="*/ 588 h 589"/>
              <a:gd name="T12" fmla="*/ 106 w 789"/>
              <a:gd name="T13" fmla="*/ 588 h 589"/>
              <a:gd name="T14" fmla="*/ 122 w 789"/>
              <a:gd name="T15" fmla="*/ 588 h 589"/>
              <a:gd name="T16" fmla="*/ 138 w 789"/>
              <a:gd name="T17" fmla="*/ 588 h 589"/>
              <a:gd name="T18" fmla="*/ 154 w 789"/>
              <a:gd name="T19" fmla="*/ 588 h 589"/>
              <a:gd name="T20" fmla="*/ 170 w 789"/>
              <a:gd name="T21" fmla="*/ 588 h 589"/>
              <a:gd name="T22" fmla="*/ 186 w 789"/>
              <a:gd name="T23" fmla="*/ 588 h 589"/>
              <a:gd name="T24" fmla="*/ 202 w 789"/>
              <a:gd name="T25" fmla="*/ 586 h 589"/>
              <a:gd name="T26" fmla="*/ 218 w 789"/>
              <a:gd name="T27" fmla="*/ 584 h 589"/>
              <a:gd name="T28" fmla="*/ 234 w 789"/>
              <a:gd name="T29" fmla="*/ 578 h 589"/>
              <a:gd name="T30" fmla="*/ 250 w 789"/>
              <a:gd name="T31" fmla="*/ 566 h 589"/>
              <a:gd name="T32" fmla="*/ 266 w 789"/>
              <a:gd name="T33" fmla="*/ 546 h 589"/>
              <a:gd name="T34" fmla="*/ 282 w 789"/>
              <a:gd name="T35" fmla="*/ 510 h 589"/>
              <a:gd name="T36" fmla="*/ 296 w 789"/>
              <a:gd name="T37" fmla="*/ 456 h 589"/>
              <a:gd name="T38" fmla="*/ 312 w 789"/>
              <a:gd name="T39" fmla="*/ 382 h 589"/>
              <a:gd name="T40" fmla="*/ 328 w 789"/>
              <a:gd name="T41" fmla="*/ 290 h 589"/>
              <a:gd name="T42" fmla="*/ 344 w 789"/>
              <a:gd name="T43" fmla="*/ 190 h 589"/>
              <a:gd name="T44" fmla="*/ 360 w 789"/>
              <a:gd name="T45" fmla="*/ 96 h 589"/>
              <a:gd name="T46" fmla="*/ 376 w 789"/>
              <a:gd name="T47" fmla="*/ 28 h 589"/>
              <a:gd name="T48" fmla="*/ 392 w 789"/>
              <a:gd name="T49" fmla="*/ 0 h 589"/>
              <a:gd name="T50" fmla="*/ 408 w 789"/>
              <a:gd name="T51" fmla="*/ 18 h 589"/>
              <a:gd name="T52" fmla="*/ 424 w 789"/>
              <a:gd name="T53" fmla="*/ 76 h 589"/>
              <a:gd name="T54" fmla="*/ 440 w 789"/>
              <a:gd name="T55" fmla="*/ 166 h 589"/>
              <a:gd name="T56" fmla="*/ 456 w 789"/>
              <a:gd name="T57" fmla="*/ 266 h 589"/>
              <a:gd name="T58" fmla="*/ 472 w 789"/>
              <a:gd name="T59" fmla="*/ 360 h 589"/>
              <a:gd name="T60" fmla="*/ 488 w 789"/>
              <a:gd name="T61" fmla="*/ 440 h 589"/>
              <a:gd name="T62" fmla="*/ 502 w 789"/>
              <a:gd name="T63" fmla="*/ 500 h 589"/>
              <a:gd name="T64" fmla="*/ 518 w 789"/>
              <a:gd name="T65" fmla="*/ 538 h 589"/>
              <a:gd name="T66" fmla="*/ 534 w 789"/>
              <a:gd name="T67" fmla="*/ 562 h 589"/>
              <a:gd name="T68" fmla="*/ 550 w 789"/>
              <a:gd name="T69" fmla="*/ 576 h 589"/>
              <a:gd name="T70" fmla="*/ 566 w 789"/>
              <a:gd name="T71" fmla="*/ 582 h 589"/>
              <a:gd name="T72" fmla="*/ 582 w 789"/>
              <a:gd name="T73" fmla="*/ 586 h 589"/>
              <a:gd name="T74" fmla="*/ 598 w 789"/>
              <a:gd name="T75" fmla="*/ 588 h 589"/>
              <a:gd name="T76" fmla="*/ 614 w 789"/>
              <a:gd name="T77" fmla="*/ 588 h 589"/>
              <a:gd name="T78" fmla="*/ 630 w 789"/>
              <a:gd name="T79" fmla="*/ 588 h 589"/>
              <a:gd name="T80" fmla="*/ 646 w 789"/>
              <a:gd name="T81" fmla="*/ 588 h 589"/>
              <a:gd name="T82" fmla="*/ 662 w 789"/>
              <a:gd name="T83" fmla="*/ 588 h 589"/>
              <a:gd name="T84" fmla="*/ 678 w 789"/>
              <a:gd name="T85" fmla="*/ 588 h 589"/>
              <a:gd name="T86" fmla="*/ 692 w 789"/>
              <a:gd name="T87" fmla="*/ 588 h 589"/>
              <a:gd name="T88" fmla="*/ 708 w 789"/>
              <a:gd name="T89" fmla="*/ 588 h 589"/>
              <a:gd name="T90" fmla="*/ 724 w 789"/>
              <a:gd name="T91" fmla="*/ 588 h 589"/>
              <a:gd name="T92" fmla="*/ 740 w 789"/>
              <a:gd name="T93" fmla="*/ 588 h 589"/>
              <a:gd name="T94" fmla="*/ 756 w 789"/>
              <a:gd name="T95" fmla="*/ 588 h 589"/>
              <a:gd name="T96" fmla="*/ 772 w 789"/>
              <a:gd name="T97" fmla="*/ 588 h 589"/>
              <a:gd name="T98" fmla="*/ 788 w 789"/>
              <a:gd name="T99" fmla="*/ 58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9" h="589">
                <a:moveTo>
                  <a:pt x="0" y="588"/>
                </a:moveTo>
                <a:lnTo>
                  <a:pt x="4" y="588"/>
                </a:lnTo>
                <a:lnTo>
                  <a:pt x="8" y="588"/>
                </a:lnTo>
                <a:lnTo>
                  <a:pt x="12" y="588"/>
                </a:lnTo>
                <a:lnTo>
                  <a:pt x="16" y="588"/>
                </a:lnTo>
                <a:lnTo>
                  <a:pt x="20" y="588"/>
                </a:lnTo>
                <a:lnTo>
                  <a:pt x="24" y="588"/>
                </a:lnTo>
                <a:lnTo>
                  <a:pt x="28" y="588"/>
                </a:lnTo>
                <a:lnTo>
                  <a:pt x="32" y="588"/>
                </a:lnTo>
                <a:lnTo>
                  <a:pt x="36" y="588"/>
                </a:lnTo>
                <a:lnTo>
                  <a:pt x="40" y="588"/>
                </a:lnTo>
                <a:lnTo>
                  <a:pt x="44" y="588"/>
                </a:lnTo>
                <a:lnTo>
                  <a:pt x="48" y="588"/>
                </a:lnTo>
                <a:lnTo>
                  <a:pt x="52" y="588"/>
                </a:lnTo>
                <a:lnTo>
                  <a:pt x="56" y="588"/>
                </a:lnTo>
                <a:lnTo>
                  <a:pt x="60" y="588"/>
                </a:lnTo>
                <a:lnTo>
                  <a:pt x="64" y="588"/>
                </a:lnTo>
                <a:lnTo>
                  <a:pt x="68" y="588"/>
                </a:lnTo>
                <a:lnTo>
                  <a:pt x="72" y="588"/>
                </a:lnTo>
                <a:lnTo>
                  <a:pt x="76" y="588"/>
                </a:lnTo>
                <a:lnTo>
                  <a:pt x="80" y="588"/>
                </a:lnTo>
                <a:lnTo>
                  <a:pt x="84" y="588"/>
                </a:lnTo>
                <a:lnTo>
                  <a:pt x="88" y="588"/>
                </a:lnTo>
                <a:lnTo>
                  <a:pt x="92" y="588"/>
                </a:lnTo>
                <a:lnTo>
                  <a:pt x="96" y="588"/>
                </a:lnTo>
                <a:lnTo>
                  <a:pt x="98" y="588"/>
                </a:lnTo>
                <a:lnTo>
                  <a:pt x="102" y="588"/>
                </a:lnTo>
                <a:lnTo>
                  <a:pt x="106" y="588"/>
                </a:lnTo>
                <a:lnTo>
                  <a:pt x="110" y="588"/>
                </a:lnTo>
                <a:lnTo>
                  <a:pt x="114" y="588"/>
                </a:lnTo>
                <a:lnTo>
                  <a:pt x="118" y="588"/>
                </a:lnTo>
                <a:lnTo>
                  <a:pt x="122" y="588"/>
                </a:lnTo>
                <a:lnTo>
                  <a:pt x="126" y="588"/>
                </a:lnTo>
                <a:lnTo>
                  <a:pt x="130" y="588"/>
                </a:lnTo>
                <a:lnTo>
                  <a:pt x="134" y="588"/>
                </a:lnTo>
                <a:lnTo>
                  <a:pt x="138" y="588"/>
                </a:lnTo>
                <a:lnTo>
                  <a:pt x="142" y="588"/>
                </a:lnTo>
                <a:lnTo>
                  <a:pt x="146" y="588"/>
                </a:lnTo>
                <a:lnTo>
                  <a:pt x="150" y="588"/>
                </a:lnTo>
                <a:lnTo>
                  <a:pt x="154" y="588"/>
                </a:lnTo>
                <a:lnTo>
                  <a:pt x="158" y="588"/>
                </a:lnTo>
                <a:lnTo>
                  <a:pt x="162" y="588"/>
                </a:lnTo>
                <a:lnTo>
                  <a:pt x="166" y="588"/>
                </a:lnTo>
                <a:lnTo>
                  <a:pt x="170" y="588"/>
                </a:lnTo>
                <a:lnTo>
                  <a:pt x="174" y="588"/>
                </a:lnTo>
                <a:lnTo>
                  <a:pt x="178" y="588"/>
                </a:lnTo>
                <a:lnTo>
                  <a:pt x="182" y="588"/>
                </a:lnTo>
                <a:lnTo>
                  <a:pt x="186" y="588"/>
                </a:lnTo>
                <a:lnTo>
                  <a:pt x="190" y="588"/>
                </a:lnTo>
                <a:lnTo>
                  <a:pt x="194" y="586"/>
                </a:lnTo>
                <a:lnTo>
                  <a:pt x="198" y="586"/>
                </a:lnTo>
                <a:lnTo>
                  <a:pt x="202" y="586"/>
                </a:lnTo>
                <a:lnTo>
                  <a:pt x="206" y="586"/>
                </a:lnTo>
                <a:lnTo>
                  <a:pt x="210" y="586"/>
                </a:lnTo>
                <a:lnTo>
                  <a:pt x="214" y="584"/>
                </a:lnTo>
                <a:lnTo>
                  <a:pt x="218" y="584"/>
                </a:lnTo>
                <a:lnTo>
                  <a:pt x="222" y="582"/>
                </a:lnTo>
                <a:lnTo>
                  <a:pt x="226" y="582"/>
                </a:lnTo>
                <a:lnTo>
                  <a:pt x="230" y="580"/>
                </a:lnTo>
                <a:lnTo>
                  <a:pt x="234" y="578"/>
                </a:lnTo>
                <a:lnTo>
                  <a:pt x="238" y="576"/>
                </a:lnTo>
                <a:lnTo>
                  <a:pt x="242" y="574"/>
                </a:lnTo>
                <a:lnTo>
                  <a:pt x="246" y="570"/>
                </a:lnTo>
                <a:lnTo>
                  <a:pt x="250" y="566"/>
                </a:lnTo>
                <a:lnTo>
                  <a:pt x="254" y="562"/>
                </a:lnTo>
                <a:lnTo>
                  <a:pt x="258" y="558"/>
                </a:lnTo>
                <a:lnTo>
                  <a:pt x="262" y="552"/>
                </a:lnTo>
                <a:lnTo>
                  <a:pt x="266" y="546"/>
                </a:lnTo>
                <a:lnTo>
                  <a:pt x="270" y="538"/>
                </a:lnTo>
                <a:lnTo>
                  <a:pt x="274" y="530"/>
                </a:lnTo>
                <a:lnTo>
                  <a:pt x="278" y="522"/>
                </a:lnTo>
                <a:lnTo>
                  <a:pt x="282" y="510"/>
                </a:lnTo>
                <a:lnTo>
                  <a:pt x="286" y="500"/>
                </a:lnTo>
                <a:lnTo>
                  <a:pt x="290" y="486"/>
                </a:lnTo>
                <a:lnTo>
                  <a:pt x="294" y="472"/>
                </a:lnTo>
                <a:lnTo>
                  <a:pt x="296" y="456"/>
                </a:lnTo>
                <a:lnTo>
                  <a:pt x="300" y="440"/>
                </a:lnTo>
                <a:lnTo>
                  <a:pt x="304" y="422"/>
                </a:lnTo>
                <a:lnTo>
                  <a:pt x="308" y="402"/>
                </a:lnTo>
                <a:lnTo>
                  <a:pt x="312" y="382"/>
                </a:lnTo>
                <a:lnTo>
                  <a:pt x="316" y="360"/>
                </a:lnTo>
                <a:lnTo>
                  <a:pt x="320" y="338"/>
                </a:lnTo>
                <a:lnTo>
                  <a:pt x="324" y="314"/>
                </a:lnTo>
                <a:lnTo>
                  <a:pt x="328" y="290"/>
                </a:lnTo>
                <a:lnTo>
                  <a:pt x="332" y="266"/>
                </a:lnTo>
                <a:lnTo>
                  <a:pt x="336" y="240"/>
                </a:lnTo>
                <a:lnTo>
                  <a:pt x="340" y="214"/>
                </a:lnTo>
                <a:lnTo>
                  <a:pt x="344" y="190"/>
                </a:lnTo>
                <a:lnTo>
                  <a:pt x="348" y="166"/>
                </a:lnTo>
                <a:lnTo>
                  <a:pt x="352" y="142"/>
                </a:lnTo>
                <a:lnTo>
                  <a:pt x="356" y="118"/>
                </a:lnTo>
                <a:lnTo>
                  <a:pt x="360" y="96"/>
                </a:lnTo>
                <a:lnTo>
                  <a:pt x="364" y="76"/>
                </a:lnTo>
                <a:lnTo>
                  <a:pt x="368" y="58"/>
                </a:lnTo>
                <a:lnTo>
                  <a:pt x="372" y="42"/>
                </a:lnTo>
                <a:lnTo>
                  <a:pt x="376" y="28"/>
                </a:lnTo>
                <a:lnTo>
                  <a:pt x="380" y="18"/>
                </a:lnTo>
                <a:lnTo>
                  <a:pt x="384" y="8"/>
                </a:lnTo>
                <a:lnTo>
                  <a:pt x="388" y="2"/>
                </a:lnTo>
                <a:lnTo>
                  <a:pt x="392" y="0"/>
                </a:lnTo>
                <a:lnTo>
                  <a:pt x="396" y="0"/>
                </a:lnTo>
                <a:lnTo>
                  <a:pt x="400" y="2"/>
                </a:lnTo>
                <a:lnTo>
                  <a:pt x="404" y="8"/>
                </a:lnTo>
                <a:lnTo>
                  <a:pt x="408" y="18"/>
                </a:lnTo>
                <a:lnTo>
                  <a:pt x="412" y="28"/>
                </a:lnTo>
                <a:lnTo>
                  <a:pt x="416" y="42"/>
                </a:lnTo>
                <a:lnTo>
                  <a:pt x="420" y="58"/>
                </a:lnTo>
                <a:lnTo>
                  <a:pt x="424" y="76"/>
                </a:lnTo>
                <a:lnTo>
                  <a:pt x="428" y="96"/>
                </a:lnTo>
                <a:lnTo>
                  <a:pt x="432" y="118"/>
                </a:lnTo>
                <a:lnTo>
                  <a:pt x="436" y="142"/>
                </a:lnTo>
                <a:lnTo>
                  <a:pt x="440" y="166"/>
                </a:lnTo>
                <a:lnTo>
                  <a:pt x="444" y="190"/>
                </a:lnTo>
                <a:lnTo>
                  <a:pt x="448" y="214"/>
                </a:lnTo>
                <a:lnTo>
                  <a:pt x="452" y="240"/>
                </a:lnTo>
                <a:lnTo>
                  <a:pt x="456" y="266"/>
                </a:lnTo>
                <a:lnTo>
                  <a:pt x="460" y="290"/>
                </a:lnTo>
                <a:lnTo>
                  <a:pt x="464" y="314"/>
                </a:lnTo>
                <a:lnTo>
                  <a:pt x="468" y="338"/>
                </a:lnTo>
                <a:lnTo>
                  <a:pt x="472" y="360"/>
                </a:lnTo>
                <a:lnTo>
                  <a:pt x="476" y="382"/>
                </a:lnTo>
                <a:lnTo>
                  <a:pt x="480" y="402"/>
                </a:lnTo>
                <a:lnTo>
                  <a:pt x="484" y="422"/>
                </a:lnTo>
                <a:lnTo>
                  <a:pt x="488" y="440"/>
                </a:lnTo>
                <a:lnTo>
                  <a:pt x="492" y="456"/>
                </a:lnTo>
                <a:lnTo>
                  <a:pt x="494" y="472"/>
                </a:lnTo>
                <a:lnTo>
                  <a:pt x="498" y="486"/>
                </a:lnTo>
                <a:lnTo>
                  <a:pt x="502" y="500"/>
                </a:lnTo>
                <a:lnTo>
                  <a:pt x="506" y="510"/>
                </a:lnTo>
                <a:lnTo>
                  <a:pt x="510" y="522"/>
                </a:lnTo>
                <a:lnTo>
                  <a:pt x="514" y="530"/>
                </a:lnTo>
                <a:lnTo>
                  <a:pt x="518" y="538"/>
                </a:lnTo>
                <a:lnTo>
                  <a:pt x="522" y="546"/>
                </a:lnTo>
                <a:lnTo>
                  <a:pt x="526" y="552"/>
                </a:lnTo>
                <a:lnTo>
                  <a:pt x="530" y="558"/>
                </a:lnTo>
                <a:lnTo>
                  <a:pt x="534" y="562"/>
                </a:lnTo>
                <a:lnTo>
                  <a:pt x="538" y="566"/>
                </a:lnTo>
                <a:lnTo>
                  <a:pt x="542" y="570"/>
                </a:lnTo>
                <a:lnTo>
                  <a:pt x="546" y="574"/>
                </a:lnTo>
                <a:lnTo>
                  <a:pt x="550" y="576"/>
                </a:lnTo>
                <a:lnTo>
                  <a:pt x="554" y="578"/>
                </a:lnTo>
                <a:lnTo>
                  <a:pt x="558" y="580"/>
                </a:lnTo>
                <a:lnTo>
                  <a:pt x="562" y="582"/>
                </a:lnTo>
                <a:lnTo>
                  <a:pt x="566" y="582"/>
                </a:lnTo>
                <a:lnTo>
                  <a:pt x="570" y="584"/>
                </a:lnTo>
                <a:lnTo>
                  <a:pt x="574" y="584"/>
                </a:lnTo>
                <a:lnTo>
                  <a:pt x="578" y="586"/>
                </a:lnTo>
                <a:lnTo>
                  <a:pt x="582" y="586"/>
                </a:lnTo>
                <a:lnTo>
                  <a:pt x="586" y="586"/>
                </a:lnTo>
                <a:lnTo>
                  <a:pt x="590" y="586"/>
                </a:lnTo>
                <a:lnTo>
                  <a:pt x="594" y="586"/>
                </a:lnTo>
                <a:lnTo>
                  <a:pt x="598" y="588"/>
                </a:lnTo>
                <a:lnTo>
                  <a:pt x="602" y="588"/>
                </a:lnTo>
                <a:lnTo>
                  <a:pt x="606" y="588"/>
                </a:lnTo>
                <a:lnTo>
                  <a:pt x="610" y="588"/>
                </a:lnTo>
                <a:lnTo>
                  <a:pt x="614" y="588"/>
                </a:lnTo>
                <a:lnTo>
                  <a:pt x="618" y="588"/>
                </a:lnTo>
                <a:lnTo>
                  <a:pt x="622" y="588"/>
                </a:lnTo>
                <a:lnTo>
                  <a:pt x="626" y="588"/>
                </a:lnTo>
                <a:lnTo>
                  <a:pt x="630" y="588"/>
                </a:lnTo>
                <a:lnTo>
                  <a:pt x="634" y="588"/>
                </a:lnTo>
                <a:lnTo>
                  <a:pt x="638" y="588"/>
                </a:lnTo>
                <a:lnTo>
                  <a:pt x="642" y="588"/>
                </a:lnTo>
                <a:lnTo>
                  <a:pt x="646" y="588"/>
                </a:lnTo>
                <a:lnTo>
                  <a:pt x="650" y="588"/>
                </a:lnTo>
                <a:lnTo>
                  <a:pt x="654" y="588"/>
                </a:lnTo>
                <a:lnTo>
                  <a:pt x="658" y="588"/>
                </a:lnTo>
                <a:lnTo>
                  <a:pt x="662" y="588"/>
                </a:lnTo>
                <a:lnTo>
                  <a:pt x="666" y="588"/>
                </a:lnTo>
                <a:lnTo>
                  <a:pt x="670" y="588"/>
                </a:lnTo>
                <a:lnTo>
                  <a:pt x="674" y="588"/>
                </a:lnTo>
                <a:lnTo>
                  <a:pt x="678" y="588"/>
                </a:lnTo>
                <a:lnTo>
                  <a:pt x="682" y="588"/>
                </a:lnTo>
                <a:lnTo>
                  <a:pt x="686" y="588"/>
                </a:lnTo>
                <a:lnTo>
                  <a:pt x="690" y="588"/>
                </a:lnTo>
                <a:lnTo>
                  <a:pt x="692" y="588"/>
                </a:lnTo>
                <a:lnTo>
                  <a:pt x="696" y="588"/>
                </a:lnTo>
                <a:lnTo>
                  <a:pt x="700" y="588"/>
                </a:lnTo>
                <a:lnTo>
                  <a:pt x="704" y="588"/>
                </a:lnTo>
                <a:lnTo>
                  <a:pt x="708" y="588"/>
                </a:lnTo>
                <a:lnTo>
                  <a:pt x="712" y="588"/>
                </a:lnTo>
                <a:lnTo>
                  <a:pt x="716" y="588"/>
                </a:lnTo>
                <a:lnTo>
                  <a:pt x="720" y="588"/>
                </a:lnTo>
                <a:lnTo>
                  <a:pt x="724" y="588"/>
                </a:lnTo>
                <a:lnTo>
                  <a:pt x="728" y="588"/>
                </a:lnTo>
                <a:lnTo>
                  <a:pt x="732" y="588"/>
                </a:lnTo>
                <a:lnTo>
                  <a:pt x="736" y="588"/>
                </a:lnTo>
                <a:lnTo>
                  <a:pt x="740" y="588"/>
                </a:lnTo>
                <a:lnTo>
                  <a:pt x="744" y="588"/>
                </a:lnTo>
                <a:lnTo>
                  <a:pt x="748" y="588"/>
                </a:lnTo>
                <a:lnTo>
                  <a:pt x="752" y="588"/>
                </a:lnTo>
                <a:lnTo>
                  <a:pt x="756" y="588"/>
                </a:lnTo>
                <a:lnTo>
                  <a:pt x="760" y="588"/>
                </a:lnTo>
                <a:lnTo>
                  <a:pt x="764" y="588"/>
                </a:lnTo>
                <a:lnTo>
                  <a:pt x="768" y="588"/>
                </a:lnTo>
                <a:lnTo>
                  <a:pt x="772" y="588"/>
                </a:lnTo>
                <a:lnTo>
                  <a:pt x="776" y="588"/>
                </a:lnTo>
                <a:lnTo>
                  <a:pt x="780" y="588"/>
                </a:lnTo>
                <a:lnTo>
                  <a:pt x="784" y="588"/>
                </a:lnTo>
                <a:lnTo>
                  <a:pt x="788" y="58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Freeform 4"/>
          <p:cNvSpPr>
            <a:spLocks/>
          </p:cNvSpPr>
          <p:nvPr/>
        </p:nvSpPr>
        <p:spPr bwMode="auto">
          <a:xfrm>
            <a:off x="3078163" y="1601788"/>
            <a:ext cx="1670050" cy="311150"/>
          </a:xfrm>
          <a:custGeom>
            <a:avLst/>
            <a:gdLst>
              <a:gd name="T0" fmla="*/ 12 w 789"/>
              <a:gd name="T1" fmla="*/ 260 h 262"/>
              <a:gd name="T2" fmla="*/ 28 w 789"/>
              <a:gd name="T3" fmla="*/ 257 h 262"/>
              <a:gd name="T4" fmla="*/ 44 w 789"/>
              <a:gd name="T5" fmla="*/ 255 h 262"/>
              <a:gd name="T6" fmla="*/ 60 w 789"/>
              <a:gd name="T7" fmla="*/ 251 h 262"/>
              <a:gd name="T8" fmla="*/ 76 w 789"/>
              <a:gd name="T9" fmla="*/ 247 h 262"/>
              <a:gd name="T10" fmla="*/ 92 w 789"/>
              <a:gd name="T11" fmla="*/ 241 h 262"/>
              <a:gd name="T12" fmla="*/ 106 w 789"/>
              <a:gd name="T13" fmla="*/ 234 h 262"/>
              <a:gd name="T14" fmla="*/ 122 w 789"/>
              <a:gd name="T15" fmla="*/ 226 h 262"/>
              <a:gd name="T16" fmla="*/ 138 w 789"/>
              <a:gd name="T17" fmla="*/ 216 h 262"/>
              <a:gd name="T18" fmla="*/ 154 w 789"/>
              <a:gd name="T19" fmla="*/ 205 h 262"/>
              <a:gd name="T20" fmla="*/ 170 w 789"/>
              <a:gd name="T21" fmla="*/ 193 h 262"/>
              <a:gd name="T22" fmla="*/ 186 w 789"/>
              <a:gd name="T23" fmla="*/ 178 h 262"/>
              <a:gd name="T24" fmla="*/ 202 w 789"/>
              <a:gd name="T25" fmla="*/ 163 h 262"/>
              <a:gd name="T26" fmla="*/ 218 w 789"/>
              <a:gd name="T27" fmla="*/ 146 h 262"/>
              <a:gd name="T28" fmla="*/ 234 w 789"/>
              <a:gd name="T29" fmla="*/ 129 h 262"/>
              <a:gd name="T30" fmla="*/ 250 w 789"/>
              <a:gd name="T31" fmla="*/ 110 h 262"/>
              <a:gd name="T32" fmla="*/ 266 w 789"/>
              <a:gd name="T33" fmla="*/ 92 h 262"/>
              <a:gd name="T34" fmla="*/ 282 w 789"/>
              <a:gd name="T35" fmla="*/ 74 h 262"/>
              <a:gd name="T36" fmla="*/ 296 w 789"/>
              <a:gd name="T37" fmla="*/ 57 h 262"/>
              <a:gd name="T38" fmla="*/ 312 w 789"/>
              <a:gd name="T39" fmla="*/ 41 h 262"/>
              <a:gd name="T40" fmla="*/ 328 w 789"/>
              <a:gd name="T41" fmla="*/ 28 h 262"/>
              <a:gd name="T42" fmla="*/ 344 w 789"/>
              <a:gd name="T43" fmla="*/ 16 h 262"/>
              <a:gd name="T44" fmla="*/ 360 w 789"/>
              <a:gd name="T45" fmla="*/ 8 h 262"/>
              <a:gd name="T46" fmla="*/ 376 w 789"/>
              <a:gd name="T47" fmla="*/ 3 h 262"/>
              <a:gd name="T48" fmla="*/ 392 w 789"/>
              <a:gd name="T49" fmla="*/ 0 h 262"/>
              <a:gd name="T50" fmla="*/ 408 w 789"/>
              <a:gd name="T51" fmla="*/ 2 h 262"/>
              <a:gd name="T52" fmla="*/ 424 w 789"/>
              <a:gd name="T53" fmla="*/ 6 h 262"/>
              <a:gd name="T54" fmla="*/ 440 w 789"/>
              <a:gd name="T55" fmla="*/ 14 h 262"/>
              <a:gd name="T56" fmla="*/ 456 w 789"/>
              <a:gd name="T57" fmla="*/ 24 h 262"/>
              <a:gd name="T58" fmla="*/ 472 w 789"/>
              <a:gd name="T59" fmla="*/ 38 h 262"/>
              <a:gd name="T60" fmla="*/ 488 w 789"/>
              <a:gd name="T61" fmla="*/ 53 h 262"/>
              <a:gd name="T62" fmla="*/ 502 w 789"/>
              <a:gd name="T63" fmla="*/ 69 h 262"/>
              <a:gd name="T64" fmla="*/ 518 w 789"/>
              <a:gd name="T65" fmla="*/ 87 h 262"/>
              <a:gd name="T66" fmla="*/ 534 w 789"/>
              <a:gd name="T67" fmla="*/ 105 h 262"/>
              <a:gd name="T68" fmla="*/ 550 w 789"/>
              <a:gd name="T69" fmla="*/ 124 h 262"/>
              <a:gd name="T70" fmla="*/ 566 w 789"/>
              <a:gd name="T71" fmla="*/ 141 h 262"/>
              <a:gd name="T72" fmla="*/ 582 w 789"/>
              <a:gd name="T73" fmla="*/ 158 h 262"/>
              <a:gd name="T74" fmla="*/ 598 w 789"/>
              <a:gd name="T75" fmla="*/ 175 h 262"/>
              <a:gd name="T76" fmla="*/ 614 w 789"/>
              <a:gd name="T77" fmla="*/ 189 h 262"/>
              <a:gd name="T78" fmla="*/ 630 w 789"/>
              <a:gd name="T79" fmla="*/ 202 h 262"/>
              <a:gd name="T80" fmla="*/ 646 w 789"/>
              <a:gd name="T81" fmla="*/ 213 h 262"/>
              <a:gd name="T82" fmla="*/ 662 w 789"/>
              <a:gd name="T83" fmla="*/ 223 h 262"/>
              <a:gd name="T84" fmla="*/ 678 w 789"/>
              <a:gd name="T85" fmla="*/ 232 h 262"/>
              <a:gd name="T86" fmla="*/ 692 w 789"/>
              <a:gd name="T87" fmla="*/ 239 h 262"/>
              <a:gd name="T88" fmla="*/ 708 w 789"/>
              <a:gd name="T89" fmla="*/ 245 h 262"/>
              <a:gd name="T90" fmla="*/ 724 w 789"/>
              <a:gd name="T91" fmla="*/ 250 h 262"/>
              <a:gd name="T92" fmla="*/ 740 w 789"/>
              <a:gd name="T93" fmla="*/ 254 h 262"/>
              <a:gd name="T94" fmla="*/ 756 w 789"/>
              <a:gd name="T95" fmla="*/ 257 h 262"/>
              <a:gd name="T96" fmla="*/ 772 w 789"/>
              <a:gd name="T97" fmla="*/ 259 h 262"/>
              <a:gd name="T98" fmla="*/ 788 w 789"/>
              <a:gd name="T99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9" h="262">
                <a:moveTo>
                  <a:pt x="0" y="261"/>
                </a:moveTo>
                <a:lnTo>
                  <a:pt x="4" y="261"/>
                </a:lnTo>
                <a:lnTo>
                  <a:pt x="8" y="260"/>
                </a:lnTo>
                <a:lnTo>
                  <a:pt x="12" y="260"/>
                </a:lnTo>
                <a:lnTo>
                  <a:pt x="16" y="259"/>
                </a:lnTo>
                <a:lnTo>
                  <a:pt x="20" y="259"/>
                </a:lnTo>
                <a:lnTo>
                  <a:pt x="24" y="258"/>
                </a:lnTo>
                <a:lnTo>
                  <a:pt x="28" y="257"/>
                </a:lnTo>
                <a:lnTo>
                  <a:pt x="32" y="257"/>
                </a:lnTo>
                <a:lnTo>
                  <a:pt x="36" y="257"/>
                </a:lnTo>
                <a:lnTo>
                  <a:pt x="40" y="256"/>
                </a:lnTo>
                <a:lnTo>
                  <a:pt x="44" y="255"/>
                </a:lnTo>
                <a:lnTo>
                  <a:pt x="48" y="254"/>
                </a:lnTo>
                <a:lnTo>
                  <a:pt x="52" y="253"/>
                </a:lnTo>
                <a:lnTo>
                  <a:pt x="56" y="252"/>
                </a:lnTo>
                <a:lnTo>
                  <a:pt x="60" y="251"/>
                </a:lnTo>
                <a:lnTo>
                  <a:pt x="64" y="250"/>
                </a:lnTo>
                <a:lnTo>
                  <a:pt x="68" y="249"/>
                </a:lnTo>
                <a:lnTo>
                  <a:pt x="72" y="248"/>
                </a:lnTo>
                <a:lnTo>
                  <a:pt x="76" y="247"/>
                </a:lnTo>
                <a:lnTo>
                  <a:pt x="80" y="245"/>
                </a:lnTo>
                <a:lnTo>
                  <a:pt x="84" y="244"/>
                </a:lnTo>
                <a:lnTo>
                  <a:pt x="88" y="242"/>
                </a:lnTo>
                <a:lnTo>
                  <a:pt x="92" y="241"/>
                </a:lnTo>
                <a:lnTo>
                  <a:pt x="96" y="239"/>
                </a:lnTo>
                <a:lnTo>
                  <a:pt x="98" y="238"/>
                </a:lnTo>
                <a:lnTo>
                  <a:pt x="102" y="236"/>
                </a:lnTo>
                <a:lnTo>
                  <a:pt x="106" y="234"/>
                </a:lnTo>
                <a:lnTo>
                  <a:pt x="110" y="232"/>
                </a:lnTo>
                <a:lnTo>
                  <a:pt x="114" y="230"/>
                </a:lnTo>
                <a:lnTo>
                  <a:pt x="118" y="228"/>
                </a:lnTo>
                <a:lnTo>
                  <a:pt x="122" y="226"/>
                </a:lnTo>
                <a:lnTo>
                  <a:pt x="126" y="223"/>
                </a:lnTo>
                <a:lnTo>
                  <a:pt x="130" y="221"/>
                </a:lnTo>
                <a:lnTo>
                  <a:pt x="134" y="219"/>
                </a:lnTo>
                <a:lnTo>
                  <a:pt x="138" y="216"/>
                </a:lnTo>
                <a:lnTo>
                  <a:pt x="142" y="213"/>
                </a:lnTo>
                <a:lnTo>
                  <a:pt x="146" y="211"/>
                </a:lnTo>
                <a:lnTo>
                  <a:pt x="150" y="208"/>
                </a:lnTo>
                <a:lnTo>
                  <a:pt x="154" y="205"/>
                </a:lnTo>
                <a:lnTo>
                  <a:pt x="158" y="202"/>
                </a:lnTo>
                <a:lnTo>
                  <a:pt x="162" y="199"/>
                </a:lnTo>
                <a:lnTo>
                  <a:pt x="166" y="195"/>
                </a:lnTo>
                <a:lnTo>
                  <a:pt x="170" y="193"/>
                </a:lnTo>
                <a:lnTo>
                  <a:pt x="174" y="189"/>
                </a:lnTo>
                <a:lnTo>
                  <a:pt x="178" y="185"/>
                </a:lnTo>
                <a:lnTo>
                  <a:pt x="182" y="182"/>
                </a:lnTo>
                <a:lnTo>
                  <a:pt x="186" y="178"/>
                </a:lnTo>
                <a:lnTo>
                  <a:pt x="190" y="175"/>
                </a:lnTo>
                <a:lnTo>
                  <a:pt x="194" y="170"/>
                </a:lnTo>
                <a:lnTo>
                  <a:pt x="198" y="167"/>
                </a:lnTo>
                <a:lnTo>
                  <a:pt x="202" y="163"/>
                </a:lnTo>
                <a:lnTo>
                  <a:pt x="206" y="158"/>
                </a:lnTo>
                <a:lnTo>
                  <a:pt x="210" y="154"/>
                </a:lnTo>
                <a:lnTo>
                  <a:pt x="214" y="150"/>
                </a:lnTo>
                <a:lnTo>
                  <a:pt x="218" y="146"/>
                </a:lnTo>
                <a:lnTo>
                  <a:pt x="222" y="141"/>
                </a:lnTo>
                <a:lnTo>
                  <a:pt x="226" y="137"/>
                </a:lnTo>
                <a:lnTo>
                  <a:pt x="230" y="133"/>
                </a:lnTo>
                <a:lnTo>
                  <a:pt x="234" y="129"/>
                </a:lnTo>
                <a:lnTo>
                  <a:pt x="238" y="124"/>
                </a:lnTo>
                <a:lnTo>
                  <a:pt x="242" y="120"/>
                </a:lnTo>
                <a:lnTo>
                  <a:pt x="246" y="115"/>
                </a:lnTo>
                <a:lnTo>
                  <a:pt x="250" y="110"/>
                </a:lnTo>
                <a:lnTo>
                  <a:pt x="254" y="105"/>
                </a:lnTo>
                <a:lnTo>
                  <a:pt x="258" y="101"/>
                </a:lnTo>
                <a:lnTo>
                  <a:pt x="262" y="96"/>
                </a:lnTo>
                <a:lnTo>
                  <a:pt x="266" y="92"/>
                </a:lnTo>
                <a:lnTo>
                  <a:pt x="270" y="87"/>
                </a:lnTo>
                <a:lnTo>
                  <a:pt x="274" y="83"/>
                </a:lnTo>
                <a:lnTo>
                  <a:pt x="278" y="78"/>
                </a:lnTo>
                <a:lnTo>
                  <a:pt x="282" y="74"/>
                </a:lnTo>
                <a:lnTo>
                  <a:pt x="286" y="69"/>
                </a:lnTo>
                <a:lnTo>
                  <a:pt x="290" y="66"/>
                </a:lnTo>
                <a:lnTo>
                  <a:pt x="294" y="61"/>
                </a:lnTo>
                <a:lnTo>
                  <a:pt x="296" y="57"/>
                </a:lnTo>
                <a:lnTo>
                  <a:pt x="300" y="53"/>
                </a:lnTo>
                <a:lnTo>
                  <a:pt x="304" y="50"/>
                </a:lnTo>
                <a:lnTo>
                  <a:pt x="308" y="45"/>
                </a:lnTo>
                <a:lnTo>
                  <a:pt x="312" y="41"/>
                </a:lnTo>
                <a:lnTo>
                  <a:pt x="316" y="38"/>
                </a:lnTo>
                <a:lnTo>
                  <a:pt x="320" y="34"/>
                </a:lnTo>
                <a:lnTo>
                  <a:pt x="324" y="31"/>
                </a:lnTo>
                <a:lnTo>
                  <a:pt x="328" y="28"/>
                </a:lnTo>
                <a:lnTo>
                  <a:pt x="332" y="24"/>
                </a:lnTo>
                <a:lnTo>
                  <a:pt x="336" y="22"/>
                </a:lnTo>
                <a:lnTo>
                  <a:pt x="340" y="19"/>
                </a:lnTo>
                <a:lnTo>
                  <a:pt x="344" y="16"/>
                </a:lnTo>
                <a:lnTo>
                  <a:pt x="348" y="14"/>
                </a:lnTo>
                <a:lnTo>
                  <a:pt x="352" y="12"/>
                </a:lnTo>
                <a:lnTo>
                  <a:pt x="356" y="10"/>
                </a:lnTo>
                <a:lnTo>
                  <a:pt x="360" y="8"/>
                </a:lnTo>
                <a:lnTo>
                  <a:pt x="364" y="6"/>
                </a:lnTo>
                <a:lnTo>
                  <a:pt x="368" y="5"/>
                </a:lnTo>
                <a:lnTo>
                  <a:pt x="372" y="4"/>
                </a:lnTo>
                <a:lnTo>
                  <a:pt x="376" y="3"/>
                </a:lnTo>
                <a:lnTo>
                  <a:pt x="380" y="2"/>
                </a:lnTo>
                <a:lnTo>
                  <a:pt x="384" y="1"/>
                </a:lnTo>
                <a:lnTo>
                  <a:pt x="388" y="1"/>
                </a:lnTo>
                <a:lnTo>
                  <a:pt x="392" y="0"/>
                </a:lnTo>
                <a:lnTo>
                  <a:pt x="396" y="0"/>
                </a:lnTo>
                <a:lnTo>
                  <a:pt x="400" y="1"/>
                </a:lnTo>
                <a:lnTo>
                  <a:pt x="404" y="1"/>
                </a:lnTo>
                <a:lnTo>
                  <a:pt x="408" y="2"/>
                </a:lnTo>
                <a:lnTo>
                  <a:pt x="412" y="3"/>
                </a:lnTo>
                <a:lnTo>
                  <a:pt x="416" y="4"/>
                </a:lnTo>
                <a:lnTo>
                  <a:pt x="420" y="5"/>
                </a:lnTo>
                <a:lnTo>
                  <a:pt x="424" y="6"/>
                </a:lnTo>
                <a:lnTo>
                  <a:pt x="428" y="8"/>
                </a:lnTo>
                <a:lnTo>
                  <a:pt x="432" y="10"/>
                </a:lnTo>
                <a:lnTo>
                  <a:pt x="436" y="12"/>
                </a:lnTo>
                <a:lnTo>
                  <a:pt x="440" y="14"/>
                </a:lnTo>
                <a:lnTo>
                  <a:pt x="444" y="16"/>
                </a:lnTo>
                <a:lnTo>
                  <a:pt x="448" y="19"/>
                </a:lnTo>
                <a:lnTo>
                  <a:pt x="452" y="22"/>
                </a:lnTo>
                <a:lnTo>
                  <a:pt x="456" y="24"/>
                </a:lnTo>
                <a:lnTo>
                  <a:pt x="460" y="28"/>
                </a:lnTo>
                <a:lnTo>
                  <a:pt x="464" y="31"/>
                </a:lnTo>
                <a:lnTo>
                  <a:pt x="468" y="34"/>
                </a:lnTo>
                <a:lnTo>
                  <a:pt x="472" y="38"/>
                </a:lnTo>
                <a:lnTo>
                  <a:pt x="476" y="41"/>
                </a:lnTo>
                <a:lnTo>
                  <a:pt x="480" y="45"/>
                </a:lnTo>
                <a:lnTo>
                  <a:pt x="484" y="50"/>
                </a:lnTo>
                <a:lnTo>
                  <a:pt x="488" y="53"/>
                </a:lnTo>
                <a:lnTo>
                  <a:pt x="492" y="57"/>
                </a:lnTo>
                <a:lnTo>
                  <a:pt x="494" y="61"/>
                </a:lnTo>
                <a:lnTo>
                  <a:pt x="498" y="66"/>
                </a:lnTo>
                <a:lnTo>
                  <a:pt x="502" y="69"/>
                </a:lnTo>
                <a:lnTo>
                  <a:pt x="506" y="74"/>
                </a:lnTo>
                <a:lnTo>
                  <a:pt x="510" y="78"/>
                </a:lnTo>
                <a:lnTo>
                  <a:pt x="514" y="83"/>
                </a:lnTo>
                <a:lnTo>
                  <a:pt x="518" y="87"/>
                </a:lnTo>
                <a:lnTo>
                  <a:pt x="522" y="92"/>
                </a:lnTo>
                <a:lnTo>
                  <a:pt x="526" y="96"/>
                </a:lnTo>
                <a:lnTo>
                  <a:pt x="530" y="101"/>
                </a:lnTo>
                <a:lnTo>
                  <a:pt x="534" y="105"/>
                </a:lnTo>
                <a:lnTo>
                  <a:pt x="538" y="110"/>
                </a:lnTo>
                <a:lnTo>
                  <a:pt x="542" y="115"/>
                </a:lnTo>
                <a:lnTo>
                  <a:pt x="546" y="120"/>
                </a:lnTo>
                <a:lnTo>
                  <a:pt x="550" y="124"/>
                </a:lnTo>
                <a:lnTo>
                  <a:pt x="554" y="129"/>
                </a:lnTo>
                <a:lnTo>
                  <a:pt x="558" y="133"/>
                </a:lnTo>
                <a:lnTo>
                  <a:pt x="562" y="137"/>
                </a:lnTo>
                <a:lnTo>
                  <a:pt x="566" y="141"/>
                </a:lnTo>
                <a:lnTo>
                  <a:pt x="570" y="146"/>
                </a:lnTo>
                <a:lnTo>
                  <a:pt x="574" y="150"/>
                </a:lnTo>
                <a:lnTo>
                  <a:pt x="578" y="154"/>
                </a:lnTo>
                <a:lnTo>
                  <a:pt x="582" y="158"/>
                </a:lnTo>
                <a:lnTo>
                  <a:pt x="586" y="163"/>
                </a:lnTo>
                <a:lnTo>
                  <a:pt x="590" y="167"/>
                </a:lnTo>
                <a:lnTo>
                  <a:pt x="594" y="170"/>
                </a:lnTo>
                <a:lnTo>
                  <a:pt x="598" y="175"/>
                </a:lnTo>
                <a:lnTo>
                  <a:pt x="602" y="178"/>
                </a:lnTo>
                <a:lnTo>
                  <a:pt x="606" y="182"/>
                </a:lnTo>
                <a:lnTo>
                  <a:pt x="610" y="185"/>
                </a:lnTo>
                <a:lnTo>
                  <a:pt x="614" y="189"/>
                </a:lnTo>
                <a:lnTo>
                  <a:pt x="618" y="193"/>
                </a:lnTo>
                <a:lnTo>
                  <a:pt x="622" y="195"/>
                </a:lnTo>
                <a:lnTo>
                  <a:pt x="626" y="199"/>
                </a:lnTo>
                <a:lnTo>
                  <a:pt x="630" y="202"/>
                </a:lnTo>
                <a:lnTo>
                  <a:pt x="634" y="205"/>
                </a:lnTo>
                <a:lnTo>
                  <a:pt x="638" y="208"/>
                </a:lnTo>
                <a:lnTo>
                  <a:pt x="642" y="211"/>
                </a:lnTo>
                <a:lnTo>
                  <a:pt x="646" y="213"/>
                </a:lnTo>
                <a:lnTo>
                  <a:pt x="650" y="216"/>
                </a:lnTo>
                <a:lnTo>
                  <a:pt x="654" y="219"/>
                </a:lnTo>
                <a:lnTo>
                  <a:pt x="658" y="221"/>
                </a:lnTo>
                <a:lnTo>
                  <a:pt x="662" y="223"/>
                </a:lnTo>
                <a:lnTo>
                  <a:pt x="666" y="226"/>
                </a:lnTo>
                <a:lnTo>
                  <a:pt x="670" y="228"/>
                </a:lnTo>
                <a:lnTo>
                  <a:pt x="674" y="230"/>
                </a:lnTo>
                <a:lnTo>
                  <a:pt x="678" y="232"/>
                </a:lnTo>
                <a:lnTo>
                  <a:pt x="682" y="234"/>
                </a:lnTo>
                <a:lnTo>
                  <a:pt x="686" y="236"/>
                </a:lnTo>
                <a:lnTo>
                  <a:pt x="690" y="238"/>
                </a:lnTo>
                <a:lnTo>
                  <a:pt x="692" y="239"/>
                </a:lnTo>
                <a:lnTo>
                  <a:pt x="696" y="241"/>
                </a:lnTo>
                <a:lnTo>
                  <a:pt x="700" y="242"/>
                </a:lnTo>
                <a:lnTo>
                  <a:pt x="704" y="244"/>
                </a:lnTo>
                <a:lnTo>
                  <a:pt x="708" y="245"/>
                </a:lnTo>
                <a:lnTo>
                  <a:pt x="712" y="247"/>
                </a:lnTo>
                <a:lnTo>
                  <a:pt x="716" y="248"/>
                </a:lnTo>
                <a:lnTo>
                  <a:pt x="720" y="249"/>
                </a:lnTo>
                <a:lnTo>
                  <a:pt x="724" y="250"/>
                </a:lnTo>
                <a:lnTo>
                  <a:pt x="728" y="251"/>
                </a:lnTo>
                <a:lnTo>
                  <a:pt x="732" y="252"/>
                </a:lnTo>
                <a:lnTo>
                  <a:pt x="736" y="253"/>
                </a:lnTo>
                <a:lnTo>
                  <a:pt x="740" y="254"/>
                </a:lnTo>
                <a:lnTo>
                  <a:pt x="744" y="255"/>
                </a:lnTo>
                <a:lnTo>
                  <a:pt x="748" y="256"/>
                </a:lnTo>
                <a:lnTo>
                  <a:pt x="752" y="257"/>
                </a:lnTo>
                <a:lnTo>
                  <a:pt x="756" y="257"/>
                </a:lnTo>
                <a:lnTo>
                  <a:pt x="760" y="257"/>
                </a:lnTo>
                <a:lnTo>
                  <a:pt x="764" y="258"/>
                </a:lnTo>
                <a:lnTo>
                  <a:pt x="768" y="259"/>
                </a:lnTo>
                <a:lnTo>
                  <a:pt x="772" y="259"/>
                </a:lnTo>
                <a:lnTo>
                  <a:pt x="776" y="260"/>
                </a:lnTo>
                <a:lnTo>
                  <a:pt x="780" y="260"/>
                </a:lnTo>
                <a:lnTo>
                  <a:pt x="784" y="261"/>
                </a:lnTo>
                <a:lnTo>
                  <a:pt x="788" y="2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374900" y="1477963"/>
            <a:ext cx="6651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800" b="1">
                <a:latin typeface="Arial" charset="0"/>
              </a:rPr>
              <a:t>-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5308600" y="1541463"/>
            <a:ext cx="782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800" b="1">
                <a:latin typeface="Arial" charset="0"/>
              </a:rPr>
              <a:t>=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812800" y="231775"/>
            <a:ext cx="76088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Laplacian ~ Difference of Gaussians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447800" y="2584450"/>
            <a:ext cx="42814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DOG = Difference of Gaussians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447800" y="4346575"/>
            <a:ext cx="62865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/>
              <a:t>More details on Gaussian and Laplacian pyramids</a:t>
            </a:r>
          </a:p>
          <a:p>
            <a:r>
              <a:rPr lang="en-US" altLang="en-US"/>
              <a:t>can be found in the paper by Burt and Adelson</a:t>
            </a:r>
          </a:p>
          <a:p>
            <a:r>
              <a:rPr lang="en-US" altLang="en-US"/>
              <a:t>(link will appear on the website).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1" name="Picture 19" descr="fftExamples4b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90" y="2059581"/>
            <a:ext cx="1790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1635125" y="2046883"/>
            <a:ext cx="1743075" cy="1647825"/>
            <a:chOff x="1030" y="3059"/>
            <a:chExt cx="1098" cy="1038"/>
          </a:xfrm>
        </p:grpSpPr>
        <p:pic>
          <p:nvPicPr>
            <p:cNvPr id="95250" name="Picture 18" descr="fftExamples4a"/>
            <p:cNvPicPr>
              <a:picLocks noChangeArrowheads="1"/>
            </p:cNvPicPr>
            <p:nvPr/>
          </p:nvPicPr>
          <p:blipFill>
            <a:blip r:embed="rId5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59"/>
              <a:ext cx="1098" cy="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1457" y="3430"/>
              <a:ext cx="23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46" name="Group 14"/>
          <p:cNvGrpSpPr>
            <a:grpSpLocks/>
          </p:cNvGrpSpPr>
          <p:nvPr/>
        </p:nvGrpSpPr>
        <p:grpSpPr bwMode="auto">
          <a:xfrm>
            <a:off x="4927601" y="4307482"/>
            <a:ext cx="1949451" cy="2001838"/>
            <a:chOff x="827" y="2437"/>
            <a:chExt cx="1228" cy="1261"/>
          </a:xfrm>
        </p:grpSpPr>
        <p:pic>
          <p:nvPicPr>
            <p:cNvPr id="95236" name="Picture 4"/>
            <p:cNvPicPr>
              <a:picLocks noChangeArrowheads="1"/>
            </p:cNvPicPr>
            <p:nvPr/>
          </p:nvPicPr>
          <p:blipFill>
            <a:blip r:embed="rId6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2437"/>
              <a:ext cx="102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827" y="346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95237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274145"/>
            <a:ext cx="1627187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692278" y="880689"/>
            <a:ext cx="15180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2D Image</a:t>
            </a: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932363" y="879103"/>
            <a:ext cx="2563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Fourier Spectrum</a:t>
            </a:r>
          </a:p>
        </p:txBody>
      </p:sp>
    </p:spTree>
    <p:extLst>
      <p:ext uri="{BB962C8B-B14F-4D97-AF65-F5344CB8AC3E}">
        <p14:creationId xmlns:p14="http://schemas.microsoft.com/office/powerpoint/2010/main" val="1431190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1478362" y="2927350"/>
            <a:ext cx="2273300" cy="1797050"/>
            <a:chOff x="1920" y="1940"/>
            <a:chExt cx="1432" cy="1132"/>
          </a:xfrm>
        </p:grpSpPr>
        <p:sp>
          <p:nvSpPr>
            <p:cNvPr id="83972" name="Freeform 4"/>
            <p:cNvSpPr>
              <a:spLocks/>
            </p:cNvSpPr>
            <p:nvPr/>
          </p:nvSpPr>
          <p:spPr bwMode="auto">
            <a:xfrm>
              <a:off x="1920" y="1940"/>
              <a:ext cx="1432" cy="1132"/>
            </a:xfrm>
            <a:custGeom>
              <a:avLst/>
              <a:gdLst>
                <a:gd name="T0" fmla="*/ 168 w 1326"/>
                <a:gd name="T1" fmla="*/ 647 h 1256"/>
                <a:gd name="T2" fmla="*/ 520 w 1326"/>
                <a:gd name="T3" fmla="*/ 598 h 1256"/>
                <a:gd name="T4" fmla="*/ 600 w 1326"/>
                <a:gd name="T5" fmla="*/ 375 h 1256"/>
                <a:gd name="T6" fmla="*/ 744 w 1326"/>
                <a:gd name="T7" fmla="*/ 0 h 1256"/>
                <a:gd name="T8" fmla="*/ 988 w 1326"/>
                <a:gd name="T9" fmla="*/ 78 h 1256"/>
                <a:gd name="T10" fmla="*/ 1067 w 1326"/>
                <a:gd name="T11" fmla="*/ 177 h 1256"/>
                <a:gd name="T12" fmla="*/ 1093 w 1326"/>
                <a:gd name="T13" fmla="*/ 276 h 1256"/>
                <a:gd name="T14" fmla="*/ 1122 w 1326"/>
                <a:gd name="T15" fmla="*/ 348 h 1256"/>
                <a:gd name="T16" fmla="*/ 1199 w 1326"/>
                <a:gd name="T17" fmla="*/ 416 h 1256"/>
                <a:gd name="T18" fmla="*/ 1272 w 1326"/>
                <a:gd name="T19" fmla="*/ 480 h 1256"/>
                <a:gd name="T20" fmla="*/ 1314 w 1326"/>
                <a:gd name="T21" fmla="*/ 548 h 1256"/>
                <a:gd name="T22" fmla="*/ 1323 w 1326"/>
                <a:gd name="T23" fmla="*/ 631 h 1256"/>
                <a:gd name="T24" fmla="*/ 1320 w 1326"/>
                <a:gd name="T25" fmla="*/ 696 h 1256"/>
                <a:gd name="T26" fmla="*/ 1272 w 1326"/>
                <a:gd name="T27" fmla="*/ 804 h 1256"/>
                <a:gd name="T28" fmla="*/ 1208 w 1326"/>
                <a:gd name="T29" fmla="*/ 870 h 1256"/>
                <a:gd name="T30" fmla="*/ 1102 w 1326"/>
                <a:gd name="T31" fmla="*/ 920 h 1256"/>
                <a:gd name="T32" fmla="*/ 996 w 1326"/>
                <a:gd name="T33" fmla="*/ 1035 h 1256"/>
                <a:gd name="T34" fmla="*/ 943 w 1326"/>
                <a:gd name="T35" fmla="*/ 1109 h 1256"/>
                <a:gd name="T36" fmla="*/ 820 w 1326"/>
                <a:gd name="T37" fmla="*/ 1242 h 1256"/>
                <a:gd name="T38" fmla="*/ 503 w 1326"/>
                <a:gd name="T39" fmla="*/ 1217 h 1256"/>
                <a:gd name="T40" fmla="*/ 360 w 1326"/>
                <a:gd name="T41" fmla="*/ 1182 h 1256"/>
                <a:gd name="T42" fmla="*/ 300 w 1326"/>
                <a:gd name="T43" fmla="*/ 1151 h 1256"/>
                <a:gd name="T44" fmla="*/ 238 w 1326"/>
                <a:gd name="T45" fmla="*/ 1093 h 1256"/>
                <a:gd name="T46" fmla="*/ 194 w 1326"/>
                <a:gd name="T47" fmla="*/ 1035 h 1256"/>
                <a:gd name="T48" fmla="*/ 159 w 1326"/>
                <a:gd name="T49" fmla="*/ 1019 h 1256"/>
                <a:gd name="T50" fmla="*/ 97 w 1326"/>
                <a:gd name="T51" fmla="*/ 977 h 1256"/>
                <a:gd name="T52" fmla="*/ 35 w 1326"/>
                <a:gd name="T53" fmla="*/ 920 h 1256"/>
                <a:gd name="T54" fmla="*/ 0 w 1326"/>
                <a:gd name="T55" fmla="*/ 837 h 1256"/>
                <a:gd name="T56" fmla="*/ 44 w 1326"/>
                <a:gd name="T57" fmla="*/ 705 h 1256"/>
                <a:gd name="T58" fmla="*/ 132 w 1326"/>
                <a:gd name="T59" fmla="*/ 672 h 1256"/>
                <a:gd name="T60" fmla="*/ 159 w 1326"/>
                <a:gd name="T61" fmla="*/ 655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26" h="1256">
                  <a:moveTo>
                    <a:pt x="168" y="647"/>
                  </a:moveTo>
                  <a:cubicBezTo>
                    <a:pt x="210" y="626"/>
                    <a:pt x="448" y="643"/>
                    <a:pt x="520" y="598"/>
                  </a:cubicBezTo>
                  <a:cubicBezTo>
                    <a:pt x="592" y="552"/>
                    <a:pt x="563" y="475"/>
                    <a:pt x="600" y="375"/>
                  </a:cubicBezTo>
                  <a:cubicBezTo>
                    <a:pt x="608" y="199"/>
                    <a:pt x="592" y="107"/>
                    <a:pt x="744" y="0"/>
                  </a:cubicBezTo>
                  <a:cubicBezTo>
                    <a:pt x="826" y="7"/>
                    <a:pt x="927" y="15"/>
                    <a:pt x="988" y="78"/>
                  </a:cubicBezTo>
                  <a:cubicBezTo>
                    <a:pt x="1042" y="108"/>
                    <a:pt x="1049" y="144"/>
                    <a:pt x="1067" y="177"/>
                  </a:cubicBezTo>
                  <a:cubicBezTo>
                    <a:pt x="1070" y="193"/>
                    <a:pt x="1079" y="263"/>
                    <a:pt x="1093" y="276"/>
                  </a:cubicBezTo>
                  <a:cubicBezTo>
                    <a:pt x="1107" y="300"/>
                    <a:pt x="1104" y="325"/>
                    <a:pt x="1122" y="348"/>
                  </a:cubicBezTo>
                  <a:cubicBezTo>
                    <a:pt x="1140" y="371"/>
                    <a:pt x="1174" y="394"/>
                    <a:pt x="1199" y="416"/>
                  </a:cubicBezTo>
                  <a:cubicBezTo>
                    <a:pt x="1224" y="438"/>
                    <a:pt x="1253" y="458"/>
                    <a:pt x="1272" y="480"/>
                  </a:cubicBezTo>
                  <a:cubicBezTo>
                    <a:pt x="1301" y="511"/>
                    <a:pt x="1306" y="523"/>
                    <a:pt x="1314" y="548"/>
                  </a:cubicBezTo>
                  <a:cubicBezTo>
                    <a:pt x="1322" y="573"/>
                    <a:pt x="1322" y="606"/>
                    <a:pt x="1323" y="631"/>
                  </a:cubicBezTo>
                  <a:cubicBezTo>
                    <a:pt x="1312" y="669"/>
                    <a:pt x="1326" y="658"/>
                    <a:pt x="1320" y="696"/>
                  </a:cubicBezTo>
                  <a:cubicBezTo>
                    <a:pt x="1310" y="725"/>
                    <a:pt x="1291" y="775"/>
                    <a:pt x="1272" y="804"/>
                  </a:cubicBezTo>
                  <a:cubicBezTo>
                    <a:pt x="1253" y="833"/>
                    <a:pt x="1236" y="851"/>
                    <a:pt x="1208" y="870"/>
                  </a:cubicBezTo>
                  <a:cubicBezTo>
                    <a:pt x="1182" y="891"/>
                    <a:pt x="1128" y="898"/>
                    <a:pt x="1102" y="920"/>
                  </a:cubicBezTo>
                  <a:cubicBezTo>
                    <a:pt x="1064" y="951"/>
                    <a:pt x="1024" y="996"/>
                    <a:pt x="996" y="1035"/>
                  </a:cubicBezTo>
                  <a:cubicBezTo>
                    <a:pt x="979" y="1060"/>
                    <a:pt x="960" y="1084"/>
                    <a:pt x="943" y="1109"/>
                  </a:cubicBezTo>
                  <a:cubicBezTo>
                    <a:pt x="906" y="1169"/>
                    <a:pt x="901" y="1222"/>
                    <a:pt x="820" y="1242"/>
                  </a:cubicBezTo>
                  <a:cubicBezTo>
                    <a:pt x="745" y="1256"/>
                    <a:pt x="589" y="1232"/>
                    <a:pt x="503" y="1217"/>
                  </a:cubicBezTo>
                  <a:cubicBezTo>
                    <a:pt x="426" y="1207"/>
                    <a:pt x="394" y="1193"/>
                    <a:pt x="360" y="1182"/>
                  </a:cubicBezTo>
                  <a:cubicBezTo>
                    <a:pt x="326" y="1171"/>
                    <a:pt x="320" y="1166"/>
                    <a:pt x="300" y="1151"/>
                  </a:cubicBezTo>
                  <a:cubicBezTo>
                    <a:pt x="279" y="1131"/>
                    <a:pt x="259" y="1112"/>
                    <a:pt x="238" y="1093"/>
                  </a:cubicBezTo>
                  <a:cubicBezTo>
                    <a:pt x="220" y="1076"/>
                    <a:pt x="213" y="1050"/>
                    <a:pt x="194" y="1035"/>
                  </a:cubicBezTo>
                  <a:cubicBezTo>
                    <a:pt x="184" y="1028"/>
                    <a:pt x="170" y="1025"/>
                    <a:pt x="159" y="1019"/>
                  </a:cubicBezTo>
                  <a:cubicBezTo>
                    <a:pt x="137" y="1006"/>
                    <a:pt x="118" y="990"/>
                    <a:pt x="97" y="977"/>
                  </a:cubicBezTo>
                  <a:cubicBezTo>
                    <a:pt x="57" y="922"/>
                    <a:pt x="109" y="988"/>
                    <a:pt x="35" y="920"/>
                  </a:cubicBezTo>
                  <a:cubicBezTo>
                    <a:pt x="12" y="898"/>
                    <a:pt x="7" y="865"/>
                    <a:pt x="0" y="837"/>
                  </a:cubicBezTo>
                  <a:cubicBezTo>
                    <a:pt x="6" y="790"/>
                    <a:pt x="5" y="741"/>
                    <a:pt x="44" y="705"/>
                  </a:cubicBezTo>
                  <a:cubicBezTo>
                    <a:pt x="69" y="682"/>
                    <a:pt x="102" y="686"/>
                    <a:pt x="132" y="672"/>
                  </a:cubicBezTo>
                  <a:cubicBezTo>
                    <a:pt x="142" y="668"/>
                    <a:pt x="154" y="658"/>
                    <a:pt x="159" y="655"/>
                  </a:cubicBez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51"/>
            <p:cNvSpPr>
              <a:spLocks noChangeArrowheads="1"/>
            </p:cNvSpPr>
            <p:nvPr/>
          </p:nvSpPr>
          <p:spPr bwMode="auto">
            <a:xfrm>
              <a:off x="2208" y="2592"/>
              <a:ext cx="240" cy="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Oval 52"/>
            <p:cNvSpPr>
              <a:spLocks noChangeArrowheads="1"/>
            </p:cNvSpPr>
            <p:nvPr/>
          </p:nvSpPr>
          <p:spPr bwMode="auto">
            <a:xfrm rot="666230">
              <a:off x="2832" y="2496"/>
              <a:ext cx="240" cy="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83996" name="Group 28"/>
          <p:cNvGrpSpPr>
            <a:grpSpLocks/>
          </p:cNvGrpSpPr>
          <p:nvPr/>
        </p:nvGrpSpPr>
        <p:grpSpPr bwMode="auto">
          <a:xfrm rot="2403322">
            <a:off x="1173562" y="1903413"/>
            <a:ext cx="3108325" cy="3349625"/>
            <a:chOff x="1176" y="2604"/>
            <a:chExt cx="1344" cy="2412"/>
          </a:xfrm>
        </p:grpSpPr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Line 31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32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33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Line 34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Line 35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Line 36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7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8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Line 39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8" name="Line 40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78" name="Group 10"/>
          <p:cNvGrpSpPr>
            <a:grpSpLocks/>
          </p:cNvGrpSpPr>
          <p:nvPr/>
        </p:nvGrpSpPr>
        <p:grpSpPr bwMode="auto">
          <a:xfrm rot="19753347">
            <a:off x="1187849" y="1752600"/>
            <a:ext cx="3186113" cy="3962400"/>
            <a:chOff x="1176" y="2604"/>
            <a:chExt cx="1344" cy="2412"/>
          </a:xfrm>
        </p:grpSpPr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Line 14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371475"/>
            <a:ext cx="721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114FFB"/>
                </a:solidFill>
                <a:latin typeface="Arial" charset="0"/>
              </a:rPr>
              <a:t>Computerized Tomography (CT)</a:t>
            </a:r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rot="19753347">
            <a:off x="-945751" y="2157413"/>
            <a:ext cx="4846638" cy="31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Freeform 27"/>
          <p:cNvSpPr>
            <a:spLocks/>
          </p:cNvSpPr>
          <p:nvPr/>
        </p:nvSpPr>
        <p:spPr bwMode="auto">
          <a:xfrm rot="19753347">
            <a:off x="308374" y="836613"/>
            <a:ext cx="1919288" cy="1343025"/>
          </a:xfrm>
          <a:custGeom>
            <a:avLst/>
            <a:gdLst>
              <a:gd name="T0" fmla="*/ 0 w 1350"/>
              <a:gd name="T1" fmla="*/ 702 h 702"/>
              <a:gd name="T2" fmla="*/ 18 w 1350"/>
              <a:gd name="T3" fmla="*/ 600 h 702"/>
              <a:gd name="T4" fmla="*/ 41 w 1350"/>
              <a:gd name="T5" fmla="*/ 468 h 702"/>
              <a:gd name="T6" fmla="*/ 96 w 1350"/>
              <a:gd name="T7" fmla="*/ 336 h 702"/>
              <a:gd name="T8" fmla="*/ 188 w 1350"/>
              <a:gd name="T9" fmla="*/ 270 h 702"/>
              <a:gd name="T10" fmla="*/ 306 w 1350"/>
              <a:gd name="T11" fmla="*/ 264 h 702"/>
              <a:gd name="T12" fmla="*/ 377 w 1350"/>
              <a:gd name="T13" fmla="*/ 318 h 702"/>
              <a:gd name="T14" fmla="*/ 450 w 1350"/>
              <a:gd name="T15" fmla="*/ 366 h 702"/>
              <a:gd name="T16" fmla="*/ 528 w 1350"/>
              <a:gd name="T17" fmla="*/ 372 h 702"/>
              <a:gd name="T18" fmla="*/ 588 w 1350"/>
              <a:gd name="T19" fmla="*/ 348 h 702"/>
              <a:gd name="T20" fmla="*/ 657 w 1350"/>
              <a:gd name="T21" fmla="*/ 264 h 702"/>
              <a:gd name="T22" fmla="*/ 693 w 1350"/>
              <a:gd name="T23" fmla="*/ 174 h 702"/>
              <a:gd name="T24" fmla="*/ 744 w 1350"/>
              <a:gd name="T25" fmla="*/ 84 h 702"/>
              <a:gd name="T26" fmla="*/ 845 w 1350"/>
              <a:gd name="T27" fmla="*/ 6 h 702"/>
              <a:gd name="T28" fmla="*/ 932 w 1350"/>
              <a:gd name="T29" fmla="*/ 0 h 702"/>
              <a:gd name="T30" fmla="*/ 1008 w 1350"/>
              <a:gd name="T31" fmla="*/ 66 h 702"/>
              <a:gd name="T32" fmla="*/ 1038 w 1350"/>
              <a:gd name="T33" fmla="*/ 120 h 702"/>
              <a:gd name="T34" fmla="*/ 1093 w 1350"/>
              <a:gd name="T35" fmla="*/ 210 h 702"/>
              <a:gd name="T36" fmla="*/ 1130 w 1350"/>
              <a:gd name="T37" fmla="*/ 294 h 702"/>
              <a:gd name="T38" fmla="*/ 1166 w 1350"/>
              <a:gd name="T39" fmla="*/ 426 h 702"/>
              <a:gd name="T40" fmla="*/ 1203 w 1350"/>
              <a:gd name="T41" fmla="*/ 552 h 702"/>
              <a:gd name="T42" fmla="*/ 1226 w 1350"/>
              <a:gd name="T43" fmla="*/ 606 h 702"/>
              <a:gd name="T44" fmla="*/ 1281 w 1350"/>
              <a:gd name="T45" fmla="*/ 660 h 702"/>
              <a:gd name="T46" fmla="*/ 1318 w 1350"/>
              <a:gd name="T47" fmla="*/ 684 h 702"/>
              <a:gd name="T48" fmla="*/ 1350 w 1350"/>
              <a:gd name="T49" fmla="*/ 6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0" h="702">
                <a:moveTo>
                  <a:pt x="0" y="702"/>
                </a:moveTo>
                <a:lnTo>
                  <a:pt x="18" y="600"/>
                </a:lnTo>
                <a:lnTo>
                  <a:pt x="41" y="468"/>
                </a:lnTo>
                <a:lnTo>
                  <a:pt x="96" y="336"/>
                </a:lnTo>
                <a:lnTo>
                  <a:pt x="188" y="270"/>
                </a:lnTo>
                <a:lnTo>
                  <a:pt x="306" y="264"/>
                </a:lnTo>
                <a:lnTo>
                  <a:pt x="377" y="318"/>
                </a:lnTo>
                <a:lnTo>
                  <a:pt x="450" y="366"/>
                </a:lnTo>
                <a:lnTo>
                  <a:pt x="528" y="372"/>
                </a:lnTo>
                <a:lnTo>
                  <a:pt x="588" y="348"/>
                </a:lnTo>
                <a:lnTo>
                  <a:pt x="657" y="264"/>
                </a:lnTo>
                <a:lnTo>
                  <a:pt x="693" y="174"/>
                </a:lnTo>
                <a:lnTo>
                  <a:pt x="744" y="84"/>
                </a:lnTo>
                <a:lnTo>
                  <a:pt x="845" y="6"/>
                </a:lnTo>
                <a:lnTo>
                  <a:pt x="932" y="0"/>
                </a:lnTo>
                <a:cubicBezTo>
                  <a:pt x="949" y="11"/>
                  <a:pt x="993" y="51"/>
                  <a:pt x="1008" y="66"/>
                </a:cubicBezTo>
                <a:cubicBezTo>
                  <a:pt x="1030" y="90"/>
                  <a:pt x="1017" y="93"/>
                  <a:pt x="1038" y="120"/>
                </a:cubicBezTo>
                <a:lnTo>
                  <a:pt x="1093" y="210"/>
                </a:lnTo>
                <a:lnTo>
                  <a:pt x="1130" y="294"/>
                </a:lnTo>
                <a:lnTo>
                  <a:pt x="1166" y="426"/>
                </a:lnTo>
                <a:lnTo>
                  <a:pt x="1203" y="552"/>
                </a:lnTo>
                <a:lnTo>
                  <a:pt x="1226" y="606"/>
                </a:lnTo>
                <a:lnTo>
                  <a:pt x="1281" y="660"/>
                </a:lnTo>
                <a:lnTo>
                  <a:pt x="1318" y="684"/>
                </a:lnTo>
                <a:lnTo>
                  <a:pt x="1350" y="68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rot="2403322">
            <a:off x="1759349" y="2370138"/>
            <a:ext cx="4394200" cy="2381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Freeform 45"/>
          <p:cNvSpPr>
            <a:spLocks/>
          </p:cNvSpPr>
          <p:nvPr/>
        </p:nvSpPr>
        <p:spPr bwMode="auto">
          <a:xfrm>
            <a:off x="3691337" y="1539875"/>
            <a:ext cx="1444625" cy="1508125"/>
          </a:xfrm>
          <a:custGeom>
            <a:avLst/>
            <a:gdLst>
              <a:gd name="T0" fmla="*/ 0 w 912"/>
              <a:gd name="T1" fmla="*/ 373 h 948"/>
              <a:gd name="T2" fmla="*/ 256 w 912"/>
              <a:gd name="T3" fmla="*/ 138 h 948"/>
              <a:gd name="T4" fmla="*/ 347 w 912"/>
              <a:gd name="T5" fmla="*/ 69 h 948"/>
              <a:gd name="T6" fmla="*/ 421 w 912"/>
              <a:gd name="T7" fmla="*/ 32 h 948"/>
              <a:gd name="T8" fmla="*/ 475 w 912"/>
              <a:gd name="T9" fmla="*/ 32 h 948"/>
              <a:gd name="T10" fmla="*/ 533 w 912"/>
              <a:gd name="T11" fmla="*/ 75 h 948"/>
              <a:gd name="T12" fmla="*/ 592 w 912"/>
              <a:gd name="T13" fmla="*/ 75 h 948"/>
              <a:gd name="T14" fmla="*/ 693 w 912"/>
              <a:gd name="T15" fmla="*/ 21 h 948"/>
              <a:gd name="T16" fmla="*/ 768 w 912"/>
              <a:gd name="T17" fmla="*/ 0 h 948"/>
              <a:gd name="T18" fmla="*/ 832 w 912"/>
              <a:gd name="T19" fmla="*/ 11 h 948"/>
              <a:gd name="T20" fmla="*/ 885 w 912"/>
              <a:gd name="T21" fmla="*/ 32 h 948"/>
              <a:gd name="T22" fmla="*/ 907 w 912"/>
              <a:gd name="T23" fmla="*/ 75 h 948"/>
              <a:gd name="T24" fmla="*/ 912 w 912"/>
              <a:gd name="T25" fmla="*/ 144 h 948"/>
              <a:gd name="T26" fmla="*/ 885 w 912"/>
              <a:gd name="T27" fmla="*/ 288 h 948"/>
              <a:gd name="T28" fmla="*/ 795 w 912"/>
              <a:gd name="T29" fmla="*/ 586 h 948"/>
              <a:gd name="T30" fmla="*/ 672 w 912"/>
              <a:gd name="T31" fmla="*/ 815 h 948"/>
              <a:gd name="T32" fmla="*/ 651 w 912"/>
              <a:gd name="T33" fmla="*/ 916 h 948"/>
              <a:gd name="T34" fmla="*/ 684 w 912"/>
              <a:gd name="T35" fmla="*/ 94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2" h="948">
                <a:moveTo>
                  <a:pt x="0" y="373"/>
                </a:moveTo>
                <a:lnTo>
                  <a:pt x="256" y="138"/>
                </a:lnTo>
                <a:lnTo>
                  <a:pt x="347" y="69"/>
                </a:lnTo>
                <a:lnTo>
                  <a:pt x="421" y="32"/>
                </a:lnTo>
                <a:lnTo>
                  <a:pt x="475" y="32"/>
                </a:lnTo>
                <a:lnTo>
                  <a:pt x="533" y="75"/>
                </a:lnTo>
                <a:lnTo>
                  <a:pt x="592" y="75"/>
                </a:lnTo>
                <a:lnTo>
                  <a:pt x="693" y="21"/>
                </a:lnTo>
                <a:lnTo>
                  <a:pt x="768" y="0"/>
                </a:lnTo>
                <a:lnTo>
                  <a:pt x="832" y="11"/>
                </a:lnTo>
                <a:lnTo>
                  <a:pt x="885" y="32"/>
                </a:lnTo>
                <a:lnTo>
                  <a:pt x="907" y="75"/>
                </a:lnTo>
                <a:lnTo>
                  <a:pt x="912" y="144"/>
                </a:lnTo>
                <a:lnTo>
                  <a:pt x="885" y="288"/>
                </a:lnTo>
                <a:lnTo>
                  <a:pt x="795" y="586"/>
                </a:lnTo>
                <a:lnTo>
                  <a:pt x="672" y="815"/>
                </a:lnTo>
                <a:lnTo>
                  <a:pt x="651" y="916"/>
                </a:lnTo>
                <a:lnTo>
                  <a:pt x="684" y="94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468962" y="3200400"/>
            <a:ext cx="1020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 b="1" i="1"/>
              <a:t>f(x,y)</a:t>
            </a:r>
          </a:p>
        </p:txBody>
      </p:sp>
      <p:graphicFrame>
        <p:nvGraphicFramePr>
          <p:cNvPr id="8402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30034"/>
              </p:ext>
            </p:extLst>
          </p:nvPr>
        </p:nvGraphicFramePr>
        <p:xfrm>
          <a:off x="134988" y="1124744"/>
          <a:ext cx="836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8" name="Equation" r:id="rId4" imgW="533160" imgH="291960" progId="Equation.3">
                  <p:embed/>
                </p:oleObj>
              </mc:Choice>
              <mc:Fallback>
                <p:oleObj name="Equation" r:id="rId4" imgW="533160" imgH="2919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88" y="1124744"/>
                        <a:ext cx="836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64314"/>
              </p:ext>
            </p:extLst>
          </p:nvPr>
        </p:nvGraphicFramePr>
        <p:xfrm>
          <a:off x="3935815" y="1076446"/>
          <a:ext cx="879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9" name="Equation" r:id="rId6" imgW="558720" imgH="291960" progId="Equation.3">
                  <p:embed/>
                </p:oleObj>
              </mc:Choice>
              <mc:Fallback>
                <p:oleObj name="Equation" r:id="rId6" imgW="558720" imgH="29196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815" y="1076446"/>
                        <a:ext cx="879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95906"/>
              </p:ext>
            </p:extLst>
          </p:nvPr>
        </p:nvGraphicFramePr>
        <p:xfrm>
          <a:off x="6042818" y="5934119"/>
          <a:ext cx="2636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0" name="Equation" r:id="rId8" imgW="1676160" imgH="291960" progId="Equation.3">
                  <p:embed/>
                </p:oleObj>
              </mc:Choice>
              <mc:Fallback>
                <p:oleObj name="Equation" r:id="rId8" imgW="1676160" imgH="2919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18" y="5934119"/>
                        <a:ext cx="26368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1331"/>
              </p:ext>
            </p:extLst>
          </p:nvPr>
        </p:nvGraphicFramePr>
        <p:xfrm>
          <a:off x="6200136" y="5373216"/>
          <a:ext cx="1971792" cy="44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1" name="משוואה" r:id="rId10" imgW="901440" imgH="203040" progId="Equation.3">
                  <p:embed/>
                </p:oleObj>
              </mc:Choice>
              <mc:Fallback>
                <p:oleObj name="משוואה" r:id="rId10" imgW="90144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136" y="5373216"/>
                        <a:ext cx="1971792" cy="443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043" name="Group 75"/>
          <p:cNvGrpSpPr>
            <a:grpSpLocks/>
          </p:cNvGrpSpPr>
          <p:nvPr/>
        </p:nvGrpSpPr>
        <p:grpSpPr bwMode="auto">
          <a:xfrm>
            <a:off x="5199062" y="1190310"/>
            <a:ext cx="3944938" cy="2441575"/>
            <a:chOff x="3092" y="2424"/>
            <a:chExt cx="2485" cy="1538"/>
          </a:xfrm>
        </p:grpSpPr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3092" y="3282"/>
              <a:ext cx="2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Line 63"/>
            <p:cNvSpPr>
              <a:spLocks noChangeShapeType="1"/>
            </p:cNvSpPr>
            <p:nvPr/>
          </p:nvSpPr>
          <p:spPr bwMode="auto">
            <a:xfrm rot="-5400000">
              <a:off x="3532" y="3211"/>
              <a:ext cx="15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 flipV="1">
              <a:off x="3220" y="2936"/>
              <a:ext cx="2130" cy="6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3" name="Rectangle 65"/>
            <p:cNvSpPr>
              <a:spLocks noChangeArrowheads="1"/>
            </p:cNvSpPr>
            <p:nvPr/>
          </p:nvSpPr>
          <p:spPr bwMode="auto">
            <a:xfrm>
              <a:off x="5391" y="3245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u</a:t>
              </a:r>
            </a:p>
          </p:txBody>
        </p:sp>
        <p:sp>
          <p:nvSpPr>
            <p:cNvPr id="84034" name="Rectangle 66"/>
            <p:cNvSpPr>
              <a:spLocks noChangeArrowheads="1"/>
            </p:cNvSpPr>
            <p:nvPr/>
          </p:nvSpPr>
          <p:spPr bwMode="auto">
            <a:xfrm>
              <a:off x="4292" y="242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v</a:t>
              </a:r>
            </a:p>
          </p:txBody>
        </p:sp>
        <p:sp>
          <p:nvSpPr>
            <p:cNvPr id="84035" name="Line 67"/>
            <p:cNvSpPr>
              <a:spLocks noChangeShapeType="1"/>
            </p:cNvSpPr>
            <p:nvPr/>
          </p:nvSpPr>
          <p:spPr bwMode="auto">
            <a:xfrm rot="16200000" flipV="1">
              <a:off x="3687" y="2666"/>
              <a:ext cx="1198" cy="12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6" name="Group 68"/>
            <p:cNvGrpSpPr>
              <a:grpSpLocks/>
            </p:cNvGrpSpPr>
            <p:nvPr/>
          </p:nvGrpSpPr>
          <p:grpSpPr bwMode="auto">
            <a:xfrm rot="-1617527">
              <a:off x="3216" y="2688"/>
              <a:ext cx="2130" cy="1198"/>
              <a:chOff x="1480" y="900"/>
              <a:chExt cx="1597" cy="1597"/>
            </a:xfrm>
          </p:grpSpPr>
          <p:sp>
            <p:nvSpPr>
              <p:cNvPr id="84037" name="Line 69"/>
              <p:cNvSpPr>
                <a:spLocks noChangeShapeType="1"/>
              </p:cNvSpPr>
              <p:nvPr/>
            </p:nvSpPr>
            <p:spPr bwMode="auto">
              <a:xfrm flipV="1">
                <a:off x="1480" y="1238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8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1480" y="1238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39" name="Group 71"/>
            <p:cNvGrpSpPr>
              <a:grpSpLocks/>
            </p:cNvGrpSpPr>
            <p:nvPr/>
          </p:nvGrpSpPr>
          <p:grpSpPr bwMode="auto">
            <a:xfrm rot="-3103459">
              <a:off x="3684" y="2215"/>
              <a:ext cx="1197" cy="2129"/>
              <a:chOff x="1382" y="802"/>
              <a:chExt cx="1597" cy="1597"/>
            </a:xfrm>
          </p:grpSpPr>
          <p:sp>
            <p:nvSpPr>
              <p:cNvPr id="84040" name="Line 72"/>
              <p:cNvSpPr>
                <a:spLocks noChangeShapeType="1"/>
              </p:cNvSpPr>
              <p:nvPr/>
            </p:nvSpPr>
            <p:spPr bwMode="auto">
              <a:xfrm flipV="1">
                <a:off x="1382" y="1140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1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1382" y="1140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5066" y="2539"/>
              <a:ext cx="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F(u,v)</a:t>
              </a: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 flipV="1">
            <a:off x="1177533" y="1798722"/>
            <a:ext cx="3186113" cy="3576453"/>
            <a:chOff x="1176" y="2604"/>
            <a:chExt cx="1344" cy="2412"/>
          </a:xfrm>
        </p:grpSpPr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Line 26"/>
          <p:cNvSpPr>
            <a:spLocks noChangeShapeType="1"/>
          </p:cNvSpPr>
          <p:nvPr/>
        </p:nvSpPr>
        <p:spPr bwMode="auto">
          <a:xfrm>
            <a:off x="621855" y="5409560"/>
            <a:ext cx="4846638" cy="3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reeform 27"/>
          <p:cNvSpPr>
            <a:spLocks/>
          </p:cNvSpPr>
          <p:nvPr/>
        </p:nvSpPr>
        <p:spPr bwMode="auto">
          <a:xfrm flipV="1">
            <a:off x="1691680" y="5448627"/>
            <a:ext cx="1919288" cy="1343025"/>
          </a:xfrm>
          <a:custGeom>
            <a:avLst/>
            <a:gdLst>
              <a:gd name="T0" fmla="*/ 0 w 1350"/>
              <a:gd name="T1" fmla="*/ 702 h 702"/>
              <a:gd name="T2" fmla="*/ 18 w 1350"/>
              <a:gd name="T3" fmla="*/ 600 h 702"/>
              <a:gd name="T4" fmla="*/ 41 w 1350"/>
              <a:gd name="T5" fmla="*/ 468 h 702"/>
              <a:gd name="T6" fmla="*/ 96 w 1350"/>
              <a:gd name="T7" fmla="*/ 336 h 702"/>
              <a:gd name="T8" fmla="*/ 188 w 1350"/>
              <a:gd name="T9" fmla="*/ 270 h 702"/>
              <a:gd name="T10" fmla="*/ 306 w 1350"/>
              <a:gd name="T11" fmla="*/ 264 h 702"/>
              <a:gd name="T12" fmla="*/ 377 w 1350"/>
              <a:gd name="T13" fmla="*/ 318 h 702"/>
              <a:gd name="T14" fmla="*/ 450 w 1350"/>
              <a:gd name="T15" fmla="*/ 366 h 702"/>
              <a:gd name="T16" fmla="*/ 528 w 1350"/>
              <a:gd name="T17" fmla="*/ 372 h 702"/>
              <a:gd name="T18" fmla="*/ 588 w 1350"/>
              <a:gd name="T19" fmla="*/ 348 h 702"/>
              <a:gd name="T20" fmla="*/ 657 w 1350"/>
              <a:gd name="T21" fmla="*/ 264 h 702"/>
              <a:gd name="T22" fmla="*/ 693 w 1350"/>
              <a:gd name="T23" fmla="*/ 174 h 702"/>
              <a:gd name="T24" fmla="*/ 744 w 1350"/>
              <a:gd name="T25" fmla="*/ 84 h 702"/>
              <a:gd name="T26" fmla="*/ 845 w 1350"/>
              <a:gd name="T27" fmla="*/ 6 h 702"/>
              <a:gd name="T28" fmla="*/ 932 w 1350"/>
              <a:gd name="T29" fmla="*/ 0 h 702"/>
              <a:gd name="T30" fmla="*/ 1008 w 1350"/>
              <a:gd name="T31" fmla="*/ 66 h 702"/>
              <a:gd name="T32" fmla="*/ 1038 w 1350"/>
              <a:gd name="T33" fmla="*/ 120 h 702"/>
              <a:gd name="T34" fmla="*/ 1093 w 1350"/>
              <a:gd name="T35" fmla="*/ 210 h 702"/>
              <a:gd name="T36" fmla="*/ 1130 w 1350"/>
              <a:gd name="T37" fmla="*/ 294 h 702"/>
              <a:gd name="T38" fmla="*/ 1166 w 1350"/>
              <a:gd name="T39" fmla="*/ 426 h 702"/>
              <a:gd name="T40" fmla="*/ 1203 w 1350"/>
              <a:gd name="T41" fmla="*/ 552 h 702"/>
              <a:gd name="T42" fmla="*/ 1226 w 1350"/>
              <a:gd name="T43" fmla="*/ 606 h 702"/>
              <a:gd name="T44" fmla="*/ 1281 w 1350"/>
              <a:gd name="T45" fmla="*/ 660 h 702"/>
              <a:gd name="T46" fmla="*/ 1318 w 1350"/>
              <a:gd name="T47" fmla="*/ 684 h 702"/>
              <a:gd name="T48" fmla="*/ 1350 w 1350"/>
              <a:gd name="T49" fmla="*/ 6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0" h="702">
                <a:moveTo>
                  <a:pt x="0" y="702"/>
                </a:moveTo>
                <a:lnTo>
                  <a:pt x="18" y="600"/>
                </a:lnTo>
                <a:lnTo>
                  <a:pt x="41" y="468"/>
                </a:lnTo>
                <a:lnTo>
                  <a:pt x="96" y="336"/>
                </a:lnTo>
                <a:lnTo>
                  <a:pt x="188" y="270"/>
                </a:lnTo>
                <a:lnTo>
                  <a:pt x="306" y="264"/>
                </a:lnTo>
                <a:lnTo>
                  <a:pt x="377" y="318"/>
                </a:lnTo>
                <a:lnTo>
                  <a:pt x="450" y="366"/>
                </a:lnTo>
                <a:lnTo>
                  <a:pt x="528" y="372"/>
                </a:lnTo>
                <a:lnTo>
                  <a:pt x="588" y="348"/>
                </a:lnTo>
                <a:lnTo>
                  <a:pt x="657" y="264"/>
                </a:lnTo>
                <a:lnTo>
                  <a:pt x="693" y="174"/>
                </a:lnTo>
                <a:lnTo>
                  <a:pt x="744" y="84"/>
                </a:lnTo>
                <a:lnTo>
                  <a:pt x="845" y="6"/>
                </a:lnTo>
                <a:lnTo>
                  <a:pt x="932" y="0"/>
                </a:lnTo>
                <a:cubicBezTo>
                  <a:pt x="949" y="11"/>
                  <a:pt x="993" y="51"/>
                  <a:pt x="1008" y="66"/>
                </a:cubicBezTo>
                <a:cubicBezTo>
                  <a:pt x="1030" y="90"/>
                  <a:pt x="1017" y="93"/>
                  <a:pt x="1038" y="120"/>
                </a:cubicBezTo>
                <a:lnTo>
                  <a:pt x="1093" y="210"/>
                </a:lnTo>
                <a:lnTo>
                  <a:pt x="1130" y="294"/>
                </a:lnTo>
                <a:lnTo>
                  <a:pt x="1166" y="426"/>
                </a:lnTo>
                <a:lnTo>
                  <a:pt x="1203" y="552"/>
                </a:lnTo>
                <a:lnTo>
                  <a:pt x="1226" y="606"/>
                </a:lnTo>
                <a:lnTo>
                  <a:pt x="1281" y="660"/>
                </a:lnTo>
                <a:lnTo>
                  <a:pt x="1318" y="684"/>
                </a:lnTo>
                <a:lnTo>
                  <a:pt x="1350" y="68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07198"/>
              </p:ext>
            </p:extLst>
          </p:nvPr>
        </p:nvGraphicFramePr>
        <p:xfrm>
          <a:off x="3315367" y="5859364"/>
          <a:ext cx="85836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2" name="משוואה" r:id="rId12" imgW="342720" imgH="203040" progId="Equation.3">
                  <p:embed/>
                </p:oleObj>
              </mc:Choice>
              <mc:Fallback>
                <p:oleObj name="משוואה" r:id="rId12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367" y="5859364"/>
                        <a:ext cx="858368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4" grpId="0" animBg="1"/>
      <p:bldP spid="83995" grpId="0" animBg="1"/>
      <p:bldP spid="84012" grpId="0" animBg="1"/>
      <p:bldP spid="84013" grpId="0" animBg="1"/>
      <p:bldP spid="83975" grpId="0" autoUpdateAnimBg="0"/>
      <p:bldP spid="78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58788" y="203200"/>
            <a:ext cx="83661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114FFB"/>
                </a:solidFill>
                <a:latin typeface="Arial" charset="0"/>
              </a:rPr>
              <a:t>Computerized Tomography</a:t>
            </a:r>
          </a:p>
        </p:txBody>
      </p:sp>
      <p:pic>
        <p:nvPicPr>
          <p:cNvPr id="89091" name="Picture 3" descr="ct2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36825"/>
            <a:ext cx="3648075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ct1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817563"/>
            <a:ext cx="175577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311650" y="1082675"/>
            <a:ext cx="285115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Original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(simulated)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2D image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62000" y="2514600"/>
            <a:ext cx="29718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8 projections-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Frequency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Domain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867400" y="2522538"/>
            <a:ext cx="29718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120 projections-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Frequency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Domain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914400" y="579120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Reconstruction from</a:t>
            </a:r>
          </a:p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8 projections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477000" y="5765800"/>
            <a:ext cx="2209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Reconstruction from</a:t>
            </a:r>
          </a:p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120 projections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altLang="en-US" dirty="0"/>
              <a:t>End of Lesson...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47974" y="1556792"/>
            <a:ext cx="8292527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Exercise#1  -- will be posted on the website.</a:t>
            </a:r>
            <a:endParaRPr lang="en-US" altLang="en-US" b="1" dirty="0"/>
          </a:p>
          <a:p>
            <a:pPr algn="ctr"/>
            <a:r>
              <a:rPr lang="en-US" altLang="en-US" b="1" dirty="0"/>
              <a:t>(Theoretical exercise:  To be done and submitted individually)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295630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To get course announcements: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</a:br>
            <a:r>
              <a:rPr lang="en-US" altLang="en-US" b="1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 please </a:t>
            </a: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sign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in to the course website!</a:t>
            </a:r>
            <a:endParaRPr lang="en-US" altLang="en-US" i="1" dirty="0">
              <a:solidFill>
                <a:srgbClr val="000000"/>
              </a:solidFill>
            </a:endParaRPr>
          </a:p>
          <a:p>
            <a:pPr algn="ctr"/>
            <a:endParaRPr lang="en-US" altLang="en-US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4725144"/>
            <a:ext cx="6547501" cy="12003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Jan. 6 – Israeli Computer Vision Day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(If you wish to attend – please register!)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https://sites.google.com/view/vision-day-2019</a:t>
            </a:r>
            <a:endParaRPr lang="en-US" alt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/>
              <a:t>Convolution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117600" y="1600200"/>
          <a:ext cx="6883400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8" name="Equation" r:id="rId4" imgW="4622760" imgH="3213000" progId="Equation.3">
                  <p:embed/>
                </p:oleObj>
              </mc:Choice>
              <mc:Fallback>
                <p:oleObj name="Equation" r:id="rId4" imgW="4622760" imgH="321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600200"/>
                        <a:ext cx="6883400" cy="47847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19672" y="2708920"/>
            <a:ext cx="5616624" cy="169020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altLang="en-US" sz="2600" b="1" u="sng" dirty="0">
                <a:solidFill>
                  <a:srgbClr val="FF0000"/>
                </a:solidFill>
              </a:rPr>
              <a:t>Good for: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Pattern matching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Filtering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Understanding Fourier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193675"/>
            <a:ext cx="7721600" cy="5572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rgbClr val="0338CF"/>
                </a:solidFill>
                <a:latin typeface="Arial" charset="0"/>
              </a:rPr>
              <a:t>Convolution Properties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850900"/>
            <a:ext cx="8377238" cy="56657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/>
              <a:t>Commutative: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f*g = g*f</a:t>
            </a:r>
          </a:p>
          <a:p>
            <a:r>
              <a:rPr lang="en-US" altLang="en-US" sz="2800"/>
              <a:t>Associative: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(f*g)*h = f*(g*h)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>
                <a:cs typeface="Arial" charset="0"/>
              </a:rPr>
              <a:t>Homogeneous</a:t>
            </a:r>
            <a:r>
              <a:rPr lang="en-US" altLang="en-US"/>
              <a:t>: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f*(</a:t>
            </a:r>
            <a:r>
              <a:rPr lang="en-US" altLang="en-US" sz="2800" b="1">
                <a:solidFill>
                  <a:srgbClr val="FF0066"/>
                </a:solidFill>
                <a:sym typeface="Symbol" pitchFamily="18" charset="2"/>
              </a:rPr>
              <a:t></a:t>
            </a:r>
            <a:r>
              <a:rPr lang="en-US" altLang="en-US" sz="2800" b="1">
                <a:solidFill>
                  <a:srgbClr val="FF0066"/>
                </a:solidFill>
              </a:rPr>
              <a:t>g)= </a:t>
            </a:r>
            <a:r>
              <a:rPr lang="en-US" altLang="en-US" sz="2800" b="1">
                <a:solidFill>
                  <a:srgbClr val="FF0066"/>
                </a:solidFill>
                <a:sym typeface="Symbol" pitchFamily="18" charset="2"/>
              </a:rPr>
              <a:t></a:t>
            </a:r>
            <a:r>
              <a:rPr lang="en-US" altLang="en-US" sz="2800" b="1">
                <a:solidFill>
                  <a:srgbClr val="FF0066"/>
                </a:solidFill>
              </a:rPr>
              <a:t> f*g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>
                <a:cs typeface="Arial" charset="0"/>
              </a:rPr>
              <a:t>Additive (Distributive):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f*(g+h)= f*g+f*h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/>
              <a:t>Shift-Invariant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f*g(x-x0,y-yo)= (f*g) (x-x0,y-yo) </a:t>
            </a:r>
          </a:p>
        </p:txBody>
      </p:sp>
      <p:sp>
        <p:nvSpPr>
          <p:cNvPr id="4" name="Rectangle 3"/>
          <p:cNvSpPr/>
          <p:nvPr/>
        </p:nvSpPr>
        <p:spPr>
          <a:xfrm rot="19068563">
            <a:off x="5148064" y="2780928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solidFill>
                  <a:schemeClr val="accent2"/>
                </a:solidFill>
                <a:latin typeface="Arial" charset="0"/>
              </a:rPr>
              <a:t>Proofs</a:t>
            </a:r>
            <a:r>
              <a:rPr lang="en-US" altLang="en-US" sz="2800" b="1" dirty="0">
                <a:solidFill>
                  <a:schemeClr val="accent2"/>
                </a:solidFill>
                <a:latin typeface="Arial" charset="0"/>
              </a:rPr>
              <a:t>:  Homework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066800" y="306388"/>
            <a:ext cx="664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/>
              <a:t>Spatial Filtering Operations</a:t>
            </a:r>
          </a:p>
        </p:txBody>
      </p:sp>
      <p:grpSp>
        <p:nvGrpSpPr>
          <p:cNvPr id="124956" name="Group 28"/>
          <p:cNvGrpSpPr>
            <a:grpSpLocks/>
          </p:cNvGrpSpPr>
          <p:nvPr/>
        </p:nvGrpSpPr>
        <p:grpSpPr bwMode="auto">
          <a:xfrm>
            <a:off x="3563888" y="3795045"/>
            <a:ext cx="4608407" cy="2136775"/>
            <a:chOff x="1429" y="3339"/>
            <a:chExt cx="2107" cy="1346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1429" y="3339"/>
              <a:ext cx="186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h(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charset="0"/>
                </a:rPr>
                <a:t>x,y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) = 1/9  </a:t>
              </a:r>
              <a:r>
                <a:rPr lang="en-US" altLang="en-US" sz="4000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  f(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charset="0"/>
                </a:rPr>
                <a:t>n,m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1627" y="3698"/>
              <a:ext cx="1909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altLang="en-US" i="1" dirty="0" err="1">
                  <a:solidFill>
                    <a:srgbClr val="FF0000"/>
                  </a:solidFill>
                  <a:latin typeface="Arial" charset="0"/>
                </a:rPr>
                <a:t>n,m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) </a:t>
              </a:r>
            </a:p>
            <a:p>
              <a:pPr algn="ctr"/>
              <a:endParaRPr lang="en-US" altLang="en-US" i="1" dirty="0">
                <a:solidFill>
                  <a:srgbClr val="FF0000"/>
                </a:solidFill>
                <a:latin typeface="Arial" charset="0"/>
              </a:endParaRPr>
            </a:p>
            <a:p>
              <a:pPr algn="ctr"/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Average of all pixels in the 3x3 neighborhood of (</a:t>
              </a:r>
              <a:r>
                <a:rPr lang="en-US" altLang="en-US" i="1" dirty="0" err="1">
                  <a:solidFill>
                    <a:srgbClr val="FF0000"/>
                  </a:solidFill>
                  <a:latin typeface="Arial" charset="0"/>
                </a:rPr>
                <a:t>x,y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5481" y="1772816"/>
            <a:ext cx="1287462" cy="1054522"/>
            <a:chOff x="745481" y="2103438"/>
            <a:chExt cx="1287462" cy="723900"/>
          </a:xfrm>
        </p:grpSpPr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745481" y="2103438"/>
              <a:ext cx="1287462" cy="723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 flipH="1">
              <a:off x="1170931" y="2103438"/>
              <a:ext cx="0" cy="712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607493" y="2103438"/>
              <a:ext cx="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9" name="Line 11"/>
            <p:cNvSpPr>
              <a:spLocks noChangeShapeType="1"/>
            </p:cNvSpPr>
            <p:nvPr/>
          </p:nvSpPr>
          <p:spPr bwMode="auto">
            <a:xfrm>
              <a:off x="745481" y="2343150"/>
              <a:ext cx="12874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0" name="Line 12"/>
            <p:cNvSpPr>
              <a:spLocks noChangeShapeType="1"/>
            </p:cNvSpPr>
            <p:nvPr/>
          </p:nvSpPr>
          <p:spPr bwMode="auto">
            <a:xfrm>
              <a:off x="745481" y="2587625"/>
              <a:ext cx="12874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679294" y="1313716"/>
            <a:ext cx="151644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dirty="0">
                <a:latin typeface="Arial" charset="0"/>
              </a:rPr>
              <a:t>3 x 3 filter</a:t>
            </a:r>
          </a:p>
        </p:txBody>
      </p:sp>
      <p:graphicFrame>
        <p:nvGraphicFramePr>
          <p:cNvPr id="12495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844785"/>
              </p:ext>
            </p:extLst>
          </p:nvPr>
        </p:nvGraphicFramePr>
        <p:xfrm>
          <a:off x="2492773" y="1443038"/>
          <a:ext cx="6371011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0" name="משוואה" r:id="rId4" imgW="1854000" imgH="736560" progId="Equation.3">
                  <p:embed/>
                </p:oleObj>
              </mc:Choice>
              <mc:Fallback>
                <p:oleObj name="משוואה" r:id="rId4" imgW="1854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773" y="1443038"/>
                        <a:ext cx="6371011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656798" y="1019770"/>
            <a:ext cx="19476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dirty="0">
                <a:solidFill>
                  <a:srgbClr val="000099"/>
                </a:solidFill>
              </a:rPr>
              <a:t>Example filter</a:t>
            </a:r>
          </a:p>
        </p:txBody>
      </p:sp>
    </p:spTree>
    <p:extLst>
      <p:ext uri="{BB962C8B-B14F-4D97-AF65-F5344CB8AC3E}">
        <p14:creationId xmlns:p14="http://schemas.microsoft.com/office/powerpoint/2010/main" val="176053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764704"/>
            <a:ext cx="16271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63279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060104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382617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2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385792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128963" y="2364904"/>
            <a:ext cx="25860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Salt &amp; Pepper Noise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300163" y="3680942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3 X 3 Average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288088" y="3680942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Arial" charset="0"/>
              </a:rPr>
              <a:t>5 X 5 Average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1257300" y="5933604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7 X 7 Average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605588" y="5933604"/>
            <a:ext cx="1014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Arial" charset="0"/>
              </a:rPr>
              <a:t>Median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rot="19202605">
            <a:off x="1955470" y="3338816"/>
            <a:ext cx="4953874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Local averaging: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Removes noise but blurs edges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5" grpId="0"/>
      <p:bldP spid="126986" grpId="0"/>
      <p:bldP spid="12698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692696"/>
            <a:ext cx="1627187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083346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34" y="2083346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210596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72" y="4213771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276600" y="2332583"/>
            <a:ext cx="24685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Salt &amp; Pepper Noise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219200" y="3640683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3 X 3 Average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6239272" y="3640683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5 X 5 Average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143000" y="5774283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7 X 7 Average</a:t>
            </a: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6653609" y="5774283"/>
            <a:ext cx="1014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Median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rot="19202605">
            <a:off x="1955470" y="3338816"/>
            <a:ext cx="4953874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Local averaging: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Removes noise but blurs edges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arGy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4265860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 descr="carGx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56335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car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carMag"/>
          <p:cNvPicPr>
            <a:picLocks noChangeArrowheads="1"/>
          </p:cNvPicPr>
          <p:nvPr/>
        </p:nvPicPr>
        <p:blipFill>
          <a:blip r:embed="rId7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4234110"/>
            <a:ext cx="2682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23528" y="3544118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x derivative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001945" y="2967335"/>
            <a:ext cx="2890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Gradient magnitude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463776" y="3567931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y derivative</a:t>
            </a:r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770606"/>
              </p:ext>
            </p:extLst>
          </p:nvPr>
        </p:nvGraphicFramePr>
        <p:xfrm>
          <a:off x="2124075" y="3399656"/>
          <a:ext cx="431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2" name="משוואה" r:id="rId8" imgW="228600" imgH="393480" progId="Equation.3">
                  <p:embed/>
                </p:oleObj>
              </mc:Choice>
              <mc:Fallback>
                <p:oleObj name="משוואה" r:id="rId8" imgW="2286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399656"/>
                        <a:ext cx="431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207761"/>
              </p:ext>
            </p:extLst>
          </p:nvPr>
        </p:nvGraphicFramePr>
        <p:xfrm>
          <a:off x="5220320" y="3421881"/>
          <a:ext cx="431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3" name="משוואה" r:id="rId10" imgW="228600" imgH="419040" progId="Equation.3">
                  <p:embed/>
                </p:oleObj>
              </mc:Choice>
              <mc:Fallback>
                <p:oleObj name="משוואה" r:id="rId10" imgW="22860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320" y="3421881"/>
                        <a:ext cx="431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52348"/>
              </p:ext>
            </p:extLst>
          </p:nvPr>
        </p:nvGraphicFramePr>
        <p:xfrm>
          <a:off x="6542464" y="3483347"/>
          <a:ext cx="2143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4" name="משוואה" r:id="rId12" imgW="1180800" imgH="330120" progId="Equation.3">
                  <p:embed/>
                </p:oleObj>
              </mc:Choice>
              <mc:Fallback>
                <p:oleObj name="משוואה" r:id="rId12" imgW="118080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464" y="3483347"/>
                        <a:ext cx="21431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87077"/>
              </p:ext>
            </p:extLst>
          </p:nvPr>
        </p:nvGraphicFramePr>
        <p:xfrm>
          <a:off x="389533" y="2492375"/>
          <a:ext cx="1876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5" name="משוואה" r:id="rId14" imgW="990360" imgH="266400" progId="Equation.3">
                  <p:embed/>
                </p:oleObj>
              </mc:Choice>
              <mc:Fallback>
                <p:oleObj name="משוואה" r:id="rId14" imgW="990360" imgH="266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33" y="2492375"/>
                        <a:ext cx="18764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14725"/>
              </p:ext>
            </p:extLst>
          </p:nvPr>
        </p:nvGraphicFramePr>
        <p:xfrm>
          <a:off x="3498106" y="2205930"/>
          <a:ext cx="1778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6" name="משוואה" r:id="rId16" imgW="939600" imgH="495000" progId="Equation.3">
                  <p:embed/>
                </p:oleObj>
              </mc:Choice>
              <mc:Fallback>
                <p:oleObj name="משוואה" r:id="rId16" imgW="939600" imgH="495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106" y="2205930"/>
                        <a:ext cx="1778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14095"/>
              </p:ext>
            </p:extLst>
          </p:nvPr>
        </p:nvGraphicFramePr>
        <p:xfrm>
          <a:off x="127025" y="3044825"/>
          <a:ext cx="2644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7" name="משוואה" r:id="rId18" imgW="1396800" imgH="203040" progId="Equation.3">
                  <p:embed/>
                </p:oleObj>
              </mc:Choice>
              <mc:Fallback>
                <p:oleObj name="משוואה" r:id="rId18" imgW="139680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5" y="3044825"/>
                        <a:ext cx="2644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85053"/>
              </p:ext>
            </p:extLst>
          </p:nvPr>
        </p:nvGraphicFramePr>
        <p:xfrm>
          <a:off x="3210965" y="3068960"/>
          <a:ext cx="2644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8" name="משוואה" r:id="rId20" imgW="1396800" imgH="203040" progId="Equation.3">
                  <p:embed/>
                </p:oleObj>
              </mc:Choice>
              <mc:Fallback>
                <p:oleObj name="משוואה" r:id="rId20" imgW="139680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965" y="3068960"/>
                        <a:ext cx="2644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32240" y="2072110"/>
            <a:ext cx="2057102" cy="3085638"/>
            <a:chOff x="6732240" y="2072110"/>
            <a:chExt cx="2057102" cy="3085638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732240" y="2072110"/>
              <a:ext cx="2057102" cy="7088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 very simplistic</a:t>
              </a:r>
              <a:br>
                <a:rPr lang="en-US" altLang="en-US" dirty="0">
                  <a:solidFill>
                    <a:srgbClr val="FF0000"/>
                  </a:solidFill>
                </a:rPr>
              </a:br>
              <a:r>
                <a:rPr lang="en-US" altLang="en-US" dirty="0">
                  <a:solidFill>
                    <a:srgbClr val="FF0000"/>
                  </a:solidFill>
                </a:rPr>
                <a:t>“Edge Detector”</a:t>
              </a:r>
            </a:p>
          </p:txBody>
        </p:sp>
        <p:sp>
          <p:nvSpPr>
            <p:cNvPr id="5" name="Arc 4"/>
            <p:cNvSpPr/>
            <p:nvPr/>
          </p:nvSpPr>
          <p:spPr bwMode="auto">
            <a:xfrm rot="2083869">
              <a:off x="7283905" y="2276315"/>
              <a:ext cx="1404694" cy="2881433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122888" grpId="0"/>
      <p:bldP spid="1228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42888"/>
            <a:ext cx="7721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Convolution Theorem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132013" y="1984375"/>
          <a:ext cx="46434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4" imgW="3111480" imgH="330120" progId="Equation.3">
                  <p:embed/>
                </p:oleObj>
              </mc:Choice>
              <mc:Fallback>
                <p:oleObj name="Equation" r:id="rId4" imgW="311148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1984375"/>
                        <a:ext cx="46434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4650" y="3135313"/>
            <a:ext cx="2263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Arial" charset="0"/>
              </a:rPr>
              <a:t>and similarly: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405063" y="3892550"/>
          <a:ext cx="44561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6" imgW="2984400" imgH="291960" progId="Equation.3">
                  <p:embed/>
                </p:oleObj>
              </mc:Choice>
              <mc:Fallback>
                <p:oleObj name="Equation" r:id="rId6" imgW="298440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92550"/>
                        <a:ext cx="44561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76238" y="1757363"/>
            <a:ext cx="8348662" cy="966787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6238" y="3605213"/>
            <a:ext cx="8348662" cy="966787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15816" y="5570076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solidFill>
                  <a:schemeClr val="accent2"/>
                </a:solidFill>
                <a:latin typeface="Arial" charset="0"/>
              </a:rPr>
              <a:t>Proof</a:t>
            </a:r>
            <a:r>
              <a:rPr lang="en-US" altLang="en-US" sz="2800" b="1" dirty="0">
                <a:solidFill>
                  <a:schemeClr val="accent2"/>
                </a:solidFill>
                <a:latin typeface="Arial" charset="0"/>
              </a:rPr>
              <a:t>:  Homework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animBg="1"/>
      <p:bldP spid="6151" grpId="0" animBg="1"/>
      <p:bldP spid="3" grpId="0"/>
    </p:bld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9337</TotalTime>
  <Words>496</Words>
  <Application>Microsoft Office PowerPoint</Application>
  <PresentationFormat>On-screen Show (4:3)</PresentationFormat>
  <Paragraphs>167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Symbol</vt:lpstr>
      <vt:lpstr>Times New Roman</vt:lpstr>
      <vt:lpstr>Wingdings</vt:lpstr>
      <vt:lpstr>Blank Presentation.pot</vt:lpstr>
      <vt:lpstr>Blank Presentation</vt:lpstr>
      <vt:lpstr>1_Blank Presentation</vt:lpstr>
      <vt:lpstr>Equation</vt:lpstr>
      <vt:lpstr>משוואה</vt:lpstr>
      <vt:lpstr>PowerPoint Presentation</vt:lpstr>
      <vt:lpstr>PowerPoint Presentation</vt:lpstr>
      <vt:lpstr>Convolution</vt:lpstr>
      <vt:lpstr>Convolution Properties</vt:lpstr>
      <vt:lpstr>PowerPoint Presentation</vt:lpstr>
      <vt:lpstr>PowerPoint Presentation</vt:lpstr>
      <vt:lpstr>PowerPoint Presentation</vt:lpstr>
      <vt:lpstr>PowerPoint Presentation</vt:lpstr>
      <vt:lpstr>The Convolution Theorem</vt:lpstr>
      <vt:lpstr>PowerPoint Presentation</vt:lpstr>
      <vt:lpstr>PowerPoint Presentation</vt:lpstr>
      <vt:lpstr>PowerPoint Presentation</vt:lpstr>
      <vt:lpstr>The Sampling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Lesson...</vt:lpstr>
    </vt:vector>
  </TitlesOfParts>
  <Company>The Weizmann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</dc:title>
  <dc:creator>Michal Irani</dc:creator>
  <cp:lastModifiedBy>Michal Irani</cp:lastModifiedBy>
  <cp:revision>83</cp:revision>
  <dcterms:created xsi:type="dcterms:W3CDTF">2002-11-07T12:13:48Z</dcterms:created>
  <dcterms:modified xsi:type="dcterms:W3CDTF">2019-11-10T14:16:55Z</dcterms:modified>
</cp:coreProperties>
</file>