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93" r:id="rId5"/>
    <p:sldId id="294" r:id="rId6"/>
    <p:sldId id="296" r:id="rId7"/>
    <p:sldId id="29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4" autoAdjust="0"/>
  </p:normalViewPr>
  <p:slideViewPr>
    <p:cSldViewPr snapToGrid="0">
      <p:cViewPr varScale="1">
        <p:scale>
          <a:sx n="59" d="100"/>
          <a:sy n="59" d="100"/>
        </p:scale>
        <p:origin x="148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3418B-63AB-4565-A787-EFA0EE6BD49A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6C689-4055-433B-91FF-4BEA92291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10E2A-AF03-43E9-A870-B34DEEEC61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2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6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255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4360"/>
            <a:ext cx="7886700" cy="50851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4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1704"/>
            <a:ext cx="7886700" cy="8189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603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8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FEF83-AE6F-43A6-84A7-57B4858838E7}" type="datetimeFigureOut">
              <a:rPr lang="en-US" smtClean="0"/>
              <a:t>17-Nov-19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4251-9B5B-4669-8DC6-C63E04564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170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Geometry 1:</a:t>
            </a:r>
            <a:br>
              <a:rPr lang="en-US" dirty="0" smtClean="0"/>
            </a:br>
            <a:r>
              <a:rPr lang="en-US" sz="3600" dirty="0" smtClean="0"/>
              <a:t>Perspective model, projective geometry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01439"/>
            <a:ext cx="6858000" cy="1655762"/>
          </a:xfrm>
        </p:spPr>
        <p:txBody>
          <a:bodyPr/>
          <a:lstStyle/>
          <a:p>
            <a:r>
              <a:rPr lang="en-US" dirty="0" smtClean="0"/>
              <a:t>Introduction to Computer Vision</a:t>
            </a:r>
          </a:p>
          <a:p>
            <a:r>
              <a:rPr lang="en-US" dirty="0" smtClean="0"/>
              <a:t>Ronen Basri</a:t>
            </a:r>
          </a:p>
          <a:p>
            <a:r>
              <a:rPr lang="en-US" dirty="0" smtClean="0"/>
              <a:t>Weizmann Institute of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094288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Lenses collect light from a large hole and direct it to a single point</a:t>
            </a:r>
          </a:p>
          <a:p>
            <a:r>
              <a:rPr lang="en-US" altLang="en-US" dirty="0"/>
              <a:t>Overcome the darkness of pinhole cameras</a:t>
            </a:r>
          </a:p>
          <a:p>
            <a:r>
              <a:rPr lang="en-US" altLang="en-US" dirty="0"/>
              <a:t>But there is a price</a:t>
            </a:r>
          </a:p>
          <a:p>
            <a:pPr lvl="1"/>
            <a:r>
              <a:rPr lang="en-US" altLang="en-US" dirty="0"/>
              <a:t>Focus</a:t>
            </a:r>
          </a:p>
          <a:p>
            <a:pPr lvl="1"/>
            <a:r>
              <a:rPr lang="en-US" altLang="en-US" dirty="0"/>
              <a:t>Radial distortions</a:t>
            </a:r>
          </a:p>
          <a:p>
            <a:pPr lvl="1"/>
            <a:r>
              <a:rPr lang="en-US" altLang="en-US" dirty="0"/>
              <a:t>Chromatic </a:t>
            </a:r>
            <a:r>
              <a:rPr lang="en-US" altLang="en-US" dirty="0" err="1"/>
              <a:t>abberations</a:t>
            </a:r>
            <a:endParaRPr lang="en-US" altLang="en-US" dirty="0"/>
          </a:p>
          <a:p>
            <a:pPr lvl="1"/>
            <a:r>
              <a:rPr lang="en-US" altLang="en-US" dirty="0"/>
              <a:t>…</a:t>
            </a:r>
          </a:p>
          <a:p>
            <a:r>
              <a:rPr lang="en-US" altLang="en-US" dirty="0"/>
              <a:t>Pinhole is useful as a </a:t>
            </a:r>
            <a:r>
              <a:rPr lang="en-US" altLang="en-US" dirty="0" smtClean="0"/>
              <a:t>geometric model</a:t>
            </a:r>
          </a:p>
          <a:p>
            <a:r>
              <a:rPr lang="en-US" altLang="en-US" dirty="0" smtClean="0"/>
              <a:t>Perspective: “</a:t>
            </a:r>
            <a:r>
              <a:rPr lang="en-US" dirty="0" err="1" smtClean="0"/>
              <a:t>perspicere</a:t>
            </a:r>
            <a:r>
              <a:rPr lang="en-US" dirty="0" smtClean="0"/>
              <a:t>” (</a:t>
            </a:r>
            <a:r>
              <a:rPr lang="en-US" dirty="0" err="1" smtClean="0"/>
              <a:t>latine</a:t>
            </a:r>
            <a:r>
              <a:rPr lang="en-US" dirty="0" smtClean="0"/>
              <a:t>) – to see </a:t>
            </a:r>
            <a:r>
              <a:rPr lang="en-US" dirty="0"/>
              <a:t>through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Pinhole camera model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209119"/>
            <a:ext cx="8274050" cy="274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projection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8018585" y="2610581"/>
            <a:ext cx="162000" cy="1620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4" name="Straight Connector 3"/>
          <p:cNvCxnSpPr>
            <a:stCxn id="3" idx="2"/>
          </p:cNvCxnSpPr>
          <p:nvPr/>
        </p:nvCxnSpPr>
        <p:spPr bwMode="auto">
          <a:xfrm flipH="1">
            <a:off x="5240215" y="2691581"/>
            <a:ext cx="2778370" cy="9389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675249" y="4094982"/>
            <a:ext cx="3113647" cy="105379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3788896" y="3616694"/>
            <a:ext cx="1451319" cy="478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" name="Oval 6"/>
          <p:cNvSpPr>
            <a:spLocks noChangeAspect="1"/>
          </p:cNvSpPr>
          <p:nvPr/>
        </p:nvSpPr>
        <p:spPr bwMode="auto">
          <a:xfrm>
            <a:off x="5184000" y="3501906"/>
            <a:ext cx="162000" cy="16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594249" y="5067775"/>
            <a:ext cx="162000" cy="16200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75587" y="2691581"/>
            <a:ext cx="2050026" cy="3023419"/>
          </a:xfrm>
          <a:custGeom>
            <a:avLst/>
            <a:gdLst>
              <a:gd name="connsiteX0" fmla="*/ 0 w 2050026"/>
              <a:gd name="connsiteY0" fmla="*/ 1010264 h 3023419"/>
              <a:gd name="connsiteX1" fmla="*/ 2042652 w 2050026"/>
              <a:gd name="connsiteY1" fmla="*/ 0 h 3023419"/>
              <a:gd name="connsiteX2" fmla="*/ 2050026 w 2050026"/>
              <a:gd name="connsiteY2" fmla="*/ 2005780 h 3023419"/>
              <a:gd name="connsiteX3" fmla="*/ 14748 w 2050026"/>
              <a:gd name="connsiteY3" fmla="*/ 3023419 h 3023419"/>
              <a:gd name="connsiteX4" fmla="*/ 0 w 2050026"/>
              <a:gd name="connsiteY4" fmla="*/ 1010264 h 302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026" h="3023419">
                <a:moveTo>
                  <a:pt x="0" y="1010264"/>
                </a:moveTo>
                <a:lnTo>
                  <a:pt x="2042652" y="0"/>
                </a:lnTo>
                <a:lnTo>
                  <a:pt x="2050026" y="2005780"/>
                </a:lnTo>
                <a:lnTo>
                  <a:pt x="14748" y="3023419"/>
                </a:lnTo>
                <a:lnTo>
                  <a:pt x="0" y="101026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00454" y="2138514"/>
                <a:ext cx="1636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54" y="2138514"/>
                <a:ext cx="1636538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13116" y="3100742"/>
                <a:ext cx="1324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116" y="3100742"/>
                <a:ext cx="1324209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7967" y="5191034"/>
                <a:ext cx="517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7" y="5191034"/>
                <a:ext cx="51725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14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08150"/>
            <a:ext cx="89058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78078" y="1538352"/>
            <a:ext cx="2389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i="1" dirty="0" smtClean="0"/>
              <a:t>O</a:t>
            </a:r>
            <a:r>
              <a:rPr lang="en-US" altLang="en-US" sz="2400" dirty="0" smtClean="0"/>
              <a:t> – Focal center</a:t>
            </a:r>
          </a:p>
          <a:p>
            <a:r>
              <a:rPr lang="el-GR" altLang="en-US" sz="2400" i="1" dirty="0" smtClean="0">
                <a:latin typeface="MaplePi" panose="02000500070000020004" pitchFamily="2" charset="0"/>
              </a:rPr>
              <a:t>π</a:t>
            </a:r>
            <a:r>
              <a:rPr lang="en-US" altLang="en-US" sz="2400" dirty="0" smtClean="0"/>
              <a:t> – Image plane</a:t>
            </a:r>
          </a:p>
          <a:p>
            <a:r>
              <a:rPr lang="en-US" altLang="en-US" sz="2400" i="1" dirty="0" smtClean="0"/>
              <a:t>Z</a:t>
            </a:r>
            <a:r>
              <a:rPr lang="en-US" altLang="en-US" sz="2400" dirty="0" smtClean="0"/>
              <a:t> – Optical axis</a:t>
            </a:r>
          </a:p>
          <a:p>
            <a:r>
              <a:rPr lang="en-US" altLang="en-US" sz="2400" i="1" dirty="0" smtClean="0"/>
              <a:t>f</a:t>
            </a:r>
            <a:r>
              <a:rPr lang="en-US" altLang="en-US" sz="2400" dirty="0" smtClean="0"/>
              <a:t> – Focal length</a:t>
            </a:r>
          </a:p>
        </p:txBody>
      </p:sp>
    </p:spTree>
    <p:extLst>
      <p:ext uri="{BB962C8B-B14F-4D97-AF65-F5344CB8AC3E}">
        <p14:creationId xmlns:p14="http://schemas.microsoft.com/office/powerpoint/2010/main" val="15208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636588" y="2581275"/>
            <a:ext cx="7518400" cy="2560638"/>
          </a:xfrm>
          <a:custGeom>
            <a:avLst/>
            <a:gdLst>
              <a:gd name="T0" fmla="*/ 0 w 4736"/>
              <a:gd name="T1" fmla="*/ 1613 h 1613"/>
              <a:gd name="T2" fmla="*/ 4736 w 4736"/>
              <a:gd name="T3" fmla="*/ 0 h 1613"/>
              <a:gd name="T4" fmla="*/ 3838 w 4736"/>
              <a:gd name="T5" fmla="*/ 1601 h 1613"/>
              <a:gd name="T6" fmla="*/ 0 w 4736"/>
              <a:gd name="T7" fmla="*/ 1613 h 1613"/>
              <a:gd name="T8" fmla="*/ 0 60000 65536"/>
              <a:gd name="T9" fmla="*/ 0 60000 65536"/>
              <a:gd name="T10" fmla="*/ 0 60000 65536"/>
              <a:gd name="T11" fmla="*/ 0 60000 65536"/>
              <a:gd name="T12" fmla="*/ 0 w 4736"/>
              <a:gd name="T13" fmla="*/ 0 h 1613"/>
              <a:gd name="T14" fmla="*/ 4736 w 4736"/>
              <a:gd name="T15" fmla="*/ 1613 h 1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36" h="1613">
                <a:moveTo>
                  <a:pt x="0" y="1613"/>
                </a:moveTo>
                <a:lnTo>
                  <a:pt x="4736" y="0"/>
                </a:lnTo>
                <a:lnTo>
                  <a:pt x="3838" y="1601"/>
                </a:lnTo>
                <a:lnTo>
                  <a:pt x="0" y="161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4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695450"/>
            <a:ext cx="89058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6737350" y="4459288"/>
            <a:ext cx="1328738" cy="6635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8056563" y="2609850"/>
            <a:ext cx="28575" cy="18494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663575" y="3563938"/>
            <a:ext cx="4621213" cy="1558925"/>
            <a:chOff x="418" y="2359"/>
            <a:chExt cx="2911" cy="982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18" y="2359"/>
              <a:ext cx="2911" cy="982"/>
            </a:xfrm>
            <a:custGeom>
              <a:avLst/>
              <a:gdLst>
                <a:gd name="T0" fmla="*/ 0 w 2911"/>
                <a:gd name="T1" fmla="*/ 982 h 982"/>
                <a:gd name="T2" fmla="*/ 2911 w 2911"/>
                <a:gd name="T3" fmla="*/ 0 h 982"/>
                <a:gd name="T4" fmla="*/ 2328 w 2911"/>
                <a:gd name="T5" fmla="*/ 976 h 982"/>
                <a:gd name="T6" fmla="*/ 0 w 2911"/>
                <a:gd name="T7" fmla="*/ 982 h 9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11"/>
                <a:gd name="T13" fmla="*/ 0 h 982"/>
                <a:gd name="T14" fmla="*/ 2911 w 2911"/>
                <a:gd name="T15" fmla="*/ 982 h 9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11" h="982">
                  <a:moveTo>
                    <a:pt x="0" y="982"/>
                  </a:moveTo>
                  <a:lnTo>
                    <a:pt x="2911" y="0"/>
                  </a:lnTo>
                  <a:lnTo>
                    <a:pt x="2328" y="976"/>
                  </a:lnTo>
                  <a:lnTo>
                    <a:pt x="0" y="98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CFEB9"/>
                </a:gs>
              </a:gsLst>
              <a:lin ang="5400000" scaled="1"/>
            </a:gradFill>
            <a:ln w="254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2753" y="3068"/>
              <a:ext cx="557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3310" y="2371"/>
              <a:ext cx="7" cy="6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2790825" y="3041650"/>
                <a:ext cx="448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0825" y="3041650"/>
                <a:ext cx="44858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740" b="-19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7"/>
              <p:cNvSpPr txBox="1">
                <a:spLocks noChangeArrowheads="1"/>
              </p:cNvSpPr>
              <p:nvPr/>
            </p:nvSpPr>
            <p:spPr bwMode="auto">
              <a:xfrm>
                <a:off x="4827588" y="2714625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7588" y="2714625"/>
                <a:ext cx="44242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/>
              <p:cNvSpPr txBox="1">
                <a:spLocks noChangeArrowheads="1"/>
              </p:cNvSpPr>
              <p:nvPr/>
            </p:nvSpPr>
            <p:spPr bwMode="auto">
              <a:xfrm>
                <a:off x="5219700" y="1973263"/>
                <a:ext cx="4464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1973263"/>
                <a:ext cx="446404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20"/>
              <p:cNvSpPr txBox="1">
                <a:spLocks noChangeArrowheads="1"/>
              </p:cNvSpPr>
              <p:nvPr/>
            </p:nvSpPr>
            <p:spPr bwMode="auto">
              <a:xfrm>
                <a:off x="4115364" y="5098693"/>
                <a:ext cx="5060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altLang="en-US" sz="2800" i="1" dirty="0"/>
              </a:p>
            </p:txBody>
          </p:sp>
        </mc:Choice>
        <mc:Fallback xmlns="">
          <p:sp>
            <p:nvSpPr>
              <p:cNvPr id="1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5364" y="5098693"/>
                <a:ext cx="50603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21"/>
              <p:cNvSpPr txBox="1">
                <a:spLocks noChangeArrowheads="1"/>
              </p:cNvSpPr>
              <p:nvPr/>
            </p:nvSpPr>
            <p:spPr bwMode="auto">
              <a:xfrm>
                <a:off x="7361238" y="4738688"/>
                <a:ext cx="4759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6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1238" y="4738688"/>
                <a:ext cx="47590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2"/>
              <p:cNvSpPr txBox="1">
                <a:spLocks noChangeArrowheads="1"/>
              </p:cNvSpPr>
              <p:nvPr/>
            </p:nvSpPr>
            <p:spPr bwMode="auto">
              <a:xfrm>
                <a:off x="8043863" y="3352800"/>
                <a:ext cx="4630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17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3863" y="3352800"/>
                <a:ext cx="46307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98817" y="5572286"/>
                <a:ext cx="1946367" cy="9330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en-US" sz="32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en-US" sz="3200" i="1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3200" dirty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17" y="5572286"/>
                <a:ext cx="1946367" cy="9330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9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81028E-7 L -3.61111E-6 -0.295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Perspective rule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In homogeneous coordinates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5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89302"/>
            <a:ext cx="86296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Orthographic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objects are far from the camera</a:t>
            </a:r>
          </a:p>
          <a:p>
            <a:r>
              <a:rPr lang="en-US" dirty="0" smtClean="0"/>
              <a:t>Projection rays are nearly parallel</a:t>
            </a:r>
          </a:p>
          <a:p>
            <a:r>
              <a:rPr lang="en-US" dirty="0" smtClean="0"/>
              <a:t>Camera center at infinity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75718" y="2689302"/>
                <a:ext cx="1174937" cy="954107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18" y="2689302"/>
                <a:ext cx="1174937" cy="954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9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orthographic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"/>
          <a:stretch>
            <a:fillRect/>
          </a:stretch>
        </p:blipFill>
        <p:spPr bwMode="auto">
          <a:xfrm>
            <a:off x="304800" y="2898092"/>
            <a:ext cx="86010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79892" y="1991611"/>
                <a:ext cx="2708690" cy="9846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𝑠𝑋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𝑠𝑌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892" y="1991611"/>
                <a:ext cx="2708690" cy="984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03580" y="1652801"/>
            <a:ext cx="3184013" cy="132343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would a tilted rectangle</a:t>
            </a:r>
            <a:br>
              <a:rPr lang="en-US" sz="2000" dirty="0" smtClean="0"/>
            </a:br>
            <a:r>
              <a:rPr lang="en-US" sz="2000" dirty="0" smtClean="0"/>
              <a:t>look like under perspective</a:t>
            </a:r>
            <a:br>
              <a:rPr lang="en-US" sz="2000" dirty="0" smtClean="0"/>
            </a:br>
            <a:r>
              <a:rPr lang="en-US" sz="2000" dirty="0" smtClean="0"/>
              <a:t>projection? And under </a:t>
            </a:r>
            <a:br>
              <a:rPr lang="en-US" sz="2000" dirty="0" smtClean="0"/>
            </a:br>
            <a:r>
              <a:rPr lang="en-US" sz="2000" dirty="0" smtClean="0"/>
              <a:t>scaled</a:t>
            </a:r>
            <a:r>
              <a:rPr lang="en-US" sz="2000" dirty="0"/>
              <a:t> </a:t>
            </a:r>
            <a:r>
              <a:rPr lang="en-US" sz="2000" dirty="0" smtClean="0"/>
              <a:t>orthography?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42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projection model should I use?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Perspective model is needed</a:t>
            </a:r>
          </a:p>
          <a:p>
            <a:pPr lvl="1"/>
            <a:r>
              <a:rPr lang="en-US" dirty="0" smtClean="0"/>
              <a:t>In scenes that contain many depth differences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accurate 3D </a:t>
            </a:r>
            <a:r>
              <a:rPr lang="en-US" dirty="0" smtClean="0"/>
              <a:t>reconstruction (stereo, structure from motion)</a:t>
            </a:r>
          </a:p>
          <a:p>
            <a:endParaRPr lang="en-US" dirty="0" smtClean="0"/>
          </a:p>
          <a:p>
            <a:r>
              <a:rPr lang="en-US" dirty="0" smtClean="0"/>
              <a:t>Scaled orthographic can be used</a:t>
            </a:r>
            <a:endParaRPr lang="en-US" dirty="0"/>
          </a:p>
          <a:p>
            <a:pPr lvl="1"/>
            <a:r>
              <a:rPr lang="en-US" dirty="0" smtClean="0"/>
              <a:t>When objects are small relative to their distance from the camera</a:t>
            </a:r>
          </a:p>
          <a:p>
            <a:pPr lvl="1"/>
            <a:r>
              <a:rPr lang="en-US" dirty="0" smtClean="0"/>
              <a:t>Often sufficient for recognition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Perspectivity</a:t>
            </a:r>
            <a:endParaRPr lang="en-US" dirty="0"/>
          </a:p>
        </p:txBody>
      </p:sp>
      <p:pic>
        <p:nvPicPr>
          <p:cNvPr id="5" name="Picture 2" descr="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565275"/>
            <a:ext cx="34829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59366" r="45853" b="1518"/>
          <a:stretch>
            <a:fillRect/>
          </a:stretch>
        </p:blipFill>
        <p:spPr bwMode="auto">
          <a:xfrm>
            <a:off x="2593217" y="4297363"/>
            <a:ext cx="1223962" cy="18002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11493 -0.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– Greek: earth measurement</a:t>
            </a:r>
          </a:p>
          <a:p>
            <a:r>
              <a:rPr lang="en-US" dirty="0" smtClean="0"/>
              <a:t>Geometry concerns with shape, size, relative positions, and properties of spaces</a:t>
            </a:r>
          </a:p>
          <a:p>
            <a:r>
              <a:rPr lang="en-US" dirty="0" smtClean="0"/>
              <a:t>Euclidean geometry:</a:t>
            </a:r>
          </a:p>
          <a:p>
            <a:pPr lvl="1"/>
            <a:r>
              <a:rPr lang="en-US" dirty="0" smtClean="0"/>
              <a:t>Point, line, plane</a:t>
            </a:r>
          </a:p>
          <a:p>
            <a:pPr lvl="1"/>
            <a:r>
              <a:rPr lang="en-US" dirty="0" smtClean="0"/>
              <a:t>Incidence</a:t>
            </a:r>
          </a:p>
          <a:p>
            <a:pPr lvl="1"/>
            <a:r>
              <a:rPr lang="en-US" dirty="0"/>
              <a:t>Continuity</a:t>
            </a:r>
            <a:endParaRPr lang="en-US" dirty="0" smtClean="0"/>
          </a:p>
          <a:p>
            <a:pPr lvl="1"/>
            <a:r>
              <a:rPr lang="en-US" dirty="0" smtClean="0"/>
              <a:t>Order, “between”</a:t>
            </a:r>
          </a:p>
          <a:p>
            <a:pPr lvl="1"/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Congruence = invariance:</a:t>
            </a:r>
            <a:br>
              <a:rPr lang="en-US" dirty="0" smtClean="0"/>
            </a:br>
            <a:r>
              <a:rPr lang="en-US" dirty="0" smtClean="0"/>
              <a:t>angles, lengths, areas are preserved under rigid transformations</a:t>
            </a:r>
            <a:endParaRPr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flipH="1">
            <a:off x="4709884" y="3781674"/>
            <a:ext cx="1614260" cy="1024164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18272252" flipH="1">
            <a:off x="7044964" y="4013901"/>
            <a:ext cx="1614260" cy="1024164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20229" y="4420302"/>
            <a:ext cx="2467428" cy="217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7577228" y="3965051"/>
            <a:ext cx="1154296" cy="1121863"/>
          </a:xfrm>
          <a:prstGeom prst="arc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geometry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a plane looks after projection?</a:t>
            </a:r>
            <a:br>
              <a:rPr lang="en-US" dirty="0" smtClean="0"/>
            </a:br>
            <a:r>
              <a:rPr lang="en-US" dirty="0" smtClean="0"/>
              <a:t>How does perspective distorts geometry?</a:t>
            </a:r>
            <a:endParaRPr lang="en-US" dirty="0"/>
          </a:p>
        </p:txBody>
      </p:sp>
      <p:pic>
        <p:nvPicPr>
          <p:cNvPr id="1028" name="Picture 4" descr="http://s3.transloadit.com.s3.amazonaws.com/4b30ae61b7c84e42b6be045272ec3211/8c/2f4e6446a6d22b9a146e17fca5efa8/john-hancock-building-skidmore-owings-and-merrill-chicago-il-1970-ezra-sto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5639"/>
            <a:ext cx="4572000" cy="37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perspective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38348" y="1420813"/>
            <a:ext cx="2178050" cy="1590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729537" y="2706914"/>
            <a:ext cx="2583543" cy="325845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085137" y="1894114"/>
            <a:ext cx="2285999" cy="414382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774567" y="1748971"/>
            <a:ext cx="1596570" cy="428897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391423" y="2554514"/>
            <a:ext cx="979713" cy="348342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7"/>
          <p:cNvSpPr>
            <a:spLocks noChangeAspect="1" noChangeArrowheads="1"/>
          </p:cNvSpPr>
          <p:nvPr/>
        </p:nvSpPr>
        <p:spPr bwMode="auto">
          <a:xfrm>
            <a:off x="4313988" y="5973535"/>
            <a:ext cx="133350" cy="142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Line Callout 2 10"/>
          <p:cNvSpPr/>
          <p:nvPr/>
        </p:nvSpPr>
        <p:spPr>
          <a:xfrm>
            <a:off x="5017926" y="2706915"/>
            <a:ext cx="2198012" cy="428172"/>
          </a:xfrm>
          <a:prstGeom prst="borderCallout2">
            <a:avLst>
              <a:gd name="adj1" fmla="val 50953"/>
              <a:gd name="adj2" fmla="val -409"/>
              <a:gd name="adj3" fmla="val 52648"/>
              <a:gd name="adj4" fmla="val -38458"/>
              <a:gd name="adj5" fmla="val 231144"/>
              <a:gd name="adj6" fmla="val -796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Pencil of rays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38348" y="1420813"/>
            <a:ext cx="2178050" cy="1590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Parallelogram 6"/>
          <p:cNvSpPr/>
          <p:nvPr/>
        </p:nvSpPr>
        <p:spPr>
          <a:xfrm>
            <a:off x="2375423" y="3824514"/>
            <a:ext cx="2584446" cy="1445601"/>
          </a:xfrm>
          <a:prstGeom prst="parallelogram">
            <a:avLst>
              <a:gd name="adj" fmla="val 350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 perspective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729536" y="2715078"/>
            <a:ext cx="1073155" cy="134810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391423" y="4800600"/>
            <a:ext cx="984048" cy="123734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097432" y="1906408"/>
            <a:ext cx="1058720" cy="191810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391422" y="4281714"/>
            <a:ext cx="990644" cy="176570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764734" y="1753889"/>
            <a:ext cx="767501" cy="20624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672345" y="4129314"/>
            <a:ext cx="711554" cy="191565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388966" y="2544684"/>
            <a:ext cx="371870" cy="127982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3999266" y="4721828"/>
            <a:ext cx="371870" cy="127982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"/>
          <p:cNvSpPr>
            <a:spLocks noChangeAspect="1" noChangeArrowheads="1"/>
          </p:cNvSpPr>
          <p:nvPr/>
        </p:nvSpPr>
        <p:spPr bwMode="auto">
          <a:xfrm>
            <a:off x="4313988" y="5973535"/>
            <a:ext cx="133350" cy="142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Line Callout 2 14"/>
          <p:cNvSpPr/>
          <p:nvPr/>
        </p:nvSpPr>
        <p:spPr>
          <a:xfrm>
            <a:off x="5017926" y="2706915"/>
            <a:ext cx="2198012" cy="428172"/>
          </a:xfrm>
          <a:prstGeom prst="borderCallout2">
            <a:avLst>
              <a:gd name="adj1" fmla="val 50953"/>
              <a:gd name="adj2" fmla="val -409"/>
              <a:gd name="adj3" fmla="val 52648"/>
              <a:gd name="adj4" fmla="val -38458"/>
              <a:gd name="adj5" fmla="val 231144"/>
              <a:gd name="adj6" fmla="val -7968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Pencil of rays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4594150" y="1854207"/>
            <a:ext cx="2611180" cy="1298651"/>
          </a:xfrm>
          <a:prstGeom prst="parallelogram">
            <a:avLst>
              <a:gd name="adj" fmla="val 48303"/>
            </a:avLst>
          </a:prstGeom>
          <a:solidFill>
            <a:schemeClr val="accent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38348" y="1420813"/>
            <a:ext cx="2178050" cy="1590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Parallelogram 6"/>
          <p:cNvSpPr/>
          <p:nvPr/>
        </p:nvSpPr>
        <p:spPr>
          <a:xfrm>
            <a:off x="2375423" y="3824514"/>
            <a:ext cx="2584446" cy="1445601"/>
          </a:xfrm>
          <a:prstGeom prst="parallelogram">
            <a:avLst>
              <a:gd name="adj" fmla="val 35040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transformation</a:t>
            </a:r>
            <a:endParaRPr lang="en-US" dirty="0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729536" y="2715078"/>
            <a:ext cx="1073155" cy="134810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391423" y="4800600"/>
            <a:ext cx="984048" cy="123734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097432" y="1906408"/>
            <a:ext cx="1058720" cy="191810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391422" y="4281714"/>
            <a:ext cx="990644" cy="176570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764734" y="1753889"/>
            <a:ext cx="767501" cy="206246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672345" y="4129314"/>
            <a:ext cx="711554" cy="191565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388966" y="2544684"/>
            <a:ext cx="371870" cy="127982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3999266" y="4721828"/>
            <a:ext cx="371870" cy="127982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7"/>
          <p:cNvSpPr>
            <a:spLocks noChangeAspect="1" noChangeArrowheads="1"/>
          </p:cNvSpPr>
          <p:nvPr/>
        </p:nvSpPr>
        <p:spPr bwMode="auto">
          <a:xfrm>
            <a:off x="4313988" y="5973535"/>
            <a:ext cx="133350" cy="142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flipH="1">
            <a:off x="1914140" y="4800600"/>
            <a:ext cx="1466352" cy="123734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H="1">
            <a:off x="1933669" y="4310108"/>
            <a:ext cx="1453417" cy="173827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H="1">
            <a:off x="1932569" y="4129314"/>
            <a:ext cx="1725913" cy="1947465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>
            <a:off x="1909804" y="4721828"/>
            <a:ext cx="2082865" cy="132314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7"/>
          <p:cNvSpPr>
            <a:spLocks noChangeAspect="1" noChangeArrowheads="1"/>
          </p:cNvSpPr>
          <p:nvPr/>
        </p:nvSpPr>
        <p:spPr bwMode="auto">
          <a:xfrm>
            <a:off x="1848550" y="5973535"/>
            <a:ext cx="133350" cy="14287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H="1">
            <a:off x="3925449" y="2057400"/>
            <a:ext cx="1583069" cy="177565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H="1">
            <a:off x="3803425" y="2188846"/>
            <a:ext cx="1389258" cy="163158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flipH="1">
            <a:off x="4447338" y="2485103"/>
            <a:ext cx="1635290" cy="133941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4854293" y="3011714"/>
            <a:ext cx="1671863" cy="109654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transformation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these change from </a:t>
            </a:r>
            <a:r>
              <a:rPr lang="en-US" dirty="0" err="1" smtClean="0"/>
              <a:t>Eucleadian</a:t>
            </a:r>
            <a:r>
              <a:rPr lang="en-US" dirty="0" smtClean="0"/>
              <a:t> geometry?</a:t>
            </a:r>
          </a:p>
          <a:p>
            <a:pPr lvl="1"/>
            <a:r>
              <a:rPr lang="en-US" dirty="0" smtClean="0"/>
              <a:t>Point</a:t>
            </a:r>
            <a:r>
              <a:rPr lang="en-US" dirty="0"/>
              <a:t>, line, plane</a:t>
            </a:r>
          </a:p>
          <a:p>
            <a:pPr lvl="1"/>
            <a:r>
              <a:rPr lang="en-US" dirty="0"/>
              <a:t>Incidence</a:t>
            </a:r>
          </a:p>
          <a:p>
            <a:pPr lvl="1"/>
            <a:r>
              <a:rPr lang="en-US" dirty="0"/>
              <a:t>Continuity</a:t>
            </a:r>
          </a:p>
          <a:p>
            <a:pPr lvl="1"/>
            <a:r>
              <a:rPr lang="en-US" dirty="0"/>
              <a:t>Order, “between”</a:t>
            </a:r>
          </a:p>
          <a:p>
            <a:pPr lvl="1"/>
            <a:r>
              <a:rPr lang="en-US" dirty="0"/>
              <a:t>Parallelism</a:t>
            </a:r>
          </a:p>
          <a:p>
            <a:pPr lvl="1"/>
            <a:r>
              <a:rPr lang="en-US" dirty="0" smtClean="0"/>
              <a:t>Congruence</a:t>
            </a:r>
          </a:p>
          <a:p>
            <a:r>
              <a:rPr lang="en-US" dirty="0" smtClean="0"/>
              <a:t>Under projective transformation</a:t>
            </a:r>
          </a:p>
          <a:p>
            <a:pPr lvl="1"/>
            <a:r>
              <a:rPr lang="en-US" dirty="0" smtClean="0"/>
              <a:t>A (straight) line transforms to a line</a:t>
            </a:r>
            <a:br>
              <a:rPr lang="en-US" dirty="0" smtClean="0"/>
            </a:br>
            <a:r>
              <a:rPr lang="en-US" dirty="0" smtClean="0"/>
              <a:t>and a conic to a conic</a:t>
            </a:r>
          </a:p>
          <a:p>
            <a:pPr lvl="1"/>
            <a:r>
              <a:rPr lang="en-US" dirty="0" smtClean="0"/>
              <a:t>But order and parallelism are not preserved</a:t>
            </a:r>
          </a:p>
          <a:p>
            <a:pPr lvl="1"/>
            <a:r>
              <a:rPr lang="en-US" dirty="0" smtClean="0"/>
              <a:t>Likewise, angles, lengths and areas are not preserved</a:t>
            </a:r>
            <a:endParaRPr lang="en-US" dirty="0"/>
          </a:p>
          <a:p>
            <a:endParaRPr lang="en-US" dirty="0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209443" y="2512193"/>
            <a:ext cx="2485629" cy="2023841"/>
            <a:chOff x="1438348" y="1420813"/>
            <a:chExt cx="5766982" cy="4695597"/>
          </a:xfrm>
        </p:grpSpPr>
        <p:sp>
          <p:nvSpPr>
            <p:cNvPr id="26" name="Parallelogram 25"/>
            <p:cNvSpPr/>
            <p:nvPr/>
          </p:nvSpPr>
          <p:spPr>
            <a:xfrm>
              <a:off x="4594150" y="1854207"/>
              <a:ext cx="2611180" cy="1298651"/>
            </a:xfrm>
            <a:prstGeom prst="parallelogram">
              <a:avLst>
                <a:gd name="adj" fmla="val 4830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438348" y="1420813"/>
              <a:ext cx="2178050" cy="15909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Parallelogram 27"/>
            <p:cNvSpPr/>
            <p:nvPr/>
          </p:nvSpPr>
          <p:spPr>
            <a:xfrm>
              <a:off x="2375423" y="3824514"/>
              <a:ext cx="2584446" cy="1445601"/>
            </a:xfrm>
            <a:prstGeom prst="parallelogram">
              <a:avLst>
                <a:gd name="adj" fmla="val 3504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1729536" y="2715078"/>
              <a:ext cx="1073155" cy="134810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3391423" y="4800600"/>
              <a:ext cx="984048" cy="123734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31" name="Line 4"/>
            <p:cNvSpPr>
              <a:spLocks noChangeShapeType="1"/>
            </p:cNvSpPr>
            <p:nvPr/>
          </p:nvSpPr>
          <p:spPr bwMode="auto">
            <a:xfrm>
              <a:off x="2097432" y="1906408"/>
              <a:ext cx="1058720" cy="191810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4"/>
            <p:cNvSpPr>
              <a:spLocks noChangeShapeType="1"/>
            </p:cNvSpPr>
            <p:nvPr/>
          </p:nvSpPr>
          <p:spPr bwMode="auto">
            <a:xfrm>
              <a:off x="3391422" y="4281714"/>
              <a:ext cx="990644" cy="176570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>
              <a:off x="2764734" y="1753889"/>
              <a:ext cx="767501" cy="206246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"/>
            <p:cNvSpPr>
              <a:spLocks noChangeShapeType="1"/>
            </p:cNvSpPr>
            <p:nvPr/>
          </p:nvSpPr>
          <p:spPr bwMode="auto">
            <a:xfrm>
              <a:off x="3672345" y="4129314"/>
              <a:ext cx="711554" cy="191565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3388966" y="2544684"/>
              <a:ext cx="371870" cy="127982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3999266" y="4721828"/>
              <a:ext cx="371870" cy="127982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7"/>
            <p:cNvSpPr>
              <a:spLocks noChangeAspect="1" noChangeArrowheads="1"/>
            </p:cNvSpPr>
            <p:nvPr/>
          </p:nvSpPr>
          <p:spPr bwMode="auto">
            <a:xfrm>
              <a:off x="4313988" y="5973535"/>
              <a:ext cx="133350" cy="14287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8" name="Line 4"/>
            <p:cNvSpPr>
              <a:spLocks noChangeShapeType="1"/>
            </p:cNvSpPr>
            <p:nvPr/>
          </p:nvSpPr>
          <p:spPr bwMode="auto">
            <a:xfrm flipH="1">
              <a:off x="1914140" y="4800600"/>
              <a:ext cx="1466352" cy="1237342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39" name="Line 4"/>
            <p:cNvSpPr>
              <a:spLocks noChangeShapeType="1"/>
            </p:cNvSpPr>
            <p:nvPr/>
          </p:nvSpPr>
          <p:spPr bwMode="auto">
            <a:xfrm flipH="1">
              <a:off x="1933669" y="4310108"/>
              <a:ext cx="1453417" cy="173827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 flipH="1">
              <a:off x="1932569" y="4129314"/>
              <a:ext cx="1725913" cy="194746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"/>
            <p:cNvSpPr>
              <a:spLocks noChangeShapeType="1"/>
            </p:cNvSpPr>
            <p:nvPr/>
          </p:nvSpPr>
          <p:spPr bwMode="auto">
            <a:xfrm flipH="1">
              <a:off x="1909804" y="4721828"/>
              <a:ext cx="2082865" cy="132314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7"/>
            <p:cNvSpPr>
              <a:spLocks noChangeAspect="1" noChangeArrowheads="1"/>
            </p:cNvSpPr>
            <p:nvPr/>
          </p:nvSpPr>
          <p:spPr bwMode="auto">
            <a:xfrm>
              <a:off x="1848550" y="5973535"/>
              <a:ext cx="133350" cy="14287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H="1">
              <a:off x="3925449" y="2057400"/>
              <a:ext cx="1583069" cy="177565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 flipH="1">
              <a:off x="3803425" y="2188846"/>
              <a:ext cx="1389258" cy="163158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"/>
            <p:cNvSpPr>
              <a:spLocks noChangeShapeType="1"/>
            </p:cNvSpPr>
            <p:nvPr/>
          </p:nvSpPr>
          <p:spPr bwMode="auto">
            <a:xfrm flipH="1">
              <a:off x="4447338" y="2485103"/>
              <a:ext cx="1635290" cy="133941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H="1">
              <a:off x="4854293" y="3011714"/>
              <a:ext cx="1671863" cy="109654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72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coordinates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denotes the projective plane</a:t>
                </a:r>
              </a:p>
              <a:p>
                <a:r>
                  <a:rPr lang="en-US" dirty="0" smtClean="0"/>
                  <a:t>Projective coordinates are homogeneous, so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,1)∈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represents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in the Euclidean plane</a:t>
                </a:r>
              </a:p>
              <a:p>
                <a:r>
                  <a:rPr lang="en-US" dirty="0" smtClean="0"/>
                  <a:t>A point is identified with a ray through the origin, so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represent the same point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C00000"/>
                    </a:solidFill>
                  </a:rPr>
                  <a:t>(note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can be negative!)</a:t>
                </a:r>
              </a:p>
              <a:p>
                <a:r>
                  <a:rPr lang="en-US" dirty="0" smtClean="0"/>
                  <a:t>Projective geometry is a</a:t>
                </a:r>
                <a:br>
                  <a:rPr lang="en-US" dirty="0" smtClean="0"/>
                </a:br>
                <a:r>
                  <a:rPr lang="en-US" dirty="0" smtClean="0"/>
                  <a:t>geometry of rays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5840361" y="3667152"/>
            <a:ext cx="2536682" cy="2891202"/>
            <a:chOff x="4948083" y="3018223"/>
            <a:chExt cx="3067664" cy="3496393"/>
          </a:xfrm>
        </p:grpSpPr>
        <p:sp>
          <p:nvSpPr>
            <p:cNvPr id="4" name="Parallelogram 3"/>
            <p:cNvSpPr/>
            <p:nvPr/>
          </p:nvSpPr>
          <p:spPr>
            <a:xfrm>
              <a:off x="5052254" y="4222720"/>
              <a:ext cx="2584446" cy="1445601"/>
            </a:xfrm>
            <a:prstGeom prst="parallelogram">
              <a:avLst>
                <a:gd name="adj" fmla="val 3504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068254" y="5198806"/>
              <a:ext cx="984048" cy="123734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068253" y="4679920"/>
              <a:ext cx="990644" cy="176570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6349176" y="4527520"/>
              <a:ext cx="711554" cy="1915657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6676097" y="5120034"/>
              <a:ext cx="371870" cy="127982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spect="1" noChangeArrowheads="1"/>
            </p:cNvSpPr>
            <p:nvPr/>
          </p:nvSpPr>
          <p:spPr bwMode="auto">
            <a:xfrm>
              <a:off x="6990819" y="6371741"/>
              <a:ext cx="133350" cy="14287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4948083" y="3805083"/>
              <a:ext cx="531439" cy="65630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5212963" y="3241889"/>
              <a:ext cx="620019" cy="98083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5744402" y="3018223"/>
              <a:ext cx="464664" cy="119633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6209065" y="3445416"/>
              <a:ext cx="228601" cy="77730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Straight Arrow Connector 14"/>
            <p:cNvCxnSpPr>
              <a:stCxn id="9" idx="6"/>
            </p:cNvCxnSpPr>
            <p:nvPr/>
          </p:nvCxnSpPr>
          <p:spPr>
            <a:xfrm flipV="1">
              <a:off x="7124169" y="6443177"/>
              <a:ext cx="891578" cy="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9" idx="0"/>
            </p:cNvCxnSpPr>
            <p:nvPr/>
          </p:nvCxnSpPr>
          <p:spPr>
            <a:xfrm flipH="1" flipV="1">
              <a:off x="7047965" y="5448561"/>
              <a:ext cx="9529" cy="9231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7"/>
            </p:cNvCxnSpPr>
            <p:nvPr/>
          </p:nvCxnSpPr>
          <p:spPr>
            <a:xfrm flipV="1">
              <a:off x="7104641" y="5668321"/>
              <a:ext cx="448100" cy="724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7"/>
            <p:cNvSpPr>
              <a:spLocks noChangeAspect="1" noChangeArrowheads="1"/>
            </p:cNvSpPr>
            <p:nvPr/>
          </p:nvSpPr>
          <p:spPr bwMode="auto">
            <a:xfrm>
              <a:off x="6280152" y="4421502"/>
              <a:ext cx="133350" cy="142875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78160" y="5454196"/>
                <a:ext cx="993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160" y="5454196"/>
                <a:ext cx="993192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28739" y="5278718"/>
                <a:ext cx="307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39" y="5278718"/>
                <a:ext cx="307564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92141" y="6067250"/>
                <a:ext cx="307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141" y="6067250"/>
                <a:ext cx="307564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994178" y="5382872"/>
                <a:ext cx="307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178" y="5382872"/>
                <a:ext cx="30756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882" r="-1960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4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5926501" y="4663162"/>
            <a:ext cx="2137104" cy="1195382"/>
          </a:xfrm>
          <a:prstGeom prst="parallelogram">
            <a:avLst>
              <a:gd name="adj" fmla="val 350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8315124">
            <a:off x="6997277" y="4964763"/>
            <a:ext cx="349762" cy="1589603"/>
          </a:xfrm>
          <a:custGeom>
            <a:avLst/>
            <a:gdLst>
              <a:gd name="connsiteX0" fmla="*/ 0 w 206500"/>
              <a:gd name="connsiteY0" fmla="*/ 1354725 h 1354725"/>
              <a:gd name="connsiteX1" fmla="*/ 103250 w 206500"/>
              <a:gd name="connsiteY1" fmla="*/ 0 h 1354725"/>
              <a:gd name="connsiteX2" fmla="*/ 206500 w 206500"/>
              <a:gd name="connsiteY2" fmla="*/ 1354725 h 1354725"/>
              <a:gd name="connsiteX3" fmla="*/ 0 w 206500"/>
              <a:gd name="connsiteY3" fmla="*/ 1354725 h 1354725"/>
              <a:gd name="connsiteX0" fmla="*/ 0 w 435143"/>
              <a:gd name="connsiteY0" fmla="*/ 1457869 h 1457869"/>
              <a:gd name="connsiteX1" fmla="*/ 331893 w 435143"/>
              <a:gd name="connsiteY1" fmla="*/ 0 h 1457869"/>
              <a:gd name="connsiteX2" fmla="*/ 435143 w 435143"/>
              <a:gd name="connsiteY2" fmla="*/ 1354725 h 1457869"/>
              <a:gd name="connsiteX3" fmla="*/ 0 w 435143"/>
              <a:gd name="connsiteY3" fmla="*/ 1457869 h 1457869"/>
              <a:gd name="connsiteX0" fmla="*/ 0 w 435143"/>
              <a:gd name="connsiteY0" fmla="*/ 1557726 h 1557726"/>
              <a:gd name="connsiteX1" fmla="*/ 341310 w 435143"/>
              <a:gd name="connsiteY1" fmla="*/ 0 h 1557726"/>
              <a:gd name="connsiteX2" fmla="*/ 435143 w 435143"/>
              <a:gd name="connsiteY2" fmla="*/ 1454582 h 1557726"/>
              <a:gd name="connsiteX3" fmla="*/ 0 w 435143"/>
              <a:gd name="connsiteY3" fmla="*/ 1557726 h 1557726"/>
              <a:gd name="connsiteX0" fmla="*/ 0 w 341310"/>
              <a:gd name="connsiteY0" fmla="*/ 1557726 h 1557726"/>
              <a:gd name="connsiteX1" fmla="*/ 341310 w 341310"/>
              <a:gd name="connsiteY1" fmla="*/ 0 h 1557726"/>
              <a:gd name="connsiteX2" fmla="*/ 204831 w 341310"/>
              <a:gd name="connsiteY2" fmla="*/ 1280929 h 1557726"/>
              <a:gd name="connsiteX3" fmla="*/ 0 w 341310"/>
              <a:gd name="connsiteY3" fmla="*/ 1557726 h 1557726"/>
              <a:gd name="connsiteX0" fmla="*/ 0 w 341310"/>
              <a:gd name="connsiteY0" fmla="*/ 1557726 h 1557726"/>
              <a:gd name="connsiteX1" fmla="*/ 341310 w 341310"/>
              <a:gd name="connsiteY1" fmla="*/ 0 h 1557726"/>
              <a:gd name="connsiteX2" fmla="*/ 287445 w 341310"/>
              <a:gd name="connsiteY2" fmla="*/ 1265303 h 1557726"/>
              <a:gd name="connsiteX3" fmla="*/ 0 w 341310"/>
              <a:gd name="connsiteY3" fmla="*/ 1557726 h 1557726"/>
              <a:gd name="connsiteX0" fmla="*/ 0 w 349762"/>
              <a:gd name="connsiteY0" fmla="*/ 1589603 h 1589603"/>
              <a:gd name="connsiteX1" fmla="*/ 349762 w 349762"/>
              <a:gd name="connsiteY1" fmla="*/ 0 h 1589603"/>
              <a:gd name="connsiteX2" fmla="*/ 295897 w 349762"/>
              <a:gd name="connsiteY2" fmla="*/ 1265303 h 1589603"/>
              <a:gd name="connsiteX3" fmla="*/ 0 w 349762"/>
              <a:gd name="connsiteY3" fmla="*/ 1589603 h 158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62" h="1589603">
                <a:moveTo>
                  <a:pt x="0" y="1589603"/>
                </a:moveTo>
                <a:lnTo>
                  <a:pt x="349762" y="0"/>
                </a:lnTo>
                <a:lnTo>
                  <a:pt x="295897" y="1265303"/>
                </a:lnTo>
                <a:lnTo>
                  <a:pt x="0" y="1589603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accent2">
                <a:lumMod val="40000"/>
                <a:lumOff val="60000"/>
              </a:schemeClr>
            </a:bgClr>
          </a:patt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832987" y="3849329"/>
            <a:ext cx="744794" cy="988142"/>
          </a:xfrm>
          <a:custGeom>
            <a:avLst/>
            <a:gdLst>
              <a:gd name="connsiteX0" fmla="*/ 221226 w 744794"/>
              <a:gd name="connsiteY0" fmla="*/ 0 h 988142"/>
              <a:gd name="connsiteX1" fmla="*/ 0 w 744794"/>
              <a:gd name="connsiteY1" fmla="*/ 471948 h 988142"/>
              <a:gd name="connsiteX2" fmla="*/ 435078 w 744794"/>
              <a:gd name="connsiteY2" fmla="*/ 988142 h 988142"/>
              <a:gd name="connsiteX3" fmla="*/ 494071 w 744794"/>
              <a:gd name="connsiteY3" fmla="*/ 818536 h 988142"/>
              <a:gd name="connsiteX4" fmla="*/ 744794 w 744794"/>
              <a:gd name="connsiteY4" fmla="*/ 811161 h 988142"/>
              <a:gd name="connsiteX5" fmla="*/ 221226 w 744794"/>
              <a:gd name="connsiteY5" fmla="*/ 0 h 9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794" h="988142">
                <a:moveTo>
                  <a:pt x="221226" y="0"/>
                </a:moveTo>
                <a:lnTo>
                  <a:pt x="0" y="471948"/>
                </a:lnTo>
                <a:lnTo>
                  <a:pt x="435078" y="988142"/>
                </a:lnTo>
                <a:lnTo>
                  <a:pt x="494071" y="818536"/>
                </a:lnTo>
                <a:lnTo>
                  <a:pt x="744794" y="811161"/>
                </a:lnTo>
                <a:lnTo>
                  <a:pt x="221226" y="0"/>
                </a:lnTo>
                <a:close/>
              </a:path>
            </a:pathLst>
          </a:custGeom>
          <a:pattFill prst="lgConfetti">
            <a:fgClr>
              <a:schemeClr val="accent1"/>
            </a:fgClr>
            <a:bgClr>
              <a:schemeClr val="accent2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Projective 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line = plane of rays through the origin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 -or-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is normal to the plane of rays</a:t>
                </a:r>
              </a:p>
              <a:p>
                <a:r>
                  <a:rPr lang="en-US" dirty="0" smtClean="0"/>
                  <a:t>Equivalent to the Euclidean line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2400" dirty="0" smtClean="0"/>
                  <a:t>Note that lines and points are dual, </a:t>
                </a:r>
                <a:br>
                  <a:rPr lang="en-US" sz="2400" dirty="0" smtClean="0"/>
                </a:br>
                <a:r>
                  <a:rPr lang="en-US" sz="2400" dirty="0" smtClean="0"/>
                  <a:t>so any result on points can be </a:t>
                </a:r>
                <a:br>
                  <a:rPr lang="en-US" sz="2400" dirty="0" smtClean="0"/>
                </a:br>
                <a:r>
                  <a:rPr lang="en-US" sz="2400" dirty="0" smtClean="0"/>
                  <a:t>interpreted as a result on lines </a:t>
                </a:r>
                <a:br>
                  <a:rPr lang="en-US" sz="2400" dirty="0" smtClean="0"/>
                </a:br>
                <a:r>
                  <a:rPr lang="en-US" sz="2400" dirty="0" smtClean="0"/>
                  <a:t>and vice versa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766642" y="5470298"/>
            <a:ext cx="813719" cy="102317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766641" y="5041226"/>
            <a:ext cx="819173" cy="1460079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998939" y="4915205"/>
            <a:ext cx="588391" cy="1584076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7269273" y="5405160"/>
            <a:ext cx="307503" cy="105830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"/>
          <p:cNvSpPr>
            <a:spLocks noChangeAspect="1" noChangeArrowheads="1"/>
          </p:cNvSpPr>
          <p:nvPr/>
        </p:nvSpPr>
        <p:spPr bwMode="auto">
          <a:xfrm>
            <a:off x="7529520" y="6440209"/>
            <a:ext cx="110268" cy="11814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5840361" y="4317814"/>
            <a:ext cx="439452" cy="54270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059393" y="3852104"/>
            <a:ext cx="512700" cy="811058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6498845" y="3667152"/>
            <a:ext cx="384235" cy="98926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6883080" y="4020402"/>
            <a:ext cx="189032" cy="64276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6769510" y="4785852"/>
            <a:ext cx="7374" cy="9070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9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and incidence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intersection of two lines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Given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the line through them is defined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799"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points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Rays from the origin that are parallel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 plane define ideal points,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b="0" dirty="0" smtClean="0"/>
                  <a:t>. These points do not correspond to a Euclidean point</a:t>
                </a:r>
              </a:p>
              <a:p>
                <a:r>
                  <a:rPr lang="en-US" dirty="0" smtClean="0"/>
                  <a:t>How many ideal points there are?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rallelogram 3"/>
          <p:cNvSpPr/>
          <p:nvPr/>
        </p:nvSpPr>
        <p:spPr>
          <a:xfrm>
            <a:off x="5233326" y="3956918"/>
            <a:ext cx="2695077" cy="1507483"/>
          </a:xfrm>
          <a:prstGeom prst="parallelogram">
            <a:avLst>
              <a:gd name="adj" fmla="val 3504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840758" y="4758983"/>
            <a:ext cx="1478231" cy="150611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384721" y="4632411"/>
            <a:ext cx="939169" cy="164256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88227" y="4483620"/>
            <a:ext cx="393955" cy="169251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H="1">
            <a:off x="7341775" y="4334828"/>
            <a:ext cx="133080" cy="186079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Straight Arrow Connector 13"/>
          <p:cNvCxnSpPr>
            <a:stCxn id="9" idx="6"/>
          </p:cNvCxnSpPr>
          <p:nvPr/>
        </p:nvCxnSpPr>
        <p:spPr>
          <a:xfrm flipV="1">
            <a:off x="7393933" y="6267404"/>
            <a:ext cx="588924" cy="502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0"/>
          </p:cNvCxnSpPr>
          <p:nvPr/>
        </p:nvCxnSpPr>
        <p:spPr>
          <a:xfrm flipH="1" flipV="1">
            <a:off x="7300067" y="5645916"/>
            <a:ext cx="24337" cy="55201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94382" y="4223235"/>
            <a:ext cx="2432482" cy="677932"/>
          </a:xfrm>
          <a:prstGeom prst="line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ine 4"/>
          <p:cNvSpPr>
            <a:spLocks noChangeShapeType="1"/>
          </p:cNvSpPr>
          <p:nvPr/>
        </p:nvSpPr>
        <p:spPr bwMode="auto">
          <a:xfrm flipH="1">
            <a:off x="7323890" y="5798469"/>
            <a:ext cx="1488944" cy="466628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spect="1" noChangeArrowheads="1"/>
          </p:cNvSpPr>
          <p:nvPr/>
        </p:nvSpPr>
        <p:spPr bwMode="auto">
          <a:xfrm>
            <a:off x="7254875" y="6197932"/>
            <a:ext cx="139058" cy="14899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cxnSp>
        <p:nvCxnSpPr>
          <p:cNvPr id="17" name="Straight Arrow Connector 16"/>
          <p:cNvCxnSpPr>
            <a:stCxn id="9" idx="7"/>
          </p:cNvCxnSpPr>
          <p:nvPr/>
        </p:nvCxnSpPr>
        <p:spPr>
          <a:xfrm flipV="1">
            <a:off x="7373568" y="5730718"/>
            <a:ext cx="243549" cy="489033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414360"/>
            <a:ext cx="8215945" cy="5085116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Pinhole </a:t>
            </a:r>
            <a:r>
              <a:rPr lang="en-US" altLang="en-US" sz="3200" dirty="0" smtClean="0"/>
              <a:t>camera model, perspective projection</a:t>
            </a:r>
            <a:endParaRPr lang="en-US" altLang="en-US" sz="3200" dirty="0"/>
          </a:p>
          <a:p>
            <a:r>
              <a:rPr lang="en-US" altLang="en-US" sz="3200" dirty="0" smtClean="0"/>
              <a:t>A taste of projective geometry</a:t>
            </a:r>
          </a:p>
          <a:p>
            <a:pPr lvl="1"/>
            <a:r>
              <a:rPr lang="en-US" altLang="en-US" sz="2800" dirty="0" err="1"/>
              <a:t>Homography</a:t>
            </a:r>
            <a:r>
              <a:rPr lang="en-US" altLang="en-US" sz="2800" dirty="0"/>
              <a:t> (planes, camera rotation)</a:t>
            </a:r>
          </a:p>
          <a:p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Two </a:t>
            </a:r>
            <a:r>
              <a:rPr lang="en-US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view </a:t>
            </a:r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geometry, general case: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alt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Epipolar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geometry, the essential matrix</a:t>
            </a:r>
          </a:p>
          <a:p>
            <a:pPr lvl="1"/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Camera calibration, the fundamental </a:t>
            </a:r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matrix</a:t>
            </a:r>
          </a:p>
          <a:p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Stereo vision</a:t>
            </a:r>
          </a:p>
          <a:p>
            <a:pPr lvl="1"/>
            <a:r>
              <a:rPr lang="en-US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3D reconstruction </a:t>
            </a: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two views</a:t>
            </a:r>
          </a:p>
          <a:p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Multi-view geometry, reconstruction through factorization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38"/>
          <p:cNvSpPr/>
          <p:nvPr/>
        </p:nvSpPr>
        <p:spPr>
          <a:xfrm>
            <a:off x="3052919" y="2470352"/>
            <a:ext cx="3803179" cy="3229999"/>
          </a:xfrm>
          <a:prstGeom prst="arc">
            <a:avLst>
              <a:gd name="adj1" fmla="val 16419545"/>
              <a:gd name="adj2" fmla="val 2516357"/>
            </a:avLst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at infinity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2525486" y="3214914"/>
            <a:ext cx="3519714" cy="2735943"/>
            <a:chOff x="2525486" y="3577770"/>
            <a:chExt cx="2714172" cy="2373087"/>
          </a:xfrm>
        </p:grpSpPr>
        <p:sp>
          <p:nvSpPr>
            <p:cNvPr id="4" name="Rectangle 3"/>
            <p:cNvSpPr/>
            <p:nvPr/>
          </p:nvSpPr>
          <p:spPr>
            <a:xfrm>
              <a:off x="2525486" y="3577770"/>
              <a:ext cx="2714172" cy="23730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743200" y="3751943"/>
              <a:ext cx="1828800" cy="142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895600" y="3904343"/>
              <a:ext cx="1828800" cy="142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048000" y="4056743"/>
              <a:ext cx="1828800" cy="142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200400" y="4209143"/>
              <a:ext cx="1828800" cy="142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7047062" flipV="1">
              <a:off x="3770167" y="4110390"/>
              <a:ext cx="319314" cy="211908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7047062" flipV="1">
              <a:off x="3770167" y="3869872"/>
              <a:ext cx="319314" cy="211908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7047062" flipV="1">
              <a:off x="3770167" y="3629354"/>
              <a:ext cx="319314" cy="211908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7047062" flipV="1">
              <a:off x="3770167" y="3388836"/>
              <a:ext cx="319314" cy="211908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278907" y="3697117"/>
              <a:ext cx="319314" cy="21190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506968" y="3697117"/>
              <a:ext cx="319314" cy="21190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735029" y="3697117"/>
              <a:ext cx="319314" cy="21190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963091" y="3697117"/>
              <a:ext cx="319314" cy="21190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7"/>
          <p:cNvSpPr>
            <a:spLocks noChangeAspect="1" noChangeArrowheads="1"/>
          </p:cNvSpPr>
          <p:nvPr/>
        </p:nvSpPr>
        <p:spPr bwMode="auto">
          <a:xfrm>
            <a:off x="6332938" y="5034644"/>
            <a:ext cx="208587" cy="2234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Oval 7"/>
          <p:cNvSpPr>
            <a:spLocks noChangeAspect="1" noChangeArrowheads="1"/>
          </p:cNvSpPr>
          <p:nvPr/>
        </p:nvSpPr>
        <p:spPr bwMode="auto">
          <a:xfrm>
            <a:off x="5237329" y="2383648"/>
            <a:ext cx="208587" cy="223487"/>
          </a:xfrm>
          <a:prstGeom prst="ellipse">
            <a:avLst/>
          </a:prstGeom>
          <a:solidFill>
            <a:srgbClr val="FFCCCC"/>
          </a:solidFill>
          <a:ln w="254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" name="Oval 7"/>
          <p:cNvSpPr>
            <a:spLocks noChangeAspect="1" noChangeArrowheads="1"/>
          </p:cNvSpPr>
          <p:nvPr/>
        </p:nvSpPr>
        <p:spPr bwMode="auto">
          <a:xfrm>
            <a:off x="6468339" y="3087289"/>
            <a:ext cx="208587" cy="223487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890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at infinity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Parallel lines intersect at an ideal point: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intersect at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Every set of parallel lines of different orientation intersects at a different point at infinity</a:t>
                </a:r>
              </a:p>
              <a:p>
                <a:r>
                  <a:rPr lang="en-US" dirty="0" smtClean="0"/>
                  <a:t>The complete set of ideal points</a:t>
                </a:r>
                <a:br>
                  <a:rPr lang="en-US" dirty="0" smtClean="0"/>
                </a:br>
                <a:r>
                  <a:rPr lang="en-US" dirty="0" smtClean="0"/>
                  <a:t>is called the line at infinity</a:t>
                </a:r>
              </a:p>
              <a:p>
                <a:r>
                  <a:rPr lang="en-US" dirty="0" smtClean="0"/>
                  <a:t>The line at infinity is indeed </a:t>
                </a:r>
                <a:br>
                  <a:rPr lang="en-US" dirty="0" smtClean="0"/>
                </a:br>
                <a:r>
                  <a:rPr lang="en-US" dirty="0" smtClean="0"/>
                  <a:t>a line = a plane of rays through</a:t>
                </a:r>
                <a:br>
                  <a:rPr lang="en-US" dirty="0" smtClean="0"/>
                </a:br>
                <a:r>
                  <a:rPr lang="en-US" dirty="0" smtClean="0"/>
                  <a:t>the origin (the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plane)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16311" y="4296852"/>
            <a:ext cx="2680115" cy="2175042"/>
            <a:chOff x="2525486" y="3577770"/>
            <a:chExt cx="2714172" cy="2373087"/>
          </a:xfrm>
        </p:grpSpPr>
        <p:sp>
          <p:nvSpPr>
            <p:cNvPr id="6" name="Rectangle 5"/>
            <p:cNvSpPr/>
            <p:nvPr/>
          </p:nvSpPr>
          <p:spPr>
            <a:xfrm>
              <a:off x="2525486" y="3577770"/>
              <a:ext cx="2714172" cy="23730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743200" y="3751943"/>
              <a:ext cx="1828800" cy="142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895600" y="3904343"/>
              <a:ext cx="1828800" cy="142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3048000" y="4056743"/>
              <a:ext cx="1828800" cy="142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00400" y="4209143"/>
              <a:ext cx="1828800" cy="142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7047062" flipV="1">
              <a:off x="3770167" y="4110390"/>
              <a:ext cx="319314" cy="211908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7047062" flipV="1">
              <a:off x="3770167" y="3869872"/>
              <a:ext cx="319314" cy="211908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7047062" flipV="1">
              <a:off x="3770167" y="3629354"/>
              <a:ext cx="319314" cy="211908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7047062" flipV="1">
              <a:off x="3770167" y="3388836"/>
              <a:ext cx="319314" cy="211908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3278907" y="3697117"/>
              <a:ext cx="319314" cy="21190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506968" y="3697117"/>
              <a:ext cx="319314" cy="21190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735029" y="3697117"/>
              <a:ext cx="319314" cy="21190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963091" y="3697117"/>
              <a:ext cx="319314" cy="211908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rc 22"/>
          <p:cNvSpPr/>
          <p:nvPr/>
        </p:nvSpPr>
        <p:spPr>
          <a:xfrm>
            <a:off x="5899353" y="3792627"/>
            <a:ext cx="3081326" cy="2629943"/>
          </a:xfrm>
          <a:prstGeom prst="arc">
            <a:avLst>
              <a:gd name="adj1" fmla="val 16419545"/>
              <a:gd name="adj2" fmla="val 2516357"/>
            </a:avLst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7"/>
          <p:cNvSpPr>
            <a:spLocks noChangeAspect="1" noChangeArrowheads="1"/>
          </p:cNvSpPr>
          <p:nvPr/>
        </p:nvSpPr>
        <p:spPr bwMode="auto">
          <a:xfrm>
            <a:off x="8506541" y="5864717"/>
            <a:ext cx="196199" cy="1819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7440016" y="3701643"/>
            <a:ext cx="196199" cy="181968"/>
          </a:xfrm>
          <a:prstGeom prst="ellipse">
            <a:avLst/>
          </a:prstGeom>
          <a:solidFill>
            <a:srgbClr val="FFCCCC"/>
          </a:solidFill>
          <a:ln w="25400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Oval 7"/>
          <p:cNvSpPr>
            <a:spLocks noChangeAspect="1" noChangeArrowheads="1"/>
          </p:cNvSpPr>
          <p:nvPr/>
        </p:nvSpPr>
        <p:spPr bwMode="auto">
          <a:xfrm>
            <a:off x="8621626" y="4263622"/>
            <a:ext cx="196199" cy="18196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308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414359"/>
                <a:ext cx="8152493" cy="5274539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An invertible linear transformation of rays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𝐻𝑝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non-linear transformation of points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33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err="1" smtClean="0"/>
                  <a:t>Homography</a:t>
                </a:r>
                <a:r>
                  <a:rPr lang="en-US" dirty="0" smtClean="0"/>
                  <a:t> has 8 DOFs (determined up to scale)</a:t>
                </a:r>
                <a:br>
                  <a:rPr lang="en-US" dirty="0" smtClean="0"/>
                </a:br>
                <a:r>
                  <a:rPr lang="en-US" dirty="0" smtClean="0"/>
                  <a:t>How many points are needed to determine </a:t>
                </a:r>
                <a:r>
                  <a:rPr lang="en-US" dirty="0" err="1" smtClean="0"/>
                  <a:t>homography</a:t>
                </a:r>
                <a:r>
                  <a:rPr lang="en-US" dirty="0" smtClean="0"/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Note the difference between </a:t>
                </a:r>
                <a:r>
                  <a:rPr lang="en-US" dirty="0" err="1" smtClean="0"/>
                  <a:t>homography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epipolar</a:t>
                </a:r>
                <a:r>
                  <a:rPr lang="en-US" dirty="0" smtClean="0"/>
                  <a:t> lines (Essential or Fundamental matrices):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𝐻𝑝</m:t>
                    </m:r>
                  </m:oMath>
                </a14:m>
                <a:r>
                  <a:rPr lang="en-US" dirty="0" smtClean="0"/>
                  <a:t>   vs.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𝐸𝑝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414359"/>
                <a:ext cx="8152493" cy="5274539"/>
              </a:xfrm>
              <a:blipFill rotWithShape="0">
                <a:blip r:embed="rId2"/>
                <a:stretch>
                  <a:fillRect l="-1122" t="-1734" r="-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3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Homography transforms a line to a line: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⇒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𝐻𝑝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line at infinity also maps to a line </a:t>
                </a:r>
                <a:r>
                  <a:rPr lang="en-US" smtClean="0"/>
                  <a:t>– </a:t>
                </a:r>
                <a:br>
                  <a:rPr lang="en-US" smtClean="0"/>
                </a:br>
                <a:r>
                  <a:rPr lang="en-US" smtClean="0"/>
                  <a:t>the </a:t>
                </a:r>
                <a:r>
                  <a:rPr lang="en-US" dirty="0" smtClean="0"/>
                  <a:t>“vanishing line” (aka. the horizon)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balltip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04" y="3679032"/>
            <a:ext cx="3760592" cy="28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6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</a:t>
            </a:r>
            <a:r>
              <a:rPr lang="en-US" dirty="0" smtClean="0"/>
              <a:t>of transformations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588972"/>
                  </p:ext>
                </p:extLst>
              </p:nvPr>
            </p:nvGraphicFramePr>
            <p:xfrm>
              <a:off x="754743" y="1621971"/>
              <a:ext cx="7605486" cy="477882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359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407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385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/>
                            <a:t>Rigid</a:t>
                          </a:r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c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c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/>
                            <a:t>Preserves angles, lengths, area, parallelism</a:t>
                          </a:r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Similarity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angles, parallelism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Affine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US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parallelism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13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21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22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23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31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32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mtClean="0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cross ratio</a:t>
                          </a:r>
                        </a:p>
                        <a:p>
                          <a:pPr algn="l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588972"/>
                  </p:ext>
                </p:extLst>
              </p:nvPr>
            </p:nvGraphicFramePr>
            <p:xfrm>
              <a:off x="754743" y="1621971"/>
              <a:ext cx="7605486" cy="4778828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828800"/>
                    <a:gridCol w="2735943"/>
                    <a:gridCol w="3040743"/>
                  </a:tblGrid>
                  <a:tr h="113855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/>
                            <a:t>Rigid</a:t>
                          </a:r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6889" t="-535" r="-111333" b="-3208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b="0" dirty="0" smtClean="0"/>
                            <a:t>Preserves angles, lengths, area, parallelism</a:t>
                          </a:r>
                          <a:endParaRPr lang="en-US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Similarity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6889" t="-94472" r="-111333" b="-201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angles, parallelism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smtClean="0"/>
                            <a:t>Affine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6889" t="-194472" r="-111333" b="-101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parallelism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1342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66889" t="-294472" r="-111333" b="-1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Preserves cross ratio</a:t>
                          </a:r>
                        </a:p>
                        <a:p>
                          <a:pPr algn="l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35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rotation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Images obtained by rotating the camera about its optical axis are related by </a:t>
                </a:r>
                <a:r>
                  <a:rPr lang="en-US" dirty="0" err="1" smtClean="0"/>
                  <a:t>homography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latin typeface="Cambria Math" panose="02040503050406030204" pitchFamily="18" charset="0"/>
                  </a:rPr>
                  <a:t>imply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(Verify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does not depend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2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scene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plane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vector notation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smtClean="0"/>
                  <a:t>Rearrange,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Project,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𝐻𝑝</m:t>
                    </m:r>
                  </m:oMath>
                </a14:m>
                <a:r>
                  <a:rPr lang="en-US" dirty="0" smtClean="0"/>
                  <a:t> 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67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610967"/>
                  </p:ext>
                </p:extLst>
              </p:nvPr>
            </p:nvGraphicFramePr>
            <p:xfrm>
              <a:off x="628651" y="1397000"/>
              <a:ext cx="7886700" cy="50444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773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7734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Perspective (calibrated)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Perspective (</a:t>
                          </a:r>
                          <a:r>
                            <a:rPr lang="en-US" dirty="0" err="1" smtClean="0"/>
                            <a:t>uncalibrated</a:t>
                          </a:r>
                          <a:r>
                            <a:rPr lang="en-US" dirty="0" smtClean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Orthographic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Form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𝐻𝑝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𝐸𝑝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Properties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One-to-one (group)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Parallel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DOFs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8(7)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Eqs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en-US" dirty="0" err="1" smtClean="0"/>
                            <a:t>pnt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Minimal configuration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Depth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</a:t>
                          </a:r>
                          <a:r>
                            <a:rPr lang="en-US" baseline="0" dirty="0" smtClean="0"/>
                            <a:t> up to scale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 projective structure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Affine structure (third view required for Euclidean structure)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6610967"/>
                  </p:ext>
                </p:extLst>
              </p:nvPr>
            </p:nvGraphicFramePr>
            <p:xfrm>
              <a:off x="628651" y="1397000"/>
              <a:ext cx="7886700" cy="50444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1577340"/>
                    <a:gridCol w="1577340"/>
                    <a:gridCol w="1577340"/>
                    <a:gridCol w="1577340"/>
                    <a:gridCol w="1577340"/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Homography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Perspective (calibrated)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Perspective (</a:t>
                          </a:r>
                          <a:r>
                            <a:rPr lang="en-US" dirty="0" err="1" smtClean="0"/>
                            <a:t>uncalibrated</a:t>
                          </a:r>
                          <a:r>
                            <a:rPr lang="en-US" dirty="0" smtClean="0"/>
                            <a:t>)</a:t>
                          </a:r>
                        </a:p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Orthographic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Form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00386" t="-254098" r="-300386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1163" t="-254098" r="-201550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300000" t="-254098" r="-100772" b="-10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00000" t="-254098" r="-772" b="-1037705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Properties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One-to-one (group)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Concentric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Parallel </a:t>
                          </a:r>
                          <a:r>
                            <a:rPr lang="en-US" dirty="0" err="1" smtClean="0"/>
                            <a:t>epipolar</a:t>
                          </a:r>
                          <a:r>
                            <a:rPr lang="en-US" dirty="0" smtClean="0"/>
                            <a:t> lines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DOFs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8(5)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8(7)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Eqs</a:t>
                          </a:r>
                          <a:r>
                            <a:rPr lang="en-US" dirty="0" smtClean="0"/>
                            <a:t>/</a:t>
                          </a:r>
                          <a:r>
                            <a:rPr lang="en-US" dirty="0" err="1" smtClean="0"/>
                            <a:t>pnt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Minimal configuration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7+ (8,linear)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Depth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</a:t>
                          </a:r>
                          <a:r>
                            <a:rPr lang="en-US" baseline="0" dirty="0" smtClean="0"/>
                            <a:t> up to scale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Yes, projective structure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Affine structure (third view required for Euclidean structure)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71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ene 'Wonder Material' LightBulbs To Arrive in the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15542" r="53816" b="15210"/>
          <a:stretch/>
        </p:blipFill>
        <p:spPr>
          <a:xfrm>
            <a:off x="3994385" y="2542515"/>
            <a:ext cx="1155230" cy="17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0" y="685800"/>
            <a:ext cx="5486400" cy="5486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0" y="1143000"/>
            <a:ext cx="4572000" cy="4572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1600200"/>
            <a:ext cx="3657600" cy="3657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2057400"/>
            <a:ext cx="2743200" cy="27432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57600" y="2514600"/>
            <a:ext cx="1828800" cy="18288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ene 'Wonder Material' LightBulbs To Arrive in the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6464" r="14656" b="16943"/>
          <a:stretch/>
        </p:blipFill>
        <p:spPr>
          <a:xfrm>
            <a:off x="4031192" y="2576503"/>
            <a:ext cx="1081616" cy="17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4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v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33575"/>
            <a:ext cx="3048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209126" y="5688701"/>
            <a:ext cx="4725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Trillion frames per second</a:t>
            </a:r>
          </a:p>
          <a:p>
            <a:pPr algn="ctr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Velten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Raskar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and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Bawendi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2011)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152" y="685800"/>
            <a:ext cx="5486400" cy="5486400"/>
            <a:chOff x="1828800" y="685800"/>
            <a:chExt cx="5486400" cy="5486400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4" name="Oval 3"/>
            <p:cNvSpPr/>
            <p:nvPr/>
          </p:nvSpPr>
          <p:spPr>
            <a:xfrm>
              <a:off x="1828800" y="685800"/>
              <a:ext cx="5486400" cy="5486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286000" y="1143000"/>
              <a:ext cx="4572000" cy="4572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743200" y="1600200"/>
              <a:ext cx="3657600" cy="36576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00400" y="2057400"/>
              <a:ext cx="2743200" cy="2743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57600" y="2514600"/>
              <a:ext cx="1828800" cy="18288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Graphene 'Wonder Material' LightBulbs To Arrive in the ...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1" t="16464" r="14656" b="16943"/>
            <a:stretch/>
          </p:blipFill>
          <p:spPr>
            <a:xfrm>
              <a:off x="4031192" y="2576503"/>
              <a:ext cx="1081616" cy="1704994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4110752" y="685800"/>
            <a:ext cx="5486400" cy="5486400"/>
            <a:chOff x="1828800" y="685800"/>
            <a:chExt cx="5486400" cy="5486400"/>
          </a:xfrm>
          <a:gradFill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100000">
                <a:schemeClr val="bg1"/>
              </a:gs>
              <a:gs pos="100000">
                <a:schemeClr val="bg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10" name="Oval 9"/>
            <p:cNvSpPr/>
            <p:nvPr/>
          </p:nvSpPr>
          <p:spPr>
            <a:xfrm>
              <a:off x="1828800" y="685800"/>
              <a:ext cx="5486400" cy="54864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0" y="1143000"/>
              <a:ext cx="4572000" cy="4572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43200" y="1600200"/>
              <a:ext cx="3657600" cy="3657600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200400" y="2057400"/>
              <a:ext cx="2743200" cy="2743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57600" y="2514600"/>
              <a:ext cx="1828800" cy="1828800"/>
            </a:xfrm>
            <a:prstGeom prst="ellipse">
              <a:avLst/>
            </a:prstGeom>
            <a:grp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Graphene 'Wonder Material' LightBulbs To Arrive in the ...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1" t="16464" r="14656" b="16943"/>
            <a:stretch/>
          </p:blipFill>
          <p:spPr>
            <a:xfrm>
              <a:off x="4031192" y="2576503"/>
              <a:ext cx="1081616" cy="170499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321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</a:t>
            </a:r>
            <a:r>
              <a:rPr lang="en-US" dirty="0" err="1" smtClean="0"/>
              <a:t>obscura</a:t>
            </a:r>
            <a:r>
              <a:rPr lang="en-US" dirty="0" smtClean="0"/>
              <a:t> (“dark room”)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2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</a:rPr>
              <a:t>Reinerus</a:t>
            </a:r>
            <a:r>
              <a:rPr lang="en-US" altLang="en-US" sz="2400" dirty="0">
                <a:latin typeface="Times New Roman" panose="02020603050405020304" pitchFamily="18" charset="0"/>
              </a:rPr>
              <a:t> Gemma-</a:t>
            </a:r>
            <a:r>
              <a:rPr lang="en-US" altLang="en-US" sz="2400" dirty="0" err="1">
                <a:latin typeface="Times New Roman" panose="02020603050405020304" pitchFamily="18" charset="0"/>
              </a:rPr>
              <a:t>Frisius</a:t>
            </a:r>
            <a:r>
              <a:rPr lang="en-US" altLang="en-US" sz="2400" dirty="0">
                <a:latin typeface="Times New Roman" panose="02020603050405020304" pitchFamily="18" charset="0"/>
              </a:rPr>
              <a:t>, observed an eclipse of the sun at Louvain on January 24, 1544, and later he used this illustration of the event in his book </a:t>
            </a:r>
            <a:r>
              <a:rPr lang="en-US" altLang="en-US" sz="2400" u="sng" dirty="0">
                <a:latin typeface="Times New Roman" panose="02020603050405020304" pitchFamily="18" charset="0"/>
              </a:rPr>
              <a:t>De Radio 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Astronomica</a:t>
            </a:r>
            <a:r>
              <a:rPr lang="en-US" altLang="en-US" sz="2400" u="sng" dirty="0">
                <a:latin typeface="Times New Roman" panose="02020603050405020304" pitchFamily="18" charset="0"/>
              </a:rPr>
              <a:t> et </a:t>
            </a:r>
            <a:r>
              <a:rPr lang="en-US" altLang="en-US" sz="2400" u="sng" dirty="0" err="1">
                <a:latin typeface="Times New Roman" panose="02020603050405020304" pitchFamily="18" charset="0"/>
              </a:rPr>
              <a:t>Geometrica</a:t>
            </a:r>
            <a:r>
              <a:rPr lang="en-US" altLang="en-US" sz="2400" dirty="0">
                <a:latin typeface="Times New Roman" panose="02020603050405020304" pitchFamily="18" charset="0"/>
              </a:rPr>
              <a:t>, 1545. It is thought to be the first published illustration of a camera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obscura</a:t>
            </a:r>
            <a:r>
              <a:rPr lang="en-US" altLang="en-US" sz="2400" dirty="0">
                <a:latin typeface="Times New Roman" panose="02020603050405020304" pitchFamily="18" charset="0"/>
              </a:rPr>
              <a:t>..." </a:t>
            </a:r>
          </a:p>
          <a:p>
            <a:pPr marL="0" indent="0" algn="r"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(Hammond</a:t>
            </a:r>
            <a:r>
              <a:rPr lang="en-US" alt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John H., </a:t>
            </a: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The Camera </a:t>
            </a:r>
            <a:r>
              <a:rPr lang="en-US" altLang="en-US" sz="20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Obscura</a:t>
            </a:r>
            <a:r>
              <a:rPr lang="en-US" altLang="en-US" sz="20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, A </a:t>
            </a:r>
            <a:r>
              <a:rPr lang="en-US" altLang="en-US" sz="2000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Chronicle)</a:t>
            </a:r>
            <a:endParaRPr lang="en-US" alt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/>
          </a:p>
        </p:txBody>
      </p:sp>
      <p:pic>
        <p:nvPicPr>
          <p:cNvPr id="4" name="Picture 5" descr="Camera Obscura Louvain 1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1423257"/>
            <a:ext cx="44053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a pinhole camera?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Pinhole cameras are dark</a:t>
            </a:r>
          </a:p>
          <a:p>
            <a:endParaRPr lang="en-US" dirty="0" smtClean="0"/>
          </a:p>
          <a:p>
            <a:r>
              <a:rPr lang="en-US" dirty="0" smtClean="0"/>
              <a:t>Pinhole too big –</a:t>
            </a:r>
            <a:br>
              <a:rPr lang="en-US" dirty="0" smtClean="0"/>
            </a:br>
            <a:r>
              <a:rPr lang="en-US" dirty="0" smtClean="0"/>
              <a:t>blurry image</a:t>
            </a:r>
          </a:p>
          <a:p>
            <a:endParaRPr lang="en-US" dirty="0" smtClean="0"/>
          </a:p>
          <a:p>
            <a:r>
              <a:rPr lang="en-US" dirty="0" smtClean="0"/>
              <a:t>Pinhole too small –</a:t>
            </a:r>
            <a:br>
              <a:rPr lang="en-US" dirty="0" smtClean="0"/>
            </a:br>
            <a:r>
              <a:rPr lang="en-US" dirty="0" smtClean="0"/>
              <a:t>diffraction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6" y="1994240"/>
            <a:ext cx="3988508" cy="452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2431</TotalTime>
  <Words>703</Words>
  <Application>Microsoft Office PowerPoint</Application>
  <PresentationFormat>On-screen Show (4:3)</PresentationFormat>
  <Paragraphs>222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MaplePi</vt:lpstr>
      <vt:lpstr>Times New Roman</vt:lpstr>
      <vt:lpstr>Office Theme</vt:lpstr>
      <vt:lpstr>Geometry 1: Perspective model, projective geometry</vt:lpstr>
      <vt:lpstr>Perspectivity</vt:lpstr>
      <vt:lpstr>Material covered</vt:lpstr>
      <vt:lpstr>PowerPoint Presentation</vt:lpstr>
      <vt:lpstr>PowerPoint Presentation</vt:lpstr>
      <vt:lpstr>PowerPoint Presentation</vt:lpstr>
      <vt:lpstr>PowerPoint Presentation</vt:lpstr>
      <vt:lpstr>Camera obscura (“dark room”)</vt:lpstr>
      <vt:lpstr>Why not use a pinhole camera?</vt:lpstr>
      <vt:lpstr>Lenses</vt:lpstr>
      <vt:lpstr>Lenses</vt:lpstr>
      <vt:lpstr>Pinhole camera model</vt:lpstr>
      <vt:lpstr>Perspective projection</vt:lpstr>
      <vt:lpstr>Perspective projection</vt:lpstr>
      <vt:lpstr>Perspective projection</vt:lpstr>
      <vt:lpstr>Perspective projection</vt:lpstr>
      <vt:lpstr>Orthographic projection</vt:lpstr>
      <vt:lpstr>Scaled orthographic</vt:lpstr>
      <vt:lpstr>Which projection model should I use?</vt:lpstr>
      <vt:lpstr>Geometry</vt:lpstr>
      <vt:lpstr>Projective geometry</vt:lpstr>
      <vt:lpstr>Plane perspective</vt:lpstr>
      <vt:lpstr>Plane perspective</vt:lpstr>
      <vt:lpstr>Projective transformation</vt:lpstr>
      <vt:lpstr>Projective transformation</vt:lpstr>
      <vt:lpstr>Projective coordinates</vt:lpstr>
      <vt:lpstr>Projective line</vt:lpstr>
      <vt:lpstr>Intersection and incidence</vt:lpstr>
      <vt:lpstr>Ideal points</vt:lpstr>
      <vt:lpstr>Line at infinity</vt:lpstr>
      <vt:lpstr>Line at infinity</vt:lpstr>
      <vt:lpstr>Homography</vt:lpstr>
      <vt:lpstr>Homography</vt:lpstr>
      <vt:lpstr>Hierarchy of transformations</vt:lpstr>
      <vt:lpstr>Camera rotation</vt:lpstr>
      <vt:lpstr>Planar scene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1: Projection and Epipolar Lines</dc:title>
  <dc:creator>Ronen Basri</dc:creator>
  <cp:lastModifiedBy>Ronen Basri</cp:lastModifiedBy>
  <cp:revision>124</cp:revision>
  <dcterms:created xsi:type="dcterms:W3CDTF">2014-11-17T09:32:23Z</dcterms:created>
  <dcterms:modified xsi:type="dcterms:W3CDTF">2019-11-17T17:56:23Z</dcterms:modified>
</cp:coreProperties>
</file>