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34" r:id="rId2"/>
    <p:sldId id="258" r:id="rId3"/>
    <p:sldId id="318" r:id="rId4"/>
    <p:sldId id="336" r:id="rId5"/>
    <p:sldId id="320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86" r:id="rId14"/>
    <p:sldId id="387" r:id="rId15"/>
    <p:sldId id="332" r:id="rId16"/>
    <p:sldId id="341" r:id="rId17"/>
    <p:sldId id="342" r:id="rId18"/>
    <p:sldId id="337" r:id="rId19"/>
    <p:sldId id="343" r:id="rId20"/>
    <p:sldId id="344" r:id="rId21"/>
    <p:sldId id="347" r:id="rId22"/>
    <p:sldId id="349" r:id="rId23"/>
    <p:sldId id="351" r:id="rId24"/>
    <p:sldId id="385" r:id="rId25"/>
    <p:sldId id="353" r:id="rId26"/>
    <p:sldId id="354" r:id="rId27"/>
    <p:sldId id="355" r:id="rId28"/>
    <p:sldId id="356" r:id="rId29"/>
    <p:sldId id="357" r:id="rId30"/>
    <p:sldId id="359" r:id="rId31"/>
    <p:sldId id="360" r:id="rId32"/>
    <p:sldId id="361" r:id="rId33"/>
    <p:sldId id="362" r:id="rId34"/>
    <p:sldId id="363" r:id="rId35"/>
    <p:sldId id="364" r:id="rId36"/>
    <p:sldId id="367" r:id="rId37"/>
    <p:sldId id="368" r:id="rId38"/>
    <p:sldId id="365" r:id="rId39"/>
    <p:sldId id="36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4" autoAdjust="0"/>
  </p:normalViewPr>
  <p:slideViewPr>
    <p:cSldViewPr snapToGrid="0">
      <p:cViewPr varScale="1">
        <p:scale>
          <a:sx n="109" d="100"/>
          <a:sy n="109" d="100"/>
        </p:scale>
        <p:origin x="166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418B-63AB-4565-A787-EFA0EE6BD49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C689-4055-433B-91FF-4BEA9229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6C689-4055-433B-91FF-4BEA922917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55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7886700" cy="5085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704"/>
            <a:ext cx="7886700" cy="8189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0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EF83-AE6F-43A6-84A7-57B4858838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2:</a:t>
            </a:r>
            <a:br>
              <a:rPr lang="en-US" dirty="0" smtClean="0"/>
            </a:br>
            <a:r>
              <a:rPr lang="en-US" sz="4800" dirty="0" err="1" smtClean="0"/>
              <a:t>Epipolar</a:t>
            </a:r>
            <a:r>
              <a:rPr lang="en-US" sz="4800" dirty="0" smtClean="0"/>
              <a:t> Lines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1439"/>
            <a:ext cx="6858000" cy="1655762"/>
          </a:xfrm>
        </p:spPr>
        <p:txBody>
          <a:bodyPr/>
          <a:lstStyle/>
          <a:p>
            <a:r>
              <a:rPr lang="en-US" dirty="0" smtClean="0"/>
              <a:t>Introduction to Computer Vision</a:t>
            </a:r>
          </a:p>
          <a:p>
            <a:r>
              <a:rPr lang="en-US" dirty="0" smtClean="0"/>
              <a:t>Ronen Basri</a:t>
            </a:r>
          </a:p>
          <a:p>
            <a:r>
              <a:rPr lang="en-US" dirty="0" smtClean="0"/>
              <a:t>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61" y="1414360"/>
            <a:ext cx="8021279" cy="50851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plane produces a pair of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lines</a:t>
            </a:r>
          </a:p>
          <a:p>
            <a:r>
              <a:rPr lang="en-US" sz="2400" dirty="0" smtClean="0"/>
              <a:t>There is a 1-D system of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planes</a:t>
            </a:r>
          </a:p>
          <a:p>
            <a:r>
              <a:rPr lang="en-US" sz="2400" dirty="0" smtClean="0"/>
              <a:t>All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planes contain the baseline</a:t>
            </a:r>
          </a:p>
          <a:p>
            <a:r>
              <a:rPr lang="en-US" sz="2400" dirty="0" smtClean="0"/>
              <a:t>All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lines intersect at the </a:t>
            </a:r>
            <a:r>
              <a:rPr lang="en-US" sz="2400" i="1" dirty="0" err="1" smtClean="0"/>
              <a:t>epipole</a:t>
            </a:r>
            <a:endParaRPr lang="en-US" sz="2400" i="1" dirty="0" smtClean="0"/>
          </a:p>
          <a:p>
            <a:r>
              <a:rPr lang="en-US" sz="2400" dirty="0" smtClean="0"/>
              <a:t>An </a:t>
            </a:r>
            <a:r>
              <a:rPr lang="en-US" sz="2400" dirty="0" err="1" smtClean="0"/>
              <a:t>epipole</a:t>
            </a:r>
            <a:r>
              <a:rPr lang="en-US" sz="2400" dirty="0" smtClean="0"/>
              <a:t> is the projection of the right focal center onto the left image (and vice versa)</a:t>
            </a:r>
            <a:endParaRPr lang="en-US" sz="2400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625725" y="4727801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292725" y="4727801"/>
            <a:ext cx="1219200" cy="1752600"/>
          </a:xfrm>
          <a:custGeom>
            <a:avLst/>
            <a:gdLst>
              <a:gd name="T0" fmla="*/ 768 w 768"/>
              <a:gd name="T1" fmla="*/ 0 h 1104"/>
              <a:gd name="T2" fmla="*/ 768 w 768"/>
              <a:gd name="T3" fmla="*/ 720 h 1104"/>
              <a:gd name="T4" fmla="*/ 0 w 768"/>
              <a:gd name="T5" fmla="*/ 1104 h 1104"/>
              <a:gd name="T6" fmla="*/ 0 w 768"/>
              <a:gd name="T7" fmla="*/ 384 h 1104"/>
              <a:gd name="T8" fmla="*/ 0 w 768"/>
              <a:gd name="T9" fmla="*/ 371 h 1104"/>
              <a:gd name="T10" fmla="*/ 768 w 768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104"/>
              <a:gd name="T20" fmla="*/ 768 w 768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104">
                <a:moveTo>
                  <a:pt x="768" y="0"/>
                </a:moveTo>
                <a:lnTo>
                  <a:pt x="768" y="720"/>
                </a:lnTo>
                <a:lnTo>
                  <a:pt x="0" y="1104"/>
                </a:lnTo>
                <a:lnTo>
                  <a:pt x="0" y="384"/>
                </a:lnTo>
                <a:lnTo>
                  <a:pt x="0" y="371"/>
                </a:lnTo>
                <a:lnTo>
                  <a:pt x="768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292725" y="5337401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844925" y="5337401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5292725" y="5491388"/>
            <a:ext cx="1219200" cy="685800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496460" y="5227039"/>
            <a:ext cx="183576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lines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flipH="1">
            <a:off x="807733" y="5227039"/>
            <a:ext cx="183576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lines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2625725" y="5413601"/>
            <a:ext cx="1220788" cy="752475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flipH="1">
            <a:off x="3944342" y="6189065"/>
            <a:ext cx="123944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 flipH="1">
                <a:off x="2221789" y="5977927"/>
                <a:ext cx="442749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𝑶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221789" y="5977927"/>
                <a:ext cx="44274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46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 flipH="1">
                <a:off x="6557773" y="5960465"/>
                <a:ext cx="498855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𝑶</m:t>
                      </m:r>
                      <m:r>
                        <a:rPr lang="en-US" sz="2000" b="1" i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’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57773" y="5960465"/>
                <a:ext cx="49885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622550" y="4908776"/>
            <a:ext cx="1231900" cy="14049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2622550" y="5773963"/>
            <a:ext cx="1231900" cy="29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5300663" y="4884963"/>
            <a:ext cx="1208087" cy="14605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V="1">
            <a:off x="5276850" y="5758088"/>
            <a:ext cx="123190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2514600" y="6016851"/>
            <a:ext cx="4148138" cy="7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2484438" y="59835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616700" y="5981926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35" y="1093939"/>
            <a:ext cx="2819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77" y="3846664"/>
            <a:ext cx="28098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18" y="1093939"/>
            <a:ext cx="2819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81" y="3846664"/>
            <a:ext cx="28098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3408407" y="1271739"/>
            <a:ext cx="1447800" cy="1524000"/>
            <a:chOff x="4704" y="192"/>
            <a:chExt cx="912" cy="960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5040" y="192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4704" y="768"/>
              <a:ext cx="384" cy="384"/>
            </a:xfrm>
            <a:prstGeom prst="sun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9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33647" y="3777244"/>
            <a:ext cx="4029536" cy="2646327"/>
            <a:chOff x="1777518" y="2613318"/>
            <a:chExt cx="5787802" cy="3712145"/>
          </a:xfrm>
        </p:grpSpPr>
        <p:sp>
          <p:nvSpPr>
            <p:cNvPr id="2" name="Freeform 11"/>
            <p:cNvSpPr>
              <a:spLocks/>
            </p:cNvSpPr>
            <p:nvPr/>
          </p:nvSpPr>
          <p:spPr bwMode="auto">
            <a:xfrm>
              <a:off x="2152599" y="3143012"/>
              <a:ext cx="4854013" cy="2664680"/>
            </a:xfrm>
            <a:custGeom>
              <a:avLst/>
              <a:gdLst>
                <a:gd name="T0" fmla="*/ 0 w 2640"/>
                <a:gd name="T1" fmla="*/ 1272 h 1272"/>
                <a:gd name="T2" fmla="*/ 2640 w 2640"/>
                <a:gd name="T3" fmla="*/ 1272 h 1272"/>
                <a:gd name="T4" fmla="*/ 1277 w 2640"/>
                <a:gd name="T5" fmla="*/ 0 h 1272"/>
                <a:gd name="T6" fmla="*/ 0 w 2640"/>
                <a:gd name="T7" fmla="*/ 1272 h 1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1272"/>
                <a:gd name="T14" fmla="*/ 2640 w 2640"/>
                <a:gd name="T15" fmla="*/ 1272 h 1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1272">
                  <a:moveTo>
                    <a:pt x="0" y="1272"/>
                  </a:moveTo>
                  <a:lnTo>
                    <a:pt x="2640" y="1272"/>
                  </a:lnTo>
                  <a:lnTo>
                    <a:pt x="1277" y="0"/>
                  </a:lnTo>
                  <a:lnTo>
                    <a:pt x="0" y="12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241694" y="4358304"/>
              <a:ext cx="1219200" cy="17526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689457" y="4358304"/>
              <a:ext cx="1219200" cy="1752600"/>
            </a:xfrm>
            <a:custGeom>
              <a:avLst/>
              <a:gdLst>
                <a:gd name="T0" fmla="*/ 768 w 768"/>
                <a:gd name="T1" fmla="*/ 0 h 1104"/>
                <a:gd name="T2" fmla="*/ 768 w 768"/>
                <a:gd name="T3" fmla="*/ 720 h 1104"/>
                <a:gd name="T4" fmla="*/ 0 w 768"/>
                <a:gd name="T5" fmla="*/ 1104 h 1104"/>
                <a:gd name="T6" fmla="*/ 0 w 768"/>
                <a:gd name="T7" fmla="*/ 384 h 1104"/>
                <a:gd name="T8" fmla="*/ 0 w 768"/>
                <a:gd name="T9" fmla="*/ 371 h 1104"/>
                <a:gd name="T10" fmla="*/ 768 w 768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1104"/>
                <a:gd name="T20" fmla="*/ 768 w 768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1104">
                  <a:moveTo>
                    <a:pt x="768" y="0"/>
                  </a:moveTo>
                  <a:lnTo>
                    <a:pt x="768" y="720"/>
                  </a:lnTo>
                  <a:lnTo>
                    <a:pt x="0" y="1104"/>
                  </a:lnTo>
                  <a:lnTo>
                    <a:pt x="0" y="384"/>
                  </a:lnTo>
                  <a:lnTo>
                    <a:pt x="0" y="371"/>
                  </a:lnTo>
                  <a:lnTo>
                    <a:pt x="76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7"/>
            <p:cNvSpPr>
              <a:spLocks noChangeAspect="1" noChangeArrowheads="1"/>
            </p:cNvSpPr>
            <p:nvPr/>
          </p:nvSpPr>
          <p:spPr bwMode="auto">
            <a:xfrm>
              <a:off x="2114500" y="5768004"/>
              <a:ext cx="91440" cy="9144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6973379" y="5768004"/>
              <a:ext cx="91440" cy="9144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5689457" y="4967904"/>
              <a:ext cx="0" cy="685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460894" y="4967904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 flipV="1">
              <a:off x="3106881" y="4799629"/>
              <a:ext cx="354013" cy="16827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 flipH="1">
              <a:off x="3170720" y="4539640"/>
              <a:ext cx="2802560" cy="56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en-US" altLang="en-US" sz="2000" b="1" dirty="0" err="1"/>
                <a:t>E</a:t>
              </a:r>
              <a:r>
                <a:rPr lang="en-US" altLang="en-US" sz="2000" b="1" dirty="0" err="1" smtClean="0"/>
                <a:t>pipolar</a:t>
              </a:r>
              <a:r>
                <a:rPr lang="en-US" altLang="en-US" sz="2000" b="1" dirty="0" smtClean="0"/>
                <a:t> </a:t>
              </a:r>
              <a:r>
                <a:rPr lang="en-US" altLang="en-US" sz="2000" b="1" dirty="0"/>
                <a:t>plane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V="1">
              <a:off x="5689457" y="5121892"/>
              <a:ext cx="12192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 flipV="1">
              <a:off x="2241694" y="5044104"/>
              <a:ext cx="1220787" cy="752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6501796" y="5277006"/>
              <a:ext cx="114300" cy="1143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23"/>
            <p:cNvSpPr>
              <a:spLocks noChangeAspect="1" noChangeArrowheads="1"/>
            </p:cNvSpPr>
            <p:nvPr/>
          </p:nvSpPr>
          <p:spPr bwMode="auto">
            <a:xfrm>
              <a:off x="2567798" y="5229842"/>
              <a:ext cx="114300" cy="1143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4"/>
            <p:cNvSpPr>
              <a:spLocks noChangeAspect="1" noChangeArrowheads="1"/>
            </p:cNvSpPr>
            <p:nvPr/>
          </p:nvSpPr>
          <p:spPr bwMode="auto">
            <a:xfrm>
              <a:off x="4428324" y="31154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 flipH="1">
              <a:off x="3681867" y="5738997"/>
              <a:ext cx="1780266" cy="561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rtl="0" eaLnBrk="0" hangingPunct="0"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Arial" charset="0"/>
                </a:rPr>
                <a:t>Baseline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26"/>
                <p:cNvSpPr txBox="1">
                  <a:spLocks noChangeArrowheads="1"/>
                </p:cNvSpPr>
                <p:nvPr/>
              </p:nvSpPr>
              <p:spPr bwMode="auto">
                <a:xfrm flipH="1">
                  <a:off x="4253048" y="2613318"/>
                  <a:ext cx="515654" cy="523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  <a:flatTx/>
                </a:bodyPr>
                <a:lstStyle/>
                <a:p>
                  <a:pPr algn="ctr" rtl="0" eaLnBrk="0" hangingPunct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9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253048" y="2613318"/>
                  <a:ext cx="515654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 flipH="1">
                  <a:off x="1777518" y="5795893"/>
                  <a:ext cx="534890" cy="523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  <a:flatTx/>
                </a:bodyPr>
                <a:lstStyle/>
                <a:p>
                  <a:pPr algn="ctr" rtl="0" eaLnBrk="0" hangingPunct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" name="Text 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777518" y="5795893"/>
                  <a:ext cx="53489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28"/>
                <p:cNvSpPr txBox="1">
                  <a:spLocks noChangeArrowheads="1"/>
                </p:cNvSpPr>
                <p:nvPr/>
              </p:nvSpPr>
              <p:spPr bwMode="auto">
                <a:xfrm flipH="1">
                  <a:off x="6959065" y="5802243"/>
                  <a:ext cx="606255" cy="523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  <a:flatTx/>
                </a:bodyPr>
                <a:lstStyle/>
                <a:p>
                  <a:pPr algn="ctr" rtl="0" eaLnBrk="0" hangingPunct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’</m:t>
                        </m:r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1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959065" y="5802243"/>
                  <a:ext cx="60625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26"/>
                <p:cNvSpPr txBox="1">
                  <a:spLocks noChangeArrowheads="1"/>
                </p:cNvSpPr>
                <p:nvPr/>
              </p:nvSpPr>
              <p:spPr bwMode="auto">
                <a:xfrm flipH="1">
                  <a:off x="2386660" y="4618907"/>
                  <a:ext cx="488788" cy="523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  <a:flatTx/>
                </a:bodyPr>
                <a:lstStyle/>
                <a:p>
                  <a:pPr algn="ctr" rtl="0" eaLnBrk="0" hangingPunct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2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386660" y="4618907"/>
                  <a:ext cx="488788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26"/>
                <p:cNvSpPr txBox="1">
                  <a:spLocks noChangeArrowheads="1"/>
                </p:cNvSpPr>
                <p:nvPr/>
              </p:nvSpPr>
              <p:spPr bwMode="auto">
                <a:xfrm flipH="1">
                  <a:off x="6448845" y="4618118"/>
                  <a:ext cx="488914" cy="523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  <a:flatTx/>
                </a:bodyPr>
                <a:lstStyle/>
                <a:p>
                  <a:pPr algn="ctr" rtl="0" eaLnBrk="0" hangingPunct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3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448845" y="4618118"/>
                  <a:ext cx="488914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constraints: the essential matrix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should lie in the same plane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i="1" dirty="0"/>
                  <a:t>Essential</a:t>
                </a:r>
                <a:r>
                  <a:rPr lang="en-US" dirty="0"/>
                  <a:t> </a:t>
                </a:r>
                <a:r>
                  <a:rPr lang="en-US" dirty="0" smtClean="0"/>
                  <a:t>matrix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dirty="0" smtClean="0"/>
                  <a:t> is skew-symmetric</a:t>
                </a:r>
                <a:br>
                  <a:rPr lang="en-US" dirty="0" smtClean="0"/>
                </a:br>
                <a:r>
                  <a:rPr lang="en-US" dirty="0" smtClean="0"/>
                  <a:t>matrix composed </a:t>
                </a:r>
                <a:r>
                  <a:rPr lang="en-US" dirty="0" smtClean="0"/>
                  <a:t>of the</a:t>
                </a:r>
                <a:br>
                  <a:rPr lang="en-US" dirty="0" smtClean="0"/>
                </a:br>
                <a:r>
                  <a:rPr lang="en-US" dirty="0" smtClean="0"/>
                  <a:t>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576483" y="2887579"/>
            <a:ext cx="1991033" cy="65626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product, triple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59"/>
                <a:ext cx="7886700" cy="526946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Cross product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orthogonal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area of the parallelogram defined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Cross product is a linear operator expressed by a skew-symmetric matrix (verify)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Triple product: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are coplanar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59"/>
                <a:ext cx="7886700" cy="5269469"/>
              </a:xfrm>
              <a:blipFill rotWithShape="0">
                <a:blip r:embed="rId2"/>
                <a:stretch>
                  <a:fillRect l="-850" t="-810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constraints: the Essential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is known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,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,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𝑅𝑃</m:t>
                    </m:r>
                  </m:oMath>
                </a14:m>
                <a:r>
                  <a:rPr lang="en-US" dirty="0" smtClean="0"/>
                  <a:t>   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𝐸𝑝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is called the </a:t>
                </a:r>
                <a:r>
                  <a:rPr lang="en-US" i="1" dirty="0" smtClean="0"/>
                  <a:t>Essential</a:t>
                </a:r>
                <a:r>
                  <a:rPr lang="en-US" dirty="0" smtClean="0"/>
                  <a:t> matrix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1735" y="5092639"/>
            <a:ext cx="1991033" cy="70877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Essential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296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60"/>
                <a:ext cx="8139335" cy="5085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defines a line (verify)</a:t>
                </a:r>
              </a:p>
              <a:p>
                <a:r>
                  <a:rPr lang="en-US" dirty="0" smtClean="0"/>
                  <a:t>Rank(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)=2, right and left null spaces = </a:t>
                </a:r>
                <a:r>
                  <a:rPr lang="en-US" dirty="0" err="1" smtClean="0"/>
                  <a:t>epipoles</a:t>
                </a:r>
                <a:endParaRPr lang="en-US" dirty="0" smtClean="0"/>
              </a:p>
              <a:p>
                <a:r>
                  <a:rPr lang="en-US" dirty="0" smtClean="0"/>
                  <a:t>Decomposing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5 DOFs: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Translation (up to scale) </a:t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epipole</a:t>
                </a:r>
                <a:r>
                  <a:rPr lang="en-US" dirty="0" smtClean="0"/>
                  <a:t> </a:t>
                </a:r>
                <a:r>
                  <a:rPr lang="en-US" dirty="0"/>
                  <a:t>(2 </a:t>
                </a:r>
                <a:r>
                  <a:rPr lang="en-US" dirty="0" err="1"/>
                  <a:t>dofs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Rotation </a:t>
                </a:r>
                <a:r>
                  <a:rPr lang="en-US" dirty="0" smtClean="0"/>
                  <a:t>(up to reflection) </a:t>
                </a:r>
                <a:r>
                  <a:rPr lang="en-US" dirty="0"/>
                  <a:t>(3 </a:t>
                </a:r>
                <a:r>
                  <a:rPr lang="en-US" dirty="0" err="1"/>
                  <a:t>dofs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4 solutions (two rotations, sign ambiguity for translation</a:t>
                </a:r>
                <a:r>
                  <a:rPr lang="en-US" dirty="0" smtClean="0"/>
                  <a:t>).</a:t>
                </a:r>
                <a:br>
                  <a:rPr lang="en-US" dirty="0" smtClean="0"/>
                </a:br>
                <a:r>
                  <a:rPr lang="en-US" dirty="0" smtClean="0"/>
                  <a:t>Resolve ambiguity: positive depths in both images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Recovery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:r>
                  <a:rPr lang="en-US" dirty="0"/>
                  <a:t>point matches: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Linear solution requires (at least) 8 matches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Non-linear solution requires 5 </a:t>
                </a:r>
                <a:r>
                  <a:rPr lang="en-US" dirty="0" smtClean="0"/>
                  <a:t>matches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Recovering camera pose is important for structure recovery, robot localization, etc.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60"/>
                <a:ext cx="8139335" cy="5085116"/>
              </a:xfrm>
              <a:blipFill>
                <a:blip r:embed="rId3"/>
                <a:stretch>
                  <a:fillRect l="-1348" t="-2638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ncalibrated</a:t>
            </a:r>
            <a:r>
              <a:rPr lang="en-US" dirty="0" smtClean="0"/>
              <a:t> case: the Fundamental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Recall that a camera matrix is expressed by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 Therefore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with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called the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Fundamental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matrix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799" b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61735" y="4319051"/>
            <a:ext cx="1991033" cy="80378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Fundamental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296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Epipolar system, similar to one obtained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image is transformed by </a:t>
                </a:r>
                <a:r>
                  <a:rPr lang="en-US" dirty="0" err="1" smtClean="0"/>
                  <a:t>homography</a:t>
                </a:r>
                <a:endParaRPr lang="en-US" dirty="0" smtClean="0"/>
              </a:p>
              <a:p>
                <a:r>
                  <a:rPr lang="en-US" dirty="0" smtClean="0"/>
                  <a:t>Rank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)=2, null spaces contain </a:t>
                </a:r>
                <a:r>
                  <a:rPr lang="en-US" dirty="0" err="1" smtClean="0"/>
                  <a:t>epipoles</a:t>
                </a:r>
                <a:endParaRPr lang="en-US" dirty="0" smtClean="0"/>
              </a:p>
              <a:p>
                <a:r>
                  <a:rPr lang="en-US" dirty="0" smtClean="0"/>
                  <a:t>Recovering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Linear solution requires 8 pairs of corresponding points</a:t>
                </a:r>
              </a:p>
              <a:p>
                <a:pPr lvl="1"/>
                <a:r>
                  <a:rPr lang="en-US" dirty="0" smtClean="0"/>
                  <a:t>Non-linear solution requires 7 pairs: rank 2 is enforced by requiring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0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651" y="1397000"/>
              <a:ext cx="7886700" cy="50444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773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Perspective (calibrated)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Perspective (</a:t>
                          </a:r>
                          <a:r>
                            <a:rPr lang="en-US" dirty="0" err="1" smtClean="0"/>
                            <a:t>uncalibrated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Orthographic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Form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𝐻𝑝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𝐸𝑝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Properties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One-to-one (group)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Parallel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DOFs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8(7)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Eqs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pnt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Minimal configuration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</a:t>
                          </a:r>
                          <a:r>
                            <a:rPr lang="en-US" baseline="0" dirty="0" smtClean="0"/>
                            <a:t> up to scale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 projective structure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Affine structure (third view required for Euclidean structure)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610967"/>
                  </p:ext>
                </p:extLst>
              </p:nvPr>
            </p:nvGraphicFramePr>
            <p:xfrm>
              <a:off x="628651" y="1397000"/>
              <a:ext cx="7886700" cy="50444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77340"/>
                    <a:gridCol w="1577340"/>
                    <a:gridCol w="1577340"/>
                    <a:gridCol w="1577340"/>
                    <a:gridCol w="157734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Perspective (calibrated)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Perspective (</a:t>
                          </a:r>
                          <a:r>
                            <a:rPr lang="en-US" dirty="0" err="1" smtClean="0"/>
                            <a:t>uncalibrated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Orthographic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Form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86" t="-254098" r="-300386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1163" t="-254098" r="-201550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000" t="-254098" r="-100772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000" t="-254098" r="-772" b="-10377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Properties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One-to-one (group)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Parallel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DOFs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8(7)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Eqs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pnt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Minimal configuration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</a:t>
                          </a:r>
                          <a:r>
                            <a:rPr lang="en-US" baseline="0" dirty="0" smtClean="0"/>
                            <a:t> up to scale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 projective structure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Affine structure (third view required for Euclidean structure)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4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</a:t>
            </a:r>
            <a:r>
              <a:rPr lang="en-US" dirty="0" err="1" smtClean="0"/>
              <a:t>epipolar</a:t>
            </a:r>
            <a:r>
              <a:rPr lang="en-US" dirty="0" smtClean="0"/>
              <a:t> constraints</a:t>
            </a:r>
            <a:endParaRPr lang="en-US" dirty="0"/>
          </a:p>
        </p:txBody>
      </p:sp>
      <p:pic>
        <p:nvPicPr>
          <p:cNvPr id="6" name="Picture 2" descr="C:\Users\ronen\Dropbox\nonrigid_ransac\results\NotreDame_Image1_NotreDame_Image4_data_SOU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58" y="2150443"/>
            <a:ext cx="5210084" cy="35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414360"/>
            <a:ext cx="8215945" cy="508511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Pinhole </a:t>
            </a:r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camera model, perspective projection</a:t>
            </a:r>
            <a:endParaRPr lang="en-US" alt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A taste of projective geometry</a:t>
            </a:r>
          </a:p>
          <a:p>
            <a:pPr lvl="1"/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</a:rPr>
              <a:t>Homography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 (planes, camera rotation)</a:t>
            </a:r>
          </a:p>
          <a:p>
            <a:r>
              <a:rPr lang="en-US" altLang="en-US" sz="3200" dirty="0" smtClean="0"/>
              <a:t>Two </a:t>
            </a:r>
            <a:r>
              <a:rPr lang="en-US" altLang="en-US" sz="3200" dirty="0"/>
              <a:t>view </a:t>
            </a:r>
            <a:r>
              <a:rPr lang="en-US" altLang="en-US" sz="3200" dirty="0" smtClean="0"/>
              <a:t>geometry, general case:</a:t>
            </a:r>
            <a:endParaRPr lang="en-US" altLang="en-US" sz="3200" dirty="0"/>
          </a:p>
          <a:p>
            <a:pPr lvl="1"/>
            <a:r>
              <a:rPr lang="en-US" altLang="en-US" sz="2800" dirty="0" err="1" smtClean="0"/>
              <a:t>Epipolar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geometry, the essential matrix</a:t>
            </a:r>
          </a:p>
          <a:p>
            <a:pPr lvl="1"/>
            <a:r>
              <a:rPr lang="en-US" altLang="en-US" sz="2800" dirty="0"/>
              <a:t>Camera calibration, the fundamental </a:t>
            </a:r>
            <a:r>
              <a:rPr lang="en-US" altLang="en-US" sz="2800" dirty="0" smtClean="0"/>
              <a:t>matrix</a:t>
            </a:r>
          </a:p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Stereo vision</a:t>
            </a:r>
          </a:p>
          <a:p>
            <a:pPr lvl="1"/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 reconstruction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two views</a:t>
            </a:r>
          </a:p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Multi-view geometry, reconstruction through factorization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</a:t>
            </a:r>
            <a:r>
              <a:rPr lang="en-US" dirty="0" err="1" smtClean="0"/>
              <a:t>epipolar</a:t>
            </a:r>
            <a:r>
              <a:rPr lang="en-US" dirty="0" smtClean="0"/>
              <a:t> constraints: pipeline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60"/>
                <a:ext cx="8007350" cy="508511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0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smtClean="0"/>
                  <a:t>Identify “interest points” in both images</a:t>
                </a:r>
              </a:p>
              <a:p>
                <a:pPr marL="457200" lvl="1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 smtClean="0"/>
                  <a:t>Harris points,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lnSpc>
                    <a:spcPct val="10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smtClean="0"/>
                  <a:t>Attach a descriptor to each interest point</a:t>
                </a:r>
              </a:p>
              <a:p>
                <a:pPr marL="457200" lvl="1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 smtClean="0"/>
                  <a:t>SIFT, histogram of local gradients</a:t>
                </a:r>
              </a:p>
              <a:p>
                <a:pPr marL="514350" indent="-514350">
                  <a:lnSpc>
                    <a:spcPct val="10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smtClean="0"/>
                  <a:t>Form a list of candidate matches</a:t>
                </a:r>
              </a:p>
              <a:p>
                <a:pPr marL="514350" indent="-514350">
                  <a:lnSpc>
                    <a:spcPct val="10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smtClean="0"/>
                  <a:t>Apply RANSAC to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and a set of inlier pairs consistent with them</a:t>
                </a:r>
              </a:p>
              <a:p>
                <a:pPr marL="457200" lvl="1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 smtClean="0"/>
                  <a:t>With 50% inliers, how many pairs are needed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60"/>
                <a:ext cx="8007350" cy="5085116"/>
              </a:xfrm>
              <a:blipFill>
                <a:blip r:embed="rId2"/>
                <a:stretch>
                  <a:fillRect l="-1598" t="-1319" r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ift-descr-eas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r="77449"/>
          <a:stretch/>
        </p:blipFill>
        <p:spPr bwMode="auto">
          <a:xfrm>
            <a:off x="7277100" y="2836124"/>
            <a:ext cx="1619250" cy="15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48" y="1386114"/>
            <a:ext cx="7081705" cy="46253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matches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42571" y="6074230"/>
            <a:ext cx="3272972" cy="14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699504" y="5990892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1970" y="5990892"/>
            <a:ext cx="216024" cy="216024"/>
          </a:xfrm>
          <a:prstGeom prst="ellipse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4436" y="5990892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56902" y="599089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10810">
            <a:off x="2339692" y="2078520"/>
            <a:ext cx="3025503" cy="34064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533573">
            <a:off x="4366597" y="4533898"/>
            <a:ext cx="734497" cy="34064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75" y="1883168"/>
            <a:ext cx="6889050" cy="44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Rectification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>
          <a:xfrm>
            <a:off x="628650" y="1503260"/>
            <a:ext cx="7886700" cy="5085116"/>
          </a:xfrm>
        </p:spPr>
        <p:txBody>
          <a:bodyPr/>
          <a:lstStyle/>
          <a:p>
            <a:r>
              <a:rPr lang="en-US" dirty="0" err="1" smtClean="0"/>
              <a:t>Homography</a:t>
            </a:r>
            <a:r>
              <a:rPr lang="en-US" dirty="0" smtClean="0"/>
              <a:t> to make </a:t>
            </a:r>
            <a:r>
              <a:rPr lang="en-US" dirty="0" err="1" smtClean="0"/>
              <a:t>epipolar</a:t>
            </a:r>
            <a:r>
              <a:rPr lang="en-US" dirty="0" smtClean="0"/>
              <a:t> lines horizontal</a:t>
            </a:r>
            <a:endParaRPr lang="en-US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 flipH="1">
            <a:off x="3942331" y="5296768"/>
            <a:ext cx="12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/>
              <a:t>Baseline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 flipH="1">
            <a:off x="1828527" y="5360717"/>
            <a:ext cx="340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/>
              <a:t>O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flipH="1">
            <a:off x="6996274" y="5334860"/>
            <a:ext cx="40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>
                <a:solidFill>
                  <a:schemeClr val="tx2"/>
                </a:solidFill>
              </a:rPr>
              <a:t>O’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2107097" y="2187445"/>
            <a:ext cx="4857797" cy="312874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056593" y="5257426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963024" y="5255075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4371" y="6004272"/>
                <a:ext cx="3515258" cy="549318"/>
              </a:xfrm>
              <a:prstGeom prst="rect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71" y="6004272"/>
                <a:ext cx="3515258" cy="549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 rot="19787469">
            <a:off x="5580112" y="3724351"/>
            <a:ext cx="2088232" cy="1428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074186" y="3693963"/>
            <a:ext cx="580453" cy="16546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74187" y="3937265"/>
            <a:ext cx="1048368" cy="141136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74186" y="4382330"/>
            <a:ext cx="1414779" cy="933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6482295" y="4686212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Rectangle 17"/>
          <p:cNvSpPr/>
          <p:nvPr/>
        </p:nvSpPr>
        <p:spPr>
          <a:xfrm rot="2109103">
            <a:off x="1475656" y="3724351"/>
            <a:ext cx="2088232" cy="14284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182593" y="3538959"/>
            <a:ext cx="1003190" cy="1777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828527" y="3924018"/>
            <a:ext cx="1357255" cy="137275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583706" y="4397928"/>
            <a:ext cx="1587351" cy="898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2533581" y="4643899"/>
            <a:ext cx="126000" cy="12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6" name="Oval 31"/>
          <p:cNvSpPr>
            <a:spLocks noChangeArrowheads="1"/>
          </p:cNvSpPr>
          <p:nvPr/>
        </p:nvSpPr>
        <p:spPr bwMode="auto">
          <a:xfrm>
            <a:off x="4467720" y="2138080"/>
            <a:ext cx="169200" cy="16924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9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Rectification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 flipH="1">
            <a:off x="3942331" y="5296768"/>
            <a:ext cx="1260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sz="2400" dirty="0"/>
              <a:t>Baseline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 flipH="1">
            <a:off x="1828527" y="5360717"/>
            <a:ext cx="340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/>
              <a:t>O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flipH="1">
            <a:off x="6996274" y="5334860"/>
            <a:ext cx="40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 algn="ctr" rtl="0" eaLnBrk="0" hangingPunct="0"/>
            <a:r>
              <a:rPr lang="en-US" i="1" dirty="0">
                <a:solidFill>
                  <a:schemeClr val="tx2"/>
                </a:solidFill>
              </a:rPr>
              <a:t>O’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2107097" y="2187445"/>
            <a:ext cx="4857797" cy="3128748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056593" y="5257426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963024" y="5255075"/>
            <a:ext cx="126000" cy="126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4467720" y="2138080"/>
            <a:ext cx="169200" cy="169249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4371" y="6004272"/>
                <a:ext cx="3515258" cy="549318"/>
              </a:xfrm>
              <a:prstGeom prst="rect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71" y="6004272"/>
                <a:ext cx="3515258" cy="549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580112" y="3724351"/>
            <a:ext cx="2088232" cy="1428401"/>
            <a:chOff x="5580112" y="3368751"/>
            <a:chExt cx="2088232" cy="1428401"/>
          </a:xfrm>
        </p:grpSpPr>
        <p:sp>
          <p:nvSpPr>
            <p:cNvPr id="13" name="Rectangle 12"/>
            <p:cNvSpPr/>
            <p:nvPr/>
          </p:nvSpPr>
          <p:spPr>
            <a:xfrm>
              <a:off x="5580112" y="3368751"/>
              <a:ext cx="2088232" cy="142840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5580112" y="4005064"/>
              <a:ext cx="208823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580112" y="4365104"/>
              <a:ext cx="208823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580112" y="4653136"/>
              <a:ext cx="2088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6482295" y="4330612"/>
              <a:ext cx="126000" cy="12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75656" y="3724351"/>
            <a:ext cx="2088232" cy="1428401"/>
            <a:chOff x="1475656" y="3368751"/>
            <a:chExt cx="2088232" cy="1428401"/>
          </a:xfrm>
        </p:grpSpPr>
        <p:sp>
          <p:nvSpPr>
            <p:cNvPr id="18" name="Rectangle 17"/>
            <p:cNvSpPr/>
            <p:nvPr/>
          </p:nvSpPr>
          <p:spPr>
            <a:xfrm>
              <a:off x="1475656" y="3368751"/>
              <a:ext cx="2088232" cy="142840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475656" y="4005064"/>
              <a:ext cx="208823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475656" y="4365104"/>
              <a:ext cx="208823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475656" y="4653136"/>
              <a:ext cx="20882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2533581" y="4288299"/>
              <a:ext cx="126000" cy="12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3" name="Arc 22"/>
          <p:cNvSpPr/>
          <p:nvPr/>
        </p:nvSpPr>
        <p:spPr>
          <a:xfrm>
            <a:off x="4932040" y="3136527"/>
            <a:ext cx="2912873" cy="2592289"/>
          </a:xfrm>
          <a:prstGeom prst="arc">
            <a:avLst>
              <a:gd name="adj1" fmla="val 10881583"/>
              <a:gd name="adj2" fmla="val 16247355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Arc 23"/>
          <p:cNvSpPr/>
          <p:nvPr/>
        </p:nvSpPr>
        <p:spPr>
          <a:xfrm flipH="1">
            <a:off x="1187624" y="3136528"/>
            <a:ext cx="2912873" cy="2592289"/>
          </a:xfrm>
          <a:prstGeom prst="arc">
            <a:avLst>
              <a:gd name="adj1" fmla="val 10881583"/>
              <a:gd name="adj2" fmla="val 16247355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80554" y="2541300"/>
                <a:ext cx="6234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54" y="2541300"/>
                <a:ext cx="6234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18938" y="2541300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38" y="2541300"/>
                <a:ext cx="6692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2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60"/>
                <a:ext cx="8101693" cy="50851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Disparity is inverse proportional to depth</a:t>
                </a:r>
              </a:p>
              <a:p>
                <a:r>
                  <a:rPr lang="en-US" dirty="0"/>
                  <a:t>Constant disparity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CA" dirty="0"/>
                  <a:t> constant depth</a:t>
                </a:r>
              </a:p>
              <a:p>
                <a:r>
                  <a:rPr lang="en-US" dirty="0"/>
                  <a:t>Larger baseline, more stable reconstruction of depth (but more occlusions, correspondence is harder)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(Note that disparity is defined in a rectified rig in a cyclopean coordinate frame)</a:t>
                </a:r>
                <a:endParaRPr lang="en-C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60"/>
                <a:ext cx="8101693" cy="5085116"/>
              </a:xfrm>
              <a:blipFill rotWithShape="0">
                <a:blip r:embed="rId2"/>
                <a:stretch>
                  <a:fillRect l="-1505" r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4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Stereo matching is ill-posed:</a:t>
            </a:r>
          </a:p>
          <a:p>
            <a:pPr lvl="1"/>
            <a:r>
              <a:rPr lang="en-US" dirty="0" smtClean="0"/>
              <a:t>Matching ambiguity: different regions may look similar</a:t>
            </a:r>
          </a:p>
        </p:txBody>
      </p:sp>
      <p:pic>
        <p:nvPicPr>
          <p:cNvPr id="1026" name="Picture 2" descr="http://www.romeolawllc.com/wp-content/uploads/2013/02/Court-colum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08" y="2893530"/>
            <a:ext cx="5014586" cy="33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correspondence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 matching is ill-posed:</a:t>
            </a:r>
          </a:p>
          <a:p>
            <a:pPr lvl="1"/>
            <a:r>
              <a:rPr lang="en-US" dirty="0"/>
              <a:t>Matching ambiguity: different regions may look </a:t>
            </a:r>
            <a:r>
              <a:rPr lang="en-US" dirty="0" smtClean="0"/>
              <a:t>similar</a:t>
            </a:r>
          </a:p>
          <a:p>
            <a:pPr lvl="1"/>
            <a:r>
              <a:rPr lang="en-US" dirty="0" smtClean="0"/>
              <a:t>Specular reflectance: multiple depth values </a:t>
            </a:r>
            <a:endParaRPr lang="en-US" dirty="0"/>
          </a:p>
        </p:txBody>
      </p:sp>
      <p:pic>
        <p:nvPicPr>
          <p:cNvPr id="2050" name="Picture 2" descr="http://momwithaminivan.com/wp-content/uploads/2010/09/Side-mirror-on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933045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dot stereogram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14360"/>
            <a:ext cx="8026835" cy="5085116"/>
          </a:xfrm>
        </p:spPr>
        <p:txBody>
          <a:bodyPr/>
          <a:lstStyle/>
          <a:p>
            <a:r>
              <a:rPr lang="en-US" dirty="0"/>
              <a:t>Depth </a:t>
            </a:r>
            <a:r>
              <a:rPr lang="en-US" dirty="0" smtClean="0"/>
              <a:t>is </a:t>
            </a:r>
            <a:r>
              <a:rPr lang="en-US" dirty="0"/>
              <a:t>perceived from a pair of </a:t>
            </a:r>
            <a:r>
              <a:rPr lang="en-US" dirty="0" smtClean="0"/>
              <a:t>random </a:t>
            </a:r>
            <a:r>
              <a:rPr lang="en-US" dirty="0"/>
              <a:t>dot </a:t>
            </a:r>
            <a:r>
              <a:rPr lang="en-US" dirty="0" smtClean="0"/>
              <a:t>images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/>
              <a:t>Stereo perception is based solely on local information (low level)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 descr="s2-5d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10" y="3397753"/>
            <a:ext cx="2535652" cy="25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1-5d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02" y="3391491"/>
            <a:ext cx="2557789" cy="25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random dots</a:t>
            </a:r>
          </a:p>
        </p:txBody>
      </p:sp>
      <p:pic>
        <p:nvPicPr>
          <p:cNvPr id="5" name="Picture 2" descr="rotation5deg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64" y="2417523"/>
            <a:ext cx="3134272" cy="31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</a:t>
            </a:r>
            <a:r>
              <a:rPr lang="en-US" dirty="0" smtClean="0"/>
              <a:t>of transformations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962761"/>
                  </p:ext>
                </p:extLst>
              </p:nvPr>
            </p:nvGraphicFramePr>
            <p:xfrm>
              <a:off x="754743" y="1621971"/>
              <a:ext cx="7605486" cy="477882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59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07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385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Rigid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c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c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Preserves angles, lengths, area, parallelism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Similarity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angles,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Affine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31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32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cross ratio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962761"/>
                  </p:ext>
                </p:extLst>
              </p:nvPr>
            </p:nvGraphicFramePr>
            <p:xfrm>
              <a:off x="754743" y="1621971"/>
              <a:ext cx="7605486" cy="477882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59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07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385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Rigid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889" t="-535" r="-111333" b="-320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Preserves angles, lengths, area, parallelism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Similarity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889" t="-94472" r="-111333" b="-201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angles,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Affine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889" t="-194472" r="-111333" b="-101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889" t="-294472" r="-111333" b="-1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</a:t>
                          </a:r>
                          <a:r>
                            <a:rPr lang="en-US" dirty="0" smtClean="0"/>
                            <a:t>cross ratio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35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pair of </a:t>
            </a:r>
            <a:r>
              <a:rPr lang="en-US" dirty="0" err="1"/>
              <a:t>epipolar</a:t>
            </a:r>
            <a:r>
              <a:rPr lang="en-US" dirty="0"/>
              <a:t> lines is compared independently</a:t>
            </a:r>
          </a:p>
          <a:p>
            <a:r>
              <a:rPr lang="en-US" dirty="0"/>
              <a:t>Local cost, sum of unary term and binary term</a:t>
            </a:r>
          </a:p>
          <a:p>
            <a:pPr lvl="1"/>
            <a:r>
              <a:rPr lang="en-US" dirty="0"/>
              <a:t>Unary term: cost of a single match</a:t>
            </a:r>
          </a:p>
          <a:p>
            <a:pPr lvl="1"/>
            <a:r>
              <a:rPr lang="en-US" dirty="0"/>
              <a:t>Binary term: cost of change of disparity (occlusion)</a:t>
            </a:r>
          </a:p>
          <a:p>
            <a:r>
              <a:rPr lang="en-US" dirty="0"/>
              <a:t>Analogous to string matching (‘diff’ in Unix)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Swing → String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35696" y="266237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849809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863922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878035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892148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906261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35696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849809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863922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78035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92148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906261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>
            <a:stCxn id="4" idx="6"/>
            <a:endCxn id="5" idx="2"/>
          </p:cNvCxnSpPr>
          <p:nvPr/>
        </p:nvCxnSpPr>
        <p:spPr>
          <a:xfrm>
            <a:off x="1979696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  <a:endCxn id="6" idx="2"/>
          </p:cNvCxnSpPr>
          <p:nvPr/>
        </p:nvCxnSpPr>
        <p:spPr>
          <a:xfrm>
            <a:off x="2993809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1" idx="2"/>
          </p:cNvCxnSpPr>
          <p:nvPr/>
        </p:nvCxnSpPr>
        <p:spPr>
          <a:xfrm>
            <a:off x="1979696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11" idx="1"/>
          </p:cNvCxnSpPr>
          <p:nvPr/>
        </p:nvCxnSpPr>
        <p:spPr>
          <a:xfrm>
            <a:off x="1958608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8" idx="2"/>
          </p:cNvCxnSpPr>
          <p:nvPr/>
        </p:nvCxnSpPr>
        <p:spPr>
          <a:xfrm>
            <a:off x="5022035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9" idx="2"/>
          </p:cNvCxnSpPr>
          <p:nvPr/>
        </p:nvCxnSpPr>
        <p:spPr>
          <a:xfrm>
            <a:off x="6036148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  <a:endCxn id="7" idx="2"/>
          </p:cNvCxnSpPr>
          <p:nvPr/>
        </p:nvCxnSpPr>
        <p:spPr>
          <a:xfrm>
            <a:off x="4007922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4"/>
            <a:endCxn id="10" idx="0"/>
          </p:cNvCxnSpPr>
          <p:nvPr/>
        </p:nvCxnSpPr>
        <p:spPr>
          <a:xfrm>
            <a:off x="1907696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11" idx="0"/>
          </p:cNvCxnSpPr>
          <p:nvPr/>
        </p:nvCxnSpPr>
        <p:spPr>
          <a:xfrm>
            <a:off x="2921809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6"/>
            <a:endCxn id="12" idx="2"/>
          </p:cNvCxnSpPr>
          <p:nvPr/>
        </p:nvCxnSpPr>
        <p:spPr>
          <a:xfrm>
            <a:off x="2993809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6"/>
            <a:endCxn id="13" idx="2"/>
          </p:cNvCxnSpPr>
          <p:nvPr/>
        </p:nvCxnSpPr>
        <p:spPr>
          <a:xfrm>
            <a:off x="4007922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6"/>
            <a:endCxn id="14" idx="2"/>
          </p:cNvCxnSpPr>
          <p:nvPr/>
        </p:nvCxnSpPr>
        <p:spPr>
          <a:xfrm>
            <a:off x="5022035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12" idx="1"/>
          </p:cNvCxnSpPr>
          <p:nvPr/>
        </p:nvCxnSpPr>
        <p:spPr>
          <a:xfrm>
            <a:off x="2972721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5"/>
            <a:endCxn id="14" idx="1"/>
          </p:cNvCxnSpPr>
          <p:nvPr/>
        </p:nvCxnSpPr>
        <p:spPr>
          <a:xfrm>
            <a:off x="5000947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5"/>
            <a:endCxn id="13" idx="1"/>
          </p:cNvCxnSpPr>
          <p:nvPr/>
        </p:nvCxnSpPr>
        <p:spPr>
          <a:xfrm>
            <a:off x="3986834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6"/>
            <a:endCxn id="15" idx="2"/>
          </p:cNvCxnSpPr>
          <p:nvPr/>
        </p:nvCxnSpPr>
        <p:spPr>
          <a:xfrm>
            <a:off x="6036148" y="345445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4"/>
            <a:endCxn id="12" idx="0"/>
          </p:cNvCxnSpPr>
          <p:nvPr/>
        </p:nvCxnSpPr>
        <p:spPr>
          <a:xfrm>
            <a:off x="3935922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4"/>
            <a:endCxn id="13" idx="0"/>
          </p:cNvCxnSpPr>
          <p:nvPr/>
        </p:nvCxnSpPr>
        <p:spPr>
          <a:xfrm>
            <a:off x="4950035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4"/>
            <a:endCxn id="14" idx="0"/>
          </p:cNvCxnSpPr>
          <p:nvPr/>
        </p:nvCxnSpPr>
        <p:spPr>
          <a:xfrm>
            <a:off x="5964148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5" idx="1"/>
          </p:cNvCxnSpPr>
          <p:nvPr/>
        </p:nvCxnSpPr>
        <p:spPr>
          <a:xfrm>
            <a:off x="6015060" y="278529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4"/>
            <a:endCxn id="15" idx="0"/>
          </p:cNvCxnSpPr>
          <p:nvPr/>
        </p:nvCxnSpPr>
        <p:spPr>
          <a:xfrm>
            <a:off x="6978261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35696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2849809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3863922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4878035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5892148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6906261" y="410253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835696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849809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3863922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4878035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5892148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906261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Arrow Connector 48"/>
          <p:cNvCxnSpPr>
            <a:stCxn id="37" idx="6"/>
            <a:endCxn id="38" idx="2"/>
          </p:cNvCxnSpPr>
          <p:nvPr/>
        </p:nvCxnSpPr>
        <p:spPr>
          <a:xfrm>
            <a:off x="1979696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6"/>
            <a:endCxn id="39" idx="2"/>
          </p:cNvCxnSpPr>
          <p:nvPr/>
        </p:nvCxnSpPr>
        <p:spPr>
          <a:xfrm>
            <a:off x="2993809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6"/>
            <a:endCxn id="44" idx="2"/>
          </p:cNvCxnSpPr>
          <p:nvPr/>
        </p:nvCxnSpPr>
        <p:spPr>
          <a:xfrm>
            <a:off x="1979696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4" idx="1"/>
          </p:cNvCxnSpPr>
          <p:nvPr/>
        </p:nvCxnSpPr>
        <p:spPr>
          <a:xfrm>
            <a:off x="1958608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6"/>
            <a:endCxn id="41" idx="2"/>
          </p:cNvCxnSpPr>
          <p:nvPr/>
        </p:nvCxnSpPr>
        <p:spPr>
          <a:xfrm>
            <a:off x="5022035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6"/>
            <a:endCxn id="42" idx="2"/>
          </p:cNvCxnSpPr>
          <p:nvPr/>
        </p:nvCxnSpPr>
        <p:spPr>
          <a:xfrm>
            <a:off x="6036148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9" idx="6"/>
            <a:endCxn id="40" idx="2"/>
          </p:cNvCxnSpPr>
          <p:nvPr/>
        </p:nvCxnSpPr>
        <p:spPr>
          <a:xfrm>
            <a:off x="4007922" y="417453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7" idx="4"/>
            <a:endCxn id="43" idx="0"/>
          </p:cNvCxnSpPr>
          <p:nvPr/>
        </p:nvCxnSpPr>
        <p:spPr>
          <a:xfrm>
            <a:off x="1907696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4"/>
            <a:endCxn id="44" idx="0"/>
          </p:cNvCxnSpPr>
          <p:nvPr/>
        </p:nvCxnSpPr>
        <p:spPr>
          <a:xfrm>
            <a:off x="2921809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6"/>
            <a:endCxn id="45" idx="2"/>
          </p:cNvCxnSpPr>
          <p:nvPr/>
        </p:nvCxnSpPr>
        <p:spPr>
          <a:xfrm>
            <a:off x="2993809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6" idx="2"/>
          </p:cNvCxnSpPr>
          <p:nvPr/>
        </p:nvCxnSpPr>
        <p:spPr>
          <a:xfrm>
            <a:off x="4007922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6" idx="6"/>
            <a:endCxn id="47" idx="2"/>
          </p:cNvCxnSpPr>
          <p:nvPr/>
        </p:nvCxnSpPr>
        <p:spPr>
          <a:xfrm>
            <a:off x="5022035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8" idx="5"/>
            <a:endCxn id="45" idx="1"/>
          </p:cNvCxnSpPr>
          <p:nvPr/>
        </p:nvCxnSpPr>
        <p:spPr>
          <a:xfrm>
            <a:off x="2972721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5"/>
            <a:endCxn id="47" idx="1"/>
          </p:cNvCxnSpPr>
          <p:nvPr/>
        </p:nvCxnSpPr>
        <p:spPr>
          <a:xfrm>
            <a:off x="5000947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5"/>
            <a:endCxn id="46" idx="1"/>
          </p:cNvCxnSpPr>
          <p:nvPr/>
        </p:nvCxnSpPr>
        <p:spPr>
          <a:xfrm>
            <a:off x="3986834" y="422545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6"/>
            <a:endCxn id="48" idx="2"/>
          </p:cNvCxnSpPr>
          <p:nvPr/>
        </p:nvCxnSpPr>
        <p:spPr>
          <a:xfrm>
            <a:off x="6036148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9" idx="4"/>
            <a:endCxn id="45" idx="0"/>
          </p:cNvCxnSpPr>
          <p:nvPr/>
        </p:nvCxnSpPr>
        <p:spPr>
          <a:xfrm>
            <a:off x="3935922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0" idx="4"/>
            <a:endCxn id="46" idx="0"/>
          </p:cNvCxnSpPr>
          <p:nvPr/>
        </p:nvCxnSpPr>
        <p:spPr>
          <a:xfrm>
            <a:off x="4950035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1" idx="4"/>
            <a:endCxn id="47" idx="0"/>
          </p:cNvCxnSpPr>
          <p:nvPr/>
        </p:nvCxnSpPr>
        <p:spPr>
          <a:xfrm>
            <a:off x="5964148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5"/>
            <a:endCxn id="48" idx="0"/>
          </p:cNvCxnSpPr>
          <p:nvPr/>
        </p:nvCxnSpPr>
        <p:spPr>
          <a:xfrm>
            <a:off x="6015060" y="4225456"/>
            <a:ext cx="963201" cy="59715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4"/>
            <a:endCxn id="48" idx="0"/>
          </p:cNvCxnSpPr>
          <p:nvPr/>
        </p:nvCxnSpPr>
        <p:spPr>
          <a:xfrm>
            <a:off x="6978261" y="424654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35696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2849809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3863922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4878035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5892148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6906261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1835696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2849809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3863922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4878035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5892148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6906261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2" name="Straight Arrow Connector 81"/>
          <p:cNvCxnSpPr>
            <a:stCxn id="70" idx="6"/>
            <a:endCxn id="71" idx="2"/>
          </p:cNvCxnSpPr>
          <p:nvPr/>
        </p:nvCxnSpPr>
        <p:spPr>
          <a:xfrm>
            <a:off x="1979696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6"/>
            <a:endCxn id="72" idx="2"/>
          </p:cNvCxnSpPr>
          <p:nvPr/>
        </p:nvCxnSpPr>
        <p:spPr>
          <a:xfrm>
            <a:off x="2993809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0" idx="5"/>
            <a:endCxn id="77" idx="1"/>
          </p:cNvCxnSpPr>
          <p:nvPr/>
        </p:nvCxnSpPr>
        <p:spPr>
          <a:xfrm>
            <a:off x="1958608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6"/>
            <a:endCxn id="74" idx="2"/>
          </p:cNvCxnSpPr>
          <p:nvPr/>
        </p:nvCxnSpPr>
        <p:spPr>
          <a:xfrm>
            <a:off x="5022035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4" idx="6"/>
            <a:endCxn id="75" idx="2"/>
          </p:cNvCxnSpPr>
          <p:nvPr/>
        </p:nvCxnSpPr>
        <p:spPr>
          <a:xfrm>
            <a:off x="6036148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6"/>
            <a:endCxn id="73" idx="2"/>
          </p:cNvCxnSpPr>
          <p:nvPr/>
        </p:nvCxnSpPr>
        <p:spPr>
          <a:xfrm>
            <a:off x="4007922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4"/>
            <a:endCxn id="76" idx="0"/>
          </p:cNvCxnSpPr>
          <p:nvPr/>
        </p:nvCxnSpPr>
        <p:spPr>
          <a:xfrm>
            <a:off x="1907696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1" idx="4"/>
            <a:endCxn id="77" idx="0"/>
          </p:cNvCxnSpPr>
          <p:nvPr/>
        </p:nvCxnSpPr>
        <p:spPr>
          <a:xfrm>
            <a:off x="2921809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5"/>
            <a:endCxn id="78" idx="1"/>
          </p:cNvCxnSpPr>
          <p:nvPr/>
        </p:nvCxnSpPr>
        <p:spPr>
          <a:xfrm>
            <a:off x="2972721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3" idx="5"/>
            <a:endCxn id="80" idx="1"/>
          </p:cNvCxnSpPr>
          <p:nvPr/>
        </p:nvCxnSpPr>
        <p:spPr>
          <a:xfrm>
            <a:off x="5000947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5"/>
            <a:endCxn id="79" idx="1"/>
          </p:cNvCxnSpPr>
          <p:nvPr/>
        </p:nvCxnSpPr>
        <p:spPr>
          <a:xfrm>
            <a:off x="3986834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2" idx="4"/>
            <a:endCxn id="78" idx="0"/>
          </p:cNvCxnSpPr>
          <p:nvPr/>
        </p:nvCxnSpPr>
        <p:spPr>
          <a:xfrm>
            <a:off x="3935922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3" idx="4"/>
            <a:endCxn id="79" idx="0"/>
          </p:cNvCxnSpPr>
          <p:nvPr/>
        </p:nvCxnSpPr>
        <p:spPr>
          <a:xfrm>
            <a:off x="4950035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4" idx="4"/>
            <a:endCxn id="80" idx="0"/>
          </p:cNvCxnSpPr>
          <p:nvPr/>
        </p:nvCxnSpPr>
        <p:spPr>
          <a:xfrm>
            <a:off x="5964148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4" idx="5"/>
            <a:endCxn id="81" idx="0"/>
          </p:cNvCxnSpPr>
          <p:nvPr/>
        </p:nvCxnSpPr>
        <p:spPr>
          <a:xfrm>
            <a:off x="6015060" y="5665616"/>
            <a:ext cx="963201" cy="5716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5" idx="4"/>
            <a:endCxn id="81" idx="0"/>
          </p:cNvCxnSpPr>
          <p:nvPr/>
        </p:nvCxnSpPr>
        <p:spPr>
          <a:xfrm>
            <a:off x="6978261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" idx="6"/>
            <a:endCxn id="109" idx="2"/>
          </p:cNvCxnSpPr>
          <p:nvPr/>
        </p:nvCxnSpPr>
        <p:spPr>
          <a:xfrm>
            <a:off x="7050261" y="273437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5" idx="6"/>
            <a:endCxn id="110" idx="2"/>
          </p:cNvCxnSpPr>
          <p:nvPr/>
        </p:nvCxnSpPr>
        <p:spPr>
          <a:xfrm>
            <a:off x="7050261" y="345445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" idx="5"/>
            <a:endCxn id="110" idx="1"/>
          </p:cNvCxnSpPr>
          <p:nvPr/>
        </p:nvCxnSpPr>
        <p:spPr>
          <a:xfrm>
            <a:off x="7029173" y="278529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9" idx="4"/>
            <a:endCxn id="110" idx="0"/>
          </p:cNvCxnSpPr>
          <p:nvPr/>
        </p:nvCxnSpPr>
        <p:spPr>
          <a:xfrm>
            <a:off x="7992372" y="280638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2" idx="6"/>
            <a:endCxn id="113" idx="2"/>
          </p:cNvCxnSpPr>
          <p:nvPr/>
        </p:nvCxnSpPr>
        <p:spPr>
          <a:xfrm>
            <a:off x="7050261" y="4174539"/>
            <a:ext cx="870111" cy="104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8" idx="6"/>
            <a:endCxn id="118" idx="2"/>
          </p:cNvCxnSpPr>
          <p:nvPr/>
        </p:nvCxnSpPr>
        <p:spPr>
          <a:xfrm>
            <a:off x="7050261" y="489461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42" idx="5"/>
            <a:endCxn id="118" idx="1"/>
          </p:cNvCxnSpPr>
          <p:nvPr/>
        </p:nvCxnSpPr>
        <p:spPr>
          <a:xfrm>
            <a:off x="7029173" y="422545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13" idx="4"/>
            <a:endCxn id="118" idx="0"/>
          </p:cNvCxnSpPr>
          <p:nvPr/>
        </p:nvCxnSpPr>
        <p:spPr>
          <a:xfrm>
            <a:off x="7992372" y="4256955"/>
            <a:ext cx="0" cy="56565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5" idx="6"/>
            <a:endCxn id="112" idx="2"/>
          </p:cNvCxnSpPr>
          <p:nvPr/>
        </p:nvCxnSpPr>
        <p:spPr>
          <a:xfrm>
            <a:off x="7050261" y="561469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5" idx="5"/>
            <a:endCxn id="111" idx="1"/>
          </p:cNvCxnSpPr>
          <p:nvPr/>
        </p:nvCxnSpPr>
        <p:spPr>
          <a:xfrm>
            <a:off x="7029173" y="5665616"/>
            <a:ext cx="912287" cy="592787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988092" y="5686707"/>
            <a:ext cx="8560" cy="52514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920372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7920372" y="338245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7920372" y="6237312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7920372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7920372" y="4112939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4" name="Straight Arrow Connector 113"/>
          <p:cNvCxnSpPr>
            <a:stCxn id="79" idx="6"/>
            <a:endCxn id="80" idx="2"/>
          </p:cNvCxnSpPr>
          <p:nvPr/>
        </p:nvCxnSpPr>
        <p:spPr>
          <a:xfrm>
            <a:off x="5022035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4007922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7" idx="6"/>
            <a:endCxn id="78" idx="2"/>
          </p:cNvCxnSpPr>
          <p:nvPr/>
        </p:nvCxnSpPr>
        <p:spPr>
          <a:xfrm>
            <a:off x="2993809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76" idx="6"/>
            <a:endCxn id="77" idx="2"/>
          </p:cNvCxnSpPr>
          <p:nvPr/>
        </p:nvCxnSpPr>
        <p:spPr>
          <a:xfrm>
            <a:off x="1979696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7920372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9" name="Straight Arrow Connector 118"/>
          <p:cNvCxnSpPr>
            <a:stCxn id="10" idx="4"/>
            <a:endCxn id="37" idx="0"/>
          </p:cNvCxnSpPr>
          <p:nvPr/>
        </p:nvCxnSpPr>
        <p:spPr>
          <a:xfrm>
            <a:off x="1907696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43" idx="4"/>
            <a:endCxn id="70" idx="0"/>
          </p:cNvCxnSpPr>
          <p:nvPr/>
        </p:nvCxnSpPr>
        <p:spPr>
          <a:xfrm>
            <a:off x="1907696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" idx="4"/>
            <a:endCxn id="38" idx="0"/>
          </p:cNvCxnSpPr>
          <p:nvPr/>
        </p:nvCxnSpPr>
        <p:spPr>
          <a:xfrm>
            <a:off x="2921809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44" idx="4"/>
            <a:endCxn id="71" idx="0"/>
          </p:cNvCxnSpPr>
          <p:nvPr/>
        </p:nvCxnSpPr>
        <p:spPr>
          <a:xfrm>
            <a:off x="2921809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45" idx="4"/>
            <a:endCxn id="72" idx="0"/>
          </p:cNvCxnSpPr>
          <p:nvPr/>
        </p:nvCxnSpPr>
        <p:spPr>
          <a:xfrm>
            <a:off x="3935922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" idx="4"/>
            <a:endCxn id="39" idx="0"/>
          </p:cNvCxnSpPr>
          <p:nvPr/>
        </p:nvCxnSpPr>
        <p:spPr>
          <a:xfrm>
            <a:off x="3935922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6" idx="4"/>
            <a:endCxn id="73" idx="0"/>
          </p:cNvCxnSpPr>
          <p:nvPr/>
        </p:nvCxnSpPr>
        <p:spPr>
          <a:xfrm>
            <a:off x="4950035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4"/>
            <a:endCxn id="40" idx="0"/>
          </p:cNvCxnSpPr>
          <p:nvPr/>
        </p:nvCxnSpPr>
        <p:spPr>
          <a:xfrm>
            <a:off x="4950035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47" idx="4"/>
            <a:endCxn id="74" idx="0"/>
          </p:cNvCxnSpPr>
          <p:nvPr/>
        </p:nvCxnSpPr>
        <p:spPr>
          <a:xfrm>
            <a:off x="5964148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4" idx="4"/>
            <a:endCxn id="41" idx="0"/>
          </p:cNvCxnSpPr>
          <p:nvPr/>
        </p:nvCxnSpPr>
        <p:spPr>
          <a:xfrm>
            <a:off x="5964148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8" idx="4"/>
            <a:endCxn id="75" idx="0"/>
          </p:cNvCxnSpPr>
          <p:nvPr/>
        </p:nvCxnSpPr>
        <p:spPr>
          <a:xfrm>
            <a:off x="6978261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5" idx="4"/>
            <a:endCxn id="42" idx="0"/>
          </p:cNvCxnSpPr>
          <p:nvPr/>
        </p:nvCxnSpPr>
        <p:spPr>
          <a:xfrm>
            <a:off x="6978261" y="352646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8" idx="4"/>
            <a:endCxn id="112" idx="0"/>
          </p:cNvCxnSpPr>
          <p:nvPr/>
        </p:nvCxnSpPr>
        <p:spPr>
          <a:xfrm>
            <a:off x="7992372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0" idx="4"/>
            <a:endCxn id="113" idx="0"/>
          </p:cNvCxnSpPr>
          <p:nvPr/>
        </p:nvCxnSpPr>
        <p:spPr>
          <a:xfrm>
            <a:off x="7992372" y="3526467"/>
            <a:ext cx="0" cy="5864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0" idx="6"/>
            <a:endCxn id="81" idx="2"/>
          </p:cNvCxnSpPr>
          <p:nvPr/>
        </p:nvCxnSpPr>
        <p:spPr>
          <a:xfrm>
            <a:off x="6036148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1" idx="6"/>
          </p:cNvCxnSpPr>
          <p:nvPr/>
        </p:nvCxnSpPr>
        <p:spPr>
          <a:xfrm>
            <a:off x="7050261" y="6309320"/>
            <a:ext cx="870111" cy="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5"/>
            <a:endCxn id="39" idx="1"/>
          </p:cNvCxnSpPr>
          <p:nvPr/>
        </p:nvCxnSpPr>
        <p:spPr>
          <a:xfrm>
            <a:off x="2972721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44" idx="5"/>
            <a:endCxn id="72" idx="1"/>
          </p:cNvCxnSpPr>
          <p:nvPr/>
        </p:nvCxnSpPr>
        <p:spPr>
          <a:xfrm>
            <a:off x="2972721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" idx="5"/>
            <a:endCxn id="38" idx="1"/>
          </p:cNvCxnSpPr>
          <p:nvPr/>
        </p:nvCxnSpPr>
        <p:spPr>
          <a:xfrm>
            <a:off x="1958608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43" idx="5"/>
            <a:endCxn id="71" idx="1"/>
          </p:cNvCxnSpPr>
          <p:nvPr/>
        </p:nvCxnSpPr>
        <p:spPr>
          <a:xfrm>
            <a:off x="1958608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46" idx="5"/>
            <a:endCxn id="74" idx="1"/>
          </p:cNvCxnSpPr>
          <p:nvPr/>
        </p:nvCxnSpPr>
        <p:spPr>
          <a:xfrm>
            <a:off x="5000947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73" idx="1"/>
          </p:cNvCxnSpPr>
          <p:nvPr/>
        </p:nvCxnSpPr>
        <p:spPr>
          <a:xfrm>
            <a:off x="3952730" y="4894619"/>
            <a:ext cx="946393" cy="66916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" idx="5"/>
            <a:endCxn id="41" idx="1"/>
          </p:cNvCxnSpPr>
          <p:nvPr/>
        </p:nvCxnSpPr>
        <p:spPr>
          <a:xfrm>
            <a:off x="5000947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" idx="5"/>
            <a:endCxn id="40" idx="1"/>
          </p:cNvCxnSpPr>
          <p:nvPr/>
        </p:nvCxnSpPr>
        <p:spPr>
          <a:xfrm>
            <a:off x="3986834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5" idx="5"/>
            <a:endCxn id="113" idx="1"/>
          </p:cNvCxnSpPr>
          <p:nvPr/>
        </p:nvCxnSpPr>
        <p:spPr>
          <a:xfrm>
            <a:off x="7029173" y="3505376"/>
            <a:ext cx="912287" cy="62865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" idx="5"/>
            <a:endCxn id="42" idx="1"/>
          </p:cNvCxnSpPr>
          <p:nvPr/>
        </p:nvCxnSpPr>
        <p:spPr>
          <a:xfrm>
            <a:off x="6015060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47" idx="5"/>
            <a:endCxn id="75" idx="1"/>
          </p:cNvCxnSpPr>
          <p:nvPr/>
        </p:nvCxnSpPr>
        <p:spPr>
          <a:xfrm>
            <a:off x="6015060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48" idx="5"/>
            <a:endCxn id="112" idx="1"/>
          </p:cNvCxnSpPr>
          <p:nvPr/>
        </p:nvCxnSpPr>
        <p:spPr>
          <a:xfrm>
            <a:off x="7029173" y="494553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195736" y="2195572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    t           r     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   n          g</a:t>
            </a:r>
            <a:endParaRPr lang="en-CA" sz="2800" dirty="0"/>
          </a:p>
        </p:txBody>
      </p:sp>
      <p:sp>
        <p:nvSpPr>
          <p:cNvPr id="148" name="TextBox 147"/>
          <p:cNvSpPr txBox="1"/>
          <p:nvPr/>
        </p:nvSpPr>
        <p:spPr>
          <a:xfrm rot="5400000">
            <a:off x="-33157" y="4289741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w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n      g</a:t>
            </a:r>
            <a:endParaRPr lang="en-CA" sz="2800" dirty="0"/>
          </a:p>
        </p:txBody>
      </p:sp>
      <p:sp>
        <p:nvSpPr>
          <p:cNvPr id="149" name="Rounded Rectangular Callout 148"/>
          <p:cNvSpPr/>
          <p:nvPr/>
        </p:nvSpPr>
        <p:spPr>
          <a:xfrm>
            <a:off x="493966" y="2385174"/>
            <a:ext cx="1053698" cy="467762"/>
          </a:xfrm>
          <a:prstGeom prst="wedgeRoundRectCallout">
            <a:avLst>
              <a:gd name="adj1" fmla="val 73661"/>
              <a:gd name="adj2" fmla="val 1905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Start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50" name="Rounded Rectangular Callout 149"/>
          <p:cNvSpPr/>
          <p:nvPr/>
        </p:nvSpPr>
        <p:spPr>
          <a:xfrm>
            <a:off x="8244408" y="6147447"/>
            <a:ext cx="792088" cy="467762"/>
          </a:xfrm>
          <a:prstGeom prst="wedgeRoundRectCallout">
            <a:avLst>
              <a:gd name="adj1" fmla="val -72556"/>
              <a:gd name="adj2" fmla="val -13522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End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Cost: #substitutions + #insertions + #deletions</a:t>
            </a:r>
          </a:p>
        </p:txBody>
      </p:sp>
      <p:sp>
        <p:nvSpPr>
          <p:cNvPr id="4" name="Oval 3"/>
          <p:cNvSpPr/>
          <p:nvPr/>
        </p:nvSpPr>
        <p:spPr>
          <a:xfrm>
            <a:off x="1835696" y="266237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846816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857921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878035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892148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906261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35696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2846816" y="336972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857921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78035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892148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906261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79696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93809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79696" y="3441729"/>
            <a:ext cx="864128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5"/>
            <a:endCxn id="11" idx="1"/>
          </p:cNvCxnSpPr>
          <p:nvPr/>
        </p:nvCxnSpPr>
        <p:spPr>
          <a:xfrm>
            <a:off x="1958608" y="2785296"/>
            <a:ext cx="909296" cy="605516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22035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36148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07922" y="273437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07696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18816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7922" y="3435365"/>
            <a:ext cx="870113" cy="12729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920" y="4163250"/>
            <a:ext cx="882115" cy="752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2035" y="344172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  <a:endCxn id="39" idx="2"/>
          </p:cNvCxnSpPr>
          <p:nvPr/>
        </p:nvCxnSpPr>
        <p:spPr>
          <a:xfrm>
            <a:off x="2969728" y="2785296"/>
            <a:ext cx="888193" cy="65643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5"/>
            <a:endCxn id="14" idx="1"/>
          </p:cNvCxnSpPr>
          <p:nvPr/>
        </p:nvCxnSpPr>
        <p:spPr>
          <a:xfrm>
            <a:off x="5000947" y="2785296"/>
            <a:ext cx="912289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5"/>
            <a:endCxn id="13" idx="1"/>
          </p:cNvCxnSpPr>
          <p:nvPr/>
        </p:nvCxnSpPr>
        <p:spPr>
          <a:xfrm>
            <a:off x="3980833" y="2785296"/>
            <a:ext cx="918290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36148" y="344172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29921" y="2806387"/>
            <a:ext cx="0" cy="128861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50035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4"/>
            <a:endCxn id="14" idx="0"/>
          </p:cNvCxnSpPr>
          <p:nvPr/>
        </p:nvCxnSpPr>
        <p:spPr>
          <a:xfrm>
            <a:off x="5964148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5" idx="1"/>
          </p:cNvCxnSpPr>
          <p:nvPr/>
        </p:nvCxnSpPr>
        <p:spPr>
          <a:xfrm>
            <a:off x="6015060" y="2785296"/>
            <a:ext cx="912289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4"/>
            <a:endCxn id="15" idx="0"/>
          </p:cNvCxnSpPr>
          <p:nvPr/>
        </p:nvCxnSpPr>
        <p:spPr>
          <a:xfrm>
            <a:off x="6978261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835696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2846816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3857921" y="336972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4878035" y="4095005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5892148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6906261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1835696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846816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3857921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4878035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5892148" y="482261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906261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979696" y="4167013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93809" y="4167013"/>
            <a:ext cx="858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6"/>
            <a:endCxn id="44" idx="2"/>
          </p:cNvCxnSpPr>
          <p:nvPr/>
        </p:nvCxnSpPr>
        <p:spPr>
          <a:xfrm>
            <a:off x="1979696" y="4894619"/>
            <a:ext cx="86712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4" idx="1"/>
          </p:cNvCxnSpPr>
          <p:nvPr/>
        </p:nvCxnSpPr>
        <p:spPr>
          <a:xfrm>
            <a:off x="1958608" y="4217930"/>
            <a:ext cx="909296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22035" y="4167013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36148" y="4167013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9" idx="5"/>
            <a:endCxn id="40" idx="1"/>
          </p:cNvCxnSpPr>
          <p:nvPr/>
        </p:nvCxnSpPr>
        <p:spPr>
          <a:xfrm>
            <a:off x="3980833" y="3492646"/>
            <a:ext cx="918290" cy="62345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907696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18816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4" idx="6"/>
            <a:endCxn id="45" idx="2"/>
          </p:cNvCxnSpPr>
          <p:nvPr/>
        </p:nvCxnSpPr>
        <p:spPr>
          <a:xfrm>
            <a:off x="2990816" y="4894619"/>
            <a:ext cx="86710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6" idx="2"/>
          </p:cNvCxnSpPr>
          <p:nvPr/>
        </p:nvCxnSpPr>
        <p:spPr>
          <a:xfrm>
            <a:off x="4001921" y="4894619"/>
            <a:ext cx="87611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6" idx="6"/>
            <a:endCxn id="47" idx="2"/>
          </p:cNvCxnSpPr>
          <p:nvPr/>
        </p:nvCxnSpPr>
        <p:spPr>
          <a:xfrm>
            <a:off x="5022035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8" idx="5"/>
            <a:endCxn id="45" idx="1"/>
          </p:cNvCxnSpPr>
          <p:nvPr/>
        </p:nvCxnSpPr>
        <p:spPr>
          <a:xfrm>
            <a:off x="2969728" y="4217930"/>
            <a:ext cx="909281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5"/>
            <a:endCxn id="47" idx="1"/>
          </p:cNvCxnSpPr>
          <p:nvPr/>
        </p:nvCxnSpPr>
        <p:spPr>
          <a:xfrm>
            <a:off x="5000947" y="4217930"/>
            <a:ext cx="912289" cy="625772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5"/>
            <a:endCxn id="46" idx="1"/>
          </p:cNvCxnSpPr>
          <p:nvPr/>
        </p:nvCxnSpPr>
        <p:spPr>
          <a:xfrm>
            <a:off x="3980833" y="4217930"/>
            <a:ext cx="918290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6"/>
            <a:endCxn id="48" idx="2"/>
          </p:cNvCxnSpPr>
          <p:nvPr/>
        </p:nvCxnSpPr>
        <p:spPr>
          <a:xfrm>
            <a:off x="6036148" y="489461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926925" y="4239021"/>
            <a:ext cx="5993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950035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1" idx="4"/>
            <a:endCxn id="47" idx="0"/>
          </p:cNvCxnSpPr>
          <p:nvPr/>
        </p:nvCxnSpPr>
        <p:spPr>
          <a:xfrm>
            <a:off x="5964148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5"/>
            <a:endCxn id="48" idx="0"/>
          </p:cNvCxnSpPr>
          <p:nvPr/>
        </p:nvCxnSpPr>
        <p:spPr>
          <a:xfrm>
            <a:off x="6015060" y="4217930"/>
            <a:ext cx="963201" cy="60468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4"/>
            <a:endCxn id="48" idx="0"/>
          </p:cNvCxnSpPr>
          <p:nvPr/>
        </p:nvCxnSpPr>
        <p:spPr>
          <a:xfrm>
            <a:off x="6978261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835696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2846816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3857921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4878035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5892148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6906261" y="5542691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1835696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2846816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3857921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4878035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5892148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6906261" y="623731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2" name="Straight Arrow Connector 81"/>
          <p:cNvCxnSpPr>
            <a:stCxn id="70" idx="6"/>
            <a:endCxn id="71" idx="2"/>
          </p:cNvCxnSpPr>
          <p:nvPr/>
        </p:nvCxnSpPr>
        <p:spPr>
          <a:xfrm>
            <a:off x="1979696" y="5614699"/>
            <a:ext cx="86712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6"/>
            <a:endCxn id="72" idx="2"/>
          </p:cNvCxnSpPr>
          <p:nvPr/>
        </p:nvCxnSpPr>
        <p:spPr>
          <a:xfrm>
            <a:off x="2990816" y="5614699"/>
            <a:ext cx="86710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0" idx="5"/>
            <a:endCxn id="77" idx="1"/>
          </p:cNvCxnSpPr>
          <p:nvPr/>
        </p:nvCxnSpPr>
        <p:spPr>
          <a:xfrm>
            <a:off x="1958608" y="5665616"/>
            <a:ext cx="909296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6"/>
            <a:endCxn id="74" idx="2"/>
          </p:cNvCxnSpPr>
          <p:nvPr/>
        </p:nvCxnSpPr>
        <p:spPr>
          <a:xfrm>
            <a:off x="5022035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4" idx="6"/>
            <a:endCxn id="75" idx="2"/>
          </p:cNvCxnSpPr>
          <p:nvPr/>
        </p:nvCxnSpPr>
        <p:spPr>
          <a:xfrm>
            <a:off x="6036148" y="5614699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2" idx="6"/>
            <a:endCxn id="73" idx="2"/>
          </p:cNvCxnSpPr>
          <p:nvPr/>
        </p:nvCxnSpPr>
        <p:spPr>
          <a:xfrm>
            <a:off x="4001921" y="5614699"/>
            <a:ext cx="87611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907696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918816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5"/>
            <a:endCxn id="78" idx="1"/>
          </p:cNvCxnSpPr>
          <p:nvPr/>
        </p:nvCxnSpPr>
        <p:spPr>
          <a:xfrm>
            <a:off x="2969728" y="5665616"/>
            <a:ext cx="909281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3" idx="5"/>
            <a:endCxn id="80" idx="1"/>
          </p:cNvCxnSpPr>
          <p:nvPr/>
        </p:nvCxnSpPr>
        <p:spPr>
          <a:xfrm>
            <a:off x="5000947" y="5665616"/>
            <a:ext cx="912289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5"/>
            <a:endCxn id="79" idx="1"/>
          </p:cNvCxnSpPr>
          <p:nvPr/>
        </p:nvCxnSpPr>
        <p:spPr>
          <a:xfrm>
            <a:off x="3980833" y="5665616"/>
            <a:ext cx="918290" cy="59278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929921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950035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4" idx="4"/>
            <a:endCxn id="80" idx="0"/>
          </p:cNvCxnSpPr>
          <p:nvPr/>
        </p:nvCxnSpPr>
        <p:spPr>
          <a:xfrm>
            <a:off x="5964148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4" idx="5"/>
            <a:endCxn id="81" idx="0"/>
          </p:cNvCxnSpPr>
          <p:nvPr/>
        </p:nvCxnSpPr>
        <p:spPr>
          <a:xfrm>
            <a:off x="6015060" y="5665616"/>
            <a:ext cx="963201" cy="57169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5" idx="4"/>
            <a:endCxn id="81" idx="0"/>
          </p:cNvCxnSpPr>
          <p:nvPr/>
        </p:nvCxnSpPr>
        <p:spPr>
          <a:xfrm>
            <a:off x="6978261" y="5686707"/>
            <a:ext cx="0" cy="550605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050261" y="273437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050261" y="3435364"/>
            <a:ext cx="870111" cy="1273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" idx="5"/>
            <a:endCxn id="110" idx="1"/>
          </p:cNvCxnSpPr>
          <p:nvPr/>
        </p:nvCxnSpPr>
        <p:spPr>
          <a:xfrm>
            <a:off x="7029173" y="2785296"/>
            <a:ext cx="912287" cy="60551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9" idx="4"/>
            <a:endCxn id="110" idx="0"/>
          </p:cNvCxnSpPr>
          <p:nvPr/>
        </p:nvCxnSpPr>
        <p:spPr>
          <a:xfrm>
            <a:off x="7992372" y="2806387"/>
            <a:ext cx="0" cy="5633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050261" y="4158046"/>
            <a:ext cx="870111" cy="1793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8" idx="6"/>
            <a:endCxn id="118" idx="2"/>
          </p:cNvCxnSpPr>
          <p:nvPr/>
        </p:nvCxnSpPr>
        <p:spPr>
          <a:xfrm>
            <a:off x="7050261" y="489461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42" idx="5"/>
            <a:endCxn id="118" idx="1"/>
          </p:cNvCxnSpPr>
          <p:nvPr/>
        </p:nvCxnSpPr>
        <p:spPr>
          <a:xfrm>
            <a:off x="7029173" y="4217930"/>
            <a:ext cx="912287" cy="62577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13" idx="4"/>
            <a:endCxn id="118" idx="0"/>
          </p:cNvCxnSpPr>
          <p:nvPr/>
        </p:nvCxnSpPr>
        <p:spPr>
          <a:xfrm>
            <a:off x="7992372" y="4239021"/>
            <a:ext cx="0" cy="58359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75" idx="6"/>
            <a:endCxn id="112" idx="2"/>
          </p:cNvCxnSpPr>
          <p:nvPr/>
        </p:nvCxnSpPr>
        <p:spPr>
          <a:xfrm>
            <a:off x="7050261" y="5614699"/>
            <a:ext cx="870111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5" idx="5"/>
            <a:endCxn id="111" idx="1"/>
          </p:cNvCxnSpPr>
          <p:nvPr/>
        </p:nvCxnSpPr>
        <p:spPr>
          <a:xfrm>
            <a:off x="7029173" y="5665616"/>
            <a:ext cx="912287" cy="592787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988092" y="5686707"/>
            <a:ext cx="8560" cy="525147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920372" y="266237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7920372" y="336972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7920372" y="6237312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7920372" y="554269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/>
          <p:cNvSpPr/>
          <p:nvPr/>
        </p:nvSpPr>
        <p:spPr>
          <a:xfrm>
            <a:off x="7920372" y="4095005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4" name="Straight Arrow Connector 113"/>
          <p:cNvCxnSpPr>
            <a:stCxn id="79" idx="6"/>
            <a:endCxn id="80" idx="2"/>
          </p:cNvCxnSpPr>
          <p:nvPr/>
        </p:nvCxnSpPr>
        <p:spPr>
          <a:xfrm>
            <a:off x="5022035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8" idx="6"/>
            <a:endCxn id="79" idx="2"/>
          </p:cNvCxnSpPr>
          <p:nvPr/>
        </p:nvCxnSpPr>
        <p:spPr>
          <a:xfrm>
            <a:off x="4001921" y="6309320"/>
            <a:ext cx="876114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7" idx="6"/>
            <a:endCxn id="78" idx="2"/>
          </p:cNvCxnSpPr>
          <p:nvPr/>
        </p:nvCxnSpPr>
        <p:spPr>
          <a:xfrm>
            <a:off x="2990816" y="6309320"/>
            <a:ext cx="86710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76" idx="6"/>
            <a:endCxn id="77" idx="2"/>
          </p:cNvCxnSpPr>
          <p:nvPr/>
        </p:nvCxnSpPr>
        <p:spPr>
          <a:xfrm>
            <a:off x="1979696" y="6309320"/>
            <a:ext cx="86712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7920372" y="4822611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907696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907696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2918816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918816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929921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950035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950035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47" idx="4"/>
            <a:endCxn id="74" idx="0"/>
          </p:cNvCxnSpPr>
          <p:nvPr/>
        </p:nvCxnSpPr>
        <p:spPr>
          <a:xfrm>
            <a:off x="5964148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4" idx="4"/>
            <a:endCxn id="41" idx="0"/>
          </p:cNvCxnSpPr>
          <p:nvPr/>
        </p:nvCxnSpPr>
        <p:spPr>
          <a:xfrm>
            <a:off x="5964148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48" idx="4"/>
            <a:endCxn id="75" idx="0"/>
          </p:cNvCxnSpPr>
          <p:nvPr/>
        </p:nvCxnSpPr>
        <p:spPr>
          <a:xfrm>
            <a:off x="6978261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5" idx="4"/>
            <a:endCxn id="42" idx="0"/>
          </p:cNvCxnSpPr>
          <p:nvPr/>
        </p:nvCxnSpPr>
        <p:spPr>
          <a:xfrm>
            <a:off x="6978261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4"/>
            <a:endCxn id="112" idx="0"/>
          </p:cNvCxnSpPr>
          <p:nvPr/>
        </p:nvCxnSpPr>
        <p:spPr>
          <a:xfrm>
            <a:off x="7992372" y="4966627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0" idx="4"/>
            <a:endCxn id="113" idx="0"/>
          </p:cNvCxnSpPr>
          <p:nvPr/>
        </p:nvCxnSpPr>
        <p:spPr>
          <a:xfrm>
            <a:off x="7992372" y="3513737"/>
            <a:ext cx="0" cy="58126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80" idx="6"/>
            <a:endCxn id="81" idx="2"/>
          </p:cNvCxnSpPr>
          <p:nvPr/>
        </p:nvCxnSpPr>
        <p:spPr>
          <a:xfrm>
            <a:off x="6036148" y="6309320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1" idx="6"/>
          </p:cNvCxnSpPr>
          <p:nvPr/>
        </p:nvCxnSpPr>
        <p:spPr>
          <a:xfrm>
            <a:off x="7050261" y="6309320"/>
            <a:ext cx="870111" cy="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987824" y="3441729"/>
            <a:ext cx="876098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4" idx="5"/>
            <a:endCxn id="72" idx="1"/>
          </p:cNvCxnSpPr>
          <p:nvPr/>
        </p:nvCxnSpPr>
        <p:spPr>
          <a:xfrm>
            <a:off x="2969728" y="4945536"/>
            <a:ext cx="909281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" idx="5"/>
            <a:endCxn id="38" idx="1"/>
          </p:cNvCxnSpPr>
          <p:nvPr/>
        </p:nvCxnSpPr>
        <p:spPr>
          <a:xfrm>
            <a:off x="1958608" y="3492646"/>
            <a:ext cx="909296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43" idx="5"/>
            <a:endCxn id="71" idx="1"/>
          </p:cNvCxnSpPr>
          <p:nvPr/>
        </p:nvCxnSpPr>
        <p:spPr>
          <a:xfrm>
            <a:off x="1958608" y="4945536"/>
            <a:ext cx="909296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46" idx="5"/>
            <a:endCxn id="74" idx="1"/>
          </p:cNvCxnSpPr>
          <p:nvPr/>
        </p:nvCxnSpPr>
        <p:spPr>
          <a:xfrm>
            <a:off x="5000947" y="494553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73" idx="1"/>
          </p:cNvCxnSpPr>
          <p:nvPr/>
        </p:nvCxnSpPr>
        <p:spPr>
          <a:xfrm>
            <a:off x="3952730" y="4894619"/>
            <a:ext cx="946393" cy="66916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" idx="5"/>
            <a:endCxn id="41" idx="1"/>
          </p:cNvCxnSpPr>
          <p:nvPr/>
        </p:nvCxnSpPr>
        <p:spPr>
          <a:xfrm>
            <a:off x="5000947" y="3492646"/>
            <a:ext cx="912289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987824" y="3505376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5" idx="5"/>
            <a:endCxn id="113" idx="1"/>
          </p:cNvCxnSpPr>
          <p:nvPr/>
        </p:nvCxnSpPr>
        <p:spPr>
          <a:xfrm>
            <a:off x="7029173" y="3492646"/>
            <a:ext cx="912287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5"/>
            <a:endCxn id="42" idx="1"/>
          </p:cNvCxnSpPr>
          <p:nvPr/>
        </p:nvCxnSpPr>
        <p:spPr>
          <a:xfrm>
            <a:off x="6015060" y="3492646"/>
            <a:ext cx="912289" cy="62345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7" idx="5"/>
            <a:endCxn id="75" idx="1"/>
          </p:cNvCxnSpPr>
          <p:nvPr/>
        </p:nvCxnSpPr>
        <p:spPr>
          <a:xfrm>
            <a:off x="6015060" y="4945536"/>
            <a:ext cx="912289" cy="618246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48" idx="5"/>
            <a:endCxn id="112" idx="1"/>
          </p:cNvCxnSpPr>
          <p:nvPr/>
        </p:nvCxnSpPr>
        <p:spPr>
          <a:xfrm>
            <a:off x="7029173" y="4945536"/>
            <a:ext cx="912287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195736" y="2195572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    t           r     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   n          g</a:t>
            </a:r>
            <a:endParaRPr lang="en-CA" sz="2800" dirty="0"/>
          </a:p>
        </p:txBody>
      </p:sp>
      <p:sp>
        <p:nvSpPr>
          <p:cNvPr id="147" name="TextBox 146"/>
          <p:cNvSpPr txBox="1"/>
          <p:nvPr/>
        </p:nvSpPr>
        <p:spPr>
          <a:xfrm rot="5400000">
            <a:off x="-33157" y="4289741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S       w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  n      g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366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47664" y="980728"/>
            <a:ext cx="5904656" cy="5223428"/>
            <a:chOff x="1147" y="2141"/>
            <a:chExt cx="1916" cy="1849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94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3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71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0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8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7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5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4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02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91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9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68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56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45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3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94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83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71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60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48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37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25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14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02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91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79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68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56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145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33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4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83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71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60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8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37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25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14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02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91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79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168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156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45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133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94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83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71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260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248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237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225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214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02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91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79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68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56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45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33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294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283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271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260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248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37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225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214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202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91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179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68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56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45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133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294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283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271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260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248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237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225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214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202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191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179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168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156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145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133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294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283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271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260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248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237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225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14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202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191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179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168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156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145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133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294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283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271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260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248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237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225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214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202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9" name="Rectangle 120"/>
            <p:cNvSpPr>
              <a:spLocks noChangeArrowheads="1"/>
            </p:cNvSpPr>
            <p:nvPr/>
          </p:nvSpPr>
          <p:spPr bwMode="auto">
            <a:xfrm>
              <a:off x="191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179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168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156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145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4" name="Rectangle 125"/>
            <p:cNvSpPr>
              <a:spLocks noChangeArrowheads="1"/>
            </p:cNvSpPr>
            <p:nvPr/>
          </p:nvSpPr>
          <p:spPr bwMode="auto">
            <a:xfrm>
              <a:off x="133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294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283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271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8" name="Rectangle 129"/>
            <p:cNvSpPr>
              <a:spLocks noChangeArrowheads="1"/>
            </p:cNvSpPr>
            <p:nvPr/>
          </p:nvSpPr>
          <p:spPr bwMode="auto">
            <a:xfrm>
              <a:off x="260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9" name="Rectangle 130"/>
            <p:cNvSpPr>
              <a:spLocks noChangeArrowheads="1"/>
            </p:cNvSpPr>
            <p:nvPr/>
          </p:nvSpPr>
          <p:spPr bwMode="auto">
            <a:xfrm>
              <a:off x="248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237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1" name="Rectangle 132"/>
            <p:cNvSpPr>
              <a:spLocks noChangeArrowheads="1"/>
            </p:cNvSpPr>
            <p:nvPr/>
          </p:nvSpPr>
          <p:spPr bwMode="auto">
            <a:xfrm>
              <a:off x="225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214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202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91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179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168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156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145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9" name="Rectangle 140"/>
            <p:cNvSpPr>
              <a:spLocks noChangeArrowheads="1"/>
            </p:cNvSpPr>
            <p:nvPr/>
          </p:nvSpPr>
          <p:spPr bwMode="auto">
            <a:xfrm>
              <a:off x="133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294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>
              <a:off x="283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271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260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248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5" name="Rectangle 146"/>
            <p:cNvSpPr>
              <a:spLocks noChangeArrowheads="1"/>
            </p:cNvSpPr>
            <p:nvPr/>
          </p:nvSpPr>
          <p:spPr bwMode="auto">
            <a:xfrm>
              <a:off x="237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6" name="Rectangle 147"/>
            <p:cNvSpPr>
              <a:spLocks noChangeArrowheads="1"/>
            </p:cNvSpPr>
            <p:nvPr/>
          </p:nvSpPr>
          <p:spPr bwMode="auto">
            <a:xfrm>
              <a:off x="225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214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8" name="Rectangle 149"/>
            <p:cNvSpPr>
              <a:spLocks noChangeArrowheads="1"/>
            </p:cNvSpPr>
            <p:nvPr/>
          </p:nvSpPr>
          <p:spPr bwMode="auto">
            <a:xfrm>
              <a:off x="202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9" name="Rectangle 150"/>
            <p:cNvSpPr>
              <a:spLocks noChangeArrowheads="1"/>
            </p:cNvSpPr>
            <p:nvPr/>
          </p:nvSpPr>
          <p:spPr bwMode="auto">
            <a:xfrm>
              <a:off x="191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179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1" name="Rectangle 152"/>
            <p:cNvSpPr>
              <a:spLocks noChangeArrowheads="1"/>
            </p:cNvSpPr>
            <p:nvPr/>
          </p:nvSpPr>
          <p:spPr bwMode="auto">
            <a:xfrm>
              <a:off x="168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2" name="Rectangle 153"/>
            <p:cNvSpPr>
              <a:spLocks noChangeArrowheads="1"/>
            </p:cNvSpPr>
            <p:nvPr/>
          </p:nvSpPr>
          <p:spPr bwMode="auto">
            <a:xfrm>
              <a:off x="156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3" name="Rectangle 154"/>
            <p:cNvSpPr>
              <a:spLocks noChangeArrowheads="1"/>
            </p:cNvSpPr>
            <p:nvPr/>
          </p:nvSpPr>
          <p:spPr bwMode="auto">
            <a:xfrm>
              <a:off x="145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4" name="Rectangle 155"/>
            <p:cNvSpPr>
              <a:spLocks noChangeArrowheads="1"/>
            </p:cNvSpPr>
            <p:nvPr/>
          </p:nvSpPr>
          <p:spPr bwMode="auto">
            <a:xfrm>
              <a:off x="133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294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6" name="Rectangle 157"/>
            <p:cNvSpPr>
              <a:spLocks noChangeArrowheads="1"/>
            </p:cNvSpPr>
            <p:nvPr/>
          </p:nvSpPr>
          <p:spPr bwMode="auto">
            <a:xfrm>
              <a:off x="283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271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260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248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237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225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214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202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191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179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6" name="Rectangle 167"/>
            <p:cNvSpPr>
              <a:spLocks noChangeArrowheads="1"/>
            </p:cNvSpPr>
            <p:nvPr/>
          </p:nvSpPr>
          <p:spPr bwMode="auto">
            <a:xfrm>
              <a:off x="168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156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145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133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294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1" name="Rectangle 172"/>
            <p:cNvSpPr>
              <a:spLocks noChangeArrowheads="1"/>
            </p:cNvSpPr>
            <p:nvPr/>
          </p:nvSpPr>
          <p:spPr bwMode="auto">
            <a:xfrm>
              <a:off x="283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271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260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4" name="Rectangle 175"/>
            <p:cNvSpPr>
              <a:spLocks noChangeArrowheads="1"/>
            </p:cNvSpPr>
            <p:nvPr/>
          </p:nvSpPr>
          <p:spPr bwMode="auto">
            <a:xfrm>
              <a:off x="248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237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225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214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8" name="Rectangle 179"/>
            <p:cNvSpPr>
              <a:spLocks noChangeArrowheads="1"/>
            </p:cNvSpPr>
            <p:nvPr/>
          </p:nvSpPr>
          <p:spPr bwMode="auto">
            <a:xfrm>
              <a:off x="202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9" name="Rectangle 180"/>
            <p:cNvSpPr>
              <a:spLocks noChangeArrowheads="1"/>
            </p:cNvSpPr>
            <p:nvPr/>
          </p:nvSpPr>
          <p:spPr bwMode="auto">
            <a:xfrm>
              <a:off x="191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0" name="Rectangle 181"/>
            <p:cNvSpPr>
              <a:spLocks noChangeArrowheads="1"/>
            </p:cNvSpPr>
            <p:nvPr/>
          </p:nvSpPr>
          <p:spPr bwMode="auto">
            <a:xfrm>
              <a:off x="179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1" name="Rectangle 182"/>
            <p:cNvSpPr>
              <a:spLocks noChangeArrowheads="1"/>
            </p:cNvSpPr>
            <p:nvPr/>
          </p:nvSpPr>
          <p:spPr bwMode="auto">
            <a:xfrm>
              <a:off x="168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156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3" name="Rectangle 184"/>
            <p:cNvSpPr>
              <a:spLocks noChangeArrowheads="1"/>
            </p:cNvSpPr>
            <p:nvPr/>
          </p:nvSpPr>
          <p:spPr bwMode="auto">
            <a:xfrm>
              <a:off x="145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4" name="Rectangle 185"/>
            <p:cNvSpPr>
              <a:spLocks noChangeArrowheads="1"/>
            </p:cNvSpPr>
            <p:nvPr/>
          </p:nvSpPr>
          <p:spPr bwMode="auto">
            <a:xfrm>
              <a:off x="133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294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283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271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260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248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237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225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214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202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191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179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6" name="Rectangle 197"/>
            <p:cNvSpPr>
              <a:spLocks noChangeArrowheads="1"/>
            </p:cNvSpPr>
            <p:nvPr/>
          </p:nvSpPr>
          <p:spPr bwMode="auto">
            <a:xfrm>
              <a:off x="168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156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>
              <a:off x="145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133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294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>
              <a:off x="283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2" name="Rectangle 203"/>
            <p:cNvSpPr>
              <a:spLocks noChangeArrowheads="1"/>
            </p:cNvSpPr>
            <p:nvPr/>
          </p:nvSpPr>
          <p:spPr bwMode="auto">
            <a:xfrm>
              <a:off x="271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3" name="Rectangle 204"/>
            <p:cNvSpPr>
              <a:spLocks noChangeArrowheads="1"/>
            </p:cNvSpPr>
            <p:nvPr/>
          </p:nvSpPr>
          <p:spPr bwMode="auto">
            <a:xfrm>
              <a:off x="260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4" name="Rectangle 205"/>
            <p:cNvSpPr>
              <a:spLocks noChangeArrowheads="1"/>
            </p:cNvSpPr>
            <p:nvPr/>
          </p:nvSpPr>
          <p:spPr bwMode="auto">
            <a:xfrm>
              <a:off x="248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237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225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7" name="Rectangle 208"/>
            <p:cNvSpPr>
              <a:spLocks noChangeArrowheads="1"/>
            </p:cNvSpPr>
            <p:nvPr/>
          </p:nvSpPr>
          <p:spPr bwMode="auto">
            <a:xfrm>
              <a:off x="214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202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9" name="Rectangle 210"/>
            <p:cNvSpPr>
              <a:spLocks noChangeArrowheads="1"/>
            </p:cNvSpPr>
            <p:nvPr/>
          </p:nvSpPr>
          <p:spPr bwMode="auto">
            <a:xfrm>
              <a:off x="191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0" name="Rectangle 211"/>
            <p:cNvSpPr>
              <a:spLocks noChangeArrowheads="1"/>
            </p:cNvSpPr>
            <p:nvPr/>
          </p:nvSpPr>
          <p:spPr bwMode="auto">
            <a:xfrm>
              <a:off x="179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168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156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>
              <a:off x="145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4" name="Rectangle 215"/>
            <p:cNvSpPr>
              <a:spLocks noChangeArrowheads="1"/>
            </p:cNvSpPr>
            <p:nvPr/>
          </p:nvSpPr>
          <p:spPr bwMode="auto">
            <a:xfrm>
              <a:off x="133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5" name="Rectangle 216"/>
            <p:cNvSpPr>
              <a:spLocks noChangeArrowheads="1"/>
            </p:cNvSpPr>
            <p:nvPr/>
          </p:nvSpPr>
          <p:spPr bwMode="auto">
            <a:xfrm>
              <a:off x="294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6" name="Rectangle 217"/>
            <p:cNvSpPr>
              <a:spLocks noChangeArrowheads="1"/>
            </p:cNvSpPr>
            <p:nvPr/>
          </p:nvSpPr>
          <p:spPr bwMode="auto">
            <a:xfrm>
              <a:off x="283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7" name="Rectangle 218"/>
            <p:cNvSpPr>
              <a:spLocks noChangeArrowheads="1"/>
            </p:cNvSpPr>
            <p:nvPr/>
          </p:nvSpPr>
          <p:spPr bwMode="auto">
            <a:xfrm>
              <a:off x="271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8" name="Rectangle 219"/>
            <p:cNvSpPr>
              <a:spLocks noChangeArrowheads="1"/>
            </p:cNvSpPr>
            <p:nvPr/>
          </p:nvSpPr>
          <p:spPr bwMode="auto">
            <a:xfrm>
              <a:off x="260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9" name="Rectangle 220"/>
            <p:cNvSpPr>
              <a:spLocks noChangeArrowheads="1"/>
            </p:cNvSpPr>
            <p:nvPr/>
          </p:nvSpPr>
          <p:spPr bwMode="auto">
            <a:xfrm>
              <a:off x="248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0" name="Rectangle 221"/>
            <p:cNvSpPr>
              <a:spLocks noChangeArrowheads="1"/>
            </p:cNvSpPr>
            <p:nvPr/>
          </p:nvSpPr>
          <p:spPr bwMode="auto">
            <a:xfrm>
              <a:off x="237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1" name="Rectangle 222"/>
            <p:cNvSpPr>
              <a:spLocks noChangeArrowheads="1"/>
            </p:cNvSpPr>
            <p:nvPr/>
          </p:nvSpPr>
          <p:spPr bwMode="auto">
            <a:xfrm>
              <a:off x="225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2" name="Rectangle 223"/>
            <p:cNvSpPr>
              <a:spLocks noChangeArrowheads="1"/>
            </p:cNvSpPr>
            <p:nvPr/>
          </p:nvSpPr>
          <p:spPr bwMode="auto">
            <a:xfrm>
              <a:off x="214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202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4" name="Rectangle 225"/>
            <p:cNvSpPr>
              <a:spLocks noChangeArrowheads="1"/>
            </p:cNvSpPr>
            <p:nvPr/>
          </p:nvSpPr>
          <p:spPr bwMode="auto">
            <a:xfrm>
              <a:off x="191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5" name="Rectangle 226"/>
            <p:cNvSpPr>
              <a:spLocks noChangeArrowheads="1"/>
            </p:cNvSpPr>
            <p:nvPr/>
          </p:nvSpPr>
          <p:spPr bwMode="auto">
            <a:xfrm>
              <a:off x="179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6" name="Rectangle 227"/>
            <p:cNvSpPr>
              <a:spLocks noChangeArrowheads="1"/>
            </p:cNvSpPr>
            <p:nvPr/>
          </p:nvSpPr>
          <p:spPr bwMode="auto">
            <a:xfrm>
              <a:off x="168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7" name="Rectangle 228"/>
            <p:cNvSpPr>
              <a:spLocks noChangeArrowheads="1"/>
            </p:cNvSpPr>
            <p:nvPr/>
          </p:nvSpPr>
          <p:spPr bwMode="auto">
            <a:xfrm>
              <a:off x="156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8" name="Rectangle 229"/>
            <p:cNvSpPr>
              <a:spLocks noChangeArrowheads="1"/>
            </p:cNvSpPr>
            <p:nvPr/>
          </p:nvSpPr>
          <p:spPr bwMode="auto">
            <a:xfrm>
              <a:off x="145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9" name="Rectangle 230"/>
            <p:cNvSpPr>
              <a:spLocks noChangeArrowheads="1"/>
            </p:cNvSpPr>
            <p:nvPr/>
          </p:nvSpPr>
          <p:spPr bwMode="auto">
            <a:xfrm>
              <a:off x="133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0" name="Line 231"/>
            <p:cNvSpPr>
              <a:spLocks noChangeShapeType="1"/>
            </p:cNvSpPr>
            <p:nvPr/>
          </p:nvSpPr>
          <p:spPr bwMode="auto">
            <a:xfrm>
              <a:off x="1338" y="2319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232"/>
            <p:cNvSpPr>
              <a:spLocks noChangeShapeType="1"/>
            </p:cNvSpPr>
            <p:nvPr/>
          </p:nvSpPr>
          <p:spPr bwMode="auto">
            <a:xfrm>
              <a:off x="1338" y="243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233"/>
            <p:cNvSpPr>
              <a:spLocks noChangeShapeType="1"/>
            </p:cNvSpPr>
            <p:nvPr/>
          </p:nvSpPr>
          <p:spPr bwMode="auto">
            <a:xfrm>
              <a:off x="1338" y="25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234"/>
            <p:cNvSpPr>
              <a:spLocks noChangeShapeType="1"/>
            </p:cNvSpPr>
            <p:nvPr/>
          </p:nvSpPr>
          <p:spPr bwMode="auto">
            <a:xfrm>
              <a:off x="1338" y="2661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235"/>
            <p:cNvSpPr>
              <a:spLocks noChangeShapeType="1"/>
            </p:cNvSpPr>
            <p:nvPr/>
          </p:nvSpPr>
          <p:spPr bwMode="auto">
            <a:xfrm>
              <a:off x="1338" y="277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236"/>
            <p:cNvSpPr>
              <a:spLocks noChangeShapeType="1"/>
            </p:cNvSpPr>
            <p:nvPr/>
          </p:nvSpPr>
          <p:spPr bwMode="auto">
            <a:xfrm>
              <a:off x="1338" y="2884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237"/>
            <p:cNvSpPr>
              <a:spLocks noChangeShapeType="1"/>
            </p:cNvSpPr>
            <p:nvPr/>
          </p:nvSpPr>
          <p:spPr bwMode="auto">
            <a:xfrm>
              <a:off x="1338" y="299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238"/>
            <p:cNvSpPr>
              <a:spLocks noChangeShapeType="1"/>
            </p:cNvSpPr>
            <p:nvPr/>
          </p:nvSpPr>
          <p:spPr bwMode="auto">
            <a:xfrm>
              <a:off x="1338" y="310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239"/>
            <p:cNvSpPr>
              <a:spLocks noChangeShapeType="1"/>
            </p:cNvSpPr>
            <p:nvPr/>
          </p:nvSpPr>
          <p:spPr bwMode="auto">
            <a:xfrm>
              <a:off x="1338" y="321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Line 240"/>
            <p:cNvSpPr>
              <a:spLocks noChangeShapeType="1"/>
            </p:cNvSpPr>
            <p:nvPr/>
          </p:nvSpPr>
          <p:spPr bwMode="auto">
            <a:xfrm>
              <a:off x="1338" y="332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241"/>
            <p:cNvSpPr>
              <a:spLocks noChangeShapeType="1"/>
            </p:cNvSpPr>
            <p:nvPr/>
          </p:nvSpPr>
          <p:spPr bwMode="auto">
            <a:xfrm>
              <a:off x="1338" y="34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242"/>
            <p:cNvSpPr>
              <a:spLocks noChangeShapeType="1"/>
            </p:cNvSpPr>
            <p:nvPr/>
          </p:nvSpPr>
          <p:spPr bwMode="auto">
            <a:xfrm>
              <a:off x="1338" y="354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243"/>
            <p:cNvSpPr>
              <a:spLocks noChangeShapeType="1"/>
            </p:cNvSpPr>
            <p:nvPr/>
          </p:nvSpPr>
          <p:spPr bwMode="auto">
            <a:xfrm>
              <a:off x="1338" y="365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244"/>
            <p:cNvSpPr>
              <a:spLocks noChangeShapeType="1"/>
            </p:cNvSpPr>
            <p:nvPr/>
          </p:nvSpPr>
          <p:spPr bwMode="auto">
            <a:xfrm>
              <a:off x="1338" y="377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245"/>
            <p:cNvSpPr>
              <a:spLocks noChangeShapeType="1"/>
            </p:cNvSpPr>
            <p:nvPr/>
          </p:nvSpPr>
          <p:spPr bwMode="auto">
            <a:xfrm>
              <a:off x="1338" y="387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Line 246"/>
            <p:cNvSpPr>
              <a:spLocks noChangeShapeType="1"/>
            </p:cNvSpPr>
            <p:nvPr/>
          </p:nvSpPr>
          <p:spPr bwMode="auto">
            <a:xfrm>
              <a:off x="1338" y="3990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Line 247"/>
            <p:cNvSpPr>
              <a:spLocks noChangeShapeType="1"/>
            </p:cNvSpPr>
            <p:nvPr/>
          </p:nvSpPr>
          <p:spPr bwMode="auto">
            <a:xfrm>
              <a:off x="1338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248"/>
            <p:cNvSpPr>
              <a:spLocks noChangeShapeType="1"/>
            </p:cNvSpPr>
            <p:nvPr/>
          </p:nvSpPr>
          <p:spPr bwMode="auto">
            <a:xfrm>
              <a:off x="145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249"/>
            <p:cNvSpPr>
              <a:spLocks noChangeShapeType="1"/>
            </p:cNvSpPr>
            <p:nvPr/>
          </p:nvSpPr>
          <p:spPr bwMode="auto">
            <a:xfrm>
              <a:off x="156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250"/>
            <p:cNvSpPr>
              <a:spLocks noChangeShapeType="1"/>
            </p:cNvSpPr>
            <p:nvPr/>
          </p:nvSpPr>
          <p:spPr bwMode="auto">
            <a:xfrm>
              <a:off x="168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251"/>
            <p:cNvSpPr>
              <a:spLocks noChangeShapeType="1"/>
            </p:cNvSpPr>
            <p:nvPr/>
          </p:nvSpPr>
          <p:spPr bwMode="auto">
            <a:xfrm>
              <a:off x="179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Line 252"/>
            <p:cNvSpPr>
              <a:spLocks noChangeShapeType="1"/>
            </p:cNvSpPr>
            <p:nvPr/>
          </p:nvSpPr>
          <p:spPr bwMode="auto">
            <a:xfrm>
              <a:off x="191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Line 253"/>
            <p:cNvSpPr>
              <a:spLocks noChangeShapeType="1"/>
            </p:cNvSpPr>
            <p:nvPr/>
          </p:nvSpPr>
          <p:spPr bwMode="auto">
            <a:xfrm>
              <a:off x="202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254"/>
            <p:cNvSpPr>
              <a:spLocks noChangeShapeType="1"/>
            </p:cNvSpPr>
            <p:nvPr/>
          </p:nvSpPr>
          <p:spPr bwMode="auto">
            <a:xfrm>
              <a:off x="214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255"/>
            <p:cNvSpPr>
              <a:spLocks noChangeShapeType="1"/>
            </p:cNvSpPr>
            <p:nvPr/>
          </p:nvSpPr>
          <p:spPr bwMode="auto">
            <a:xfrm>
              <a:off x="225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256"/>
            <p:cNvSpPr>
              <a:spLocks noChangeShapeType="1"/>
            </p:cNvSpPr>
            <p:nvPr/>
          </p:nvSpPr>
          <p:spPr bwMode="auto">
            <a:xfrm>
              <a:off x="237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Line 257"/>
            <p:cNvSpPr>
              <a:spLocks noChangeShapeType="1"/>
            </p:cNvSpPr>
            <p:nvPr/>
          </p:nvSpPr>
          <p:spPr bwMode="auto">
            <a:xfrm>
              <a:off x="248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Line 258"/>
            <p:cNvSpPr>
              <a:spLocks noChangeShapeType="1"/>
            </p:cNvSpPr>
            <p:nvPr/>
          </p:nvSpPr>
          <p:spPr bwMode="auto">
            <a:xfrm>
              <a:off x="260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259"/>
            <p:cNvSpPr>
              <a:spLocks noChangeShapeType="1"/>
            </p:cNvSpPr>
            <p:nvPr/>
          </p:nvSpPr>
          <p:spPr bwMode="auto">
            <a:xfrm>
              <a:off x="271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260"/>
            <p:cNvSpPr>
              <a:spLocks noChangeShapeType="1"/>
            </p:cNvSpPr>
            <p:nvPr/>
          </p:nvSpPr>
          <p:spPr bwMode="auto">
            <a:xfrm>
              <a:off x="283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261"/>
            <p:cNvSpPr>
              <a:spLocks noChangeShapeType="1"/>
            </p:cNvSpPr>
            <p:nvPr/>
          </p:nvSpPr>
          <p:spPr bwMode="auto">
            <a:xfrm>
              <a:off x="294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262"/>
            <p:cNvSpPr>
              <a:spLocks noChangeShapeType="1"/>
            </p:cNvSpPr>
            <p:nvPr/>
          </p:nvSpPr>
          <p:spPr bwMode="auto">
            <a:xfrm>
              <a:off x="3063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Rectangle 263"/>
            <p:cNvSpPr>
              <a:spLocks noChangeArrowheads="1"/>
            </p:cNvSpPr>
            <p:nvPr/>
          </p:nvSpPr>
          <p:spPr bwMode="auto">
            <a:xfrm>
              <a:off x="1147" y="386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3" name="Rectangle 264"/>
            <p:cNvSpPr>
              <a:spLocks noChangeArrowheads="1"/>
            </p:cNvSpPr>
            <p:nvPr/>
          </p:nvSpPr>
          <p:spPr bwMode="auto">
            <a:xfrm>
              <a:off x="1147" y="3757"/>
              <a:ext cx="115" cy="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4" name="Rectangle 265"/>
            <p:cNvSpPr>
              <a:spLocks noChangeArrowheads="1"/>
            </p:cNvSpPr>
            <p:nvPr/>
          </p:nvSpPr>
          <p:spPr bwMode="auto">
            <a:xfrm>
              <a:off x="1147" y="364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5" name="Rectangle 266"/>
            <p:cNvSpPr>
              <a:spLocks noChangeArrowheads="1"/>
            </p:cNvSpPr>
            <p:nvPr/>
          </p:nvSpPr>
          <p:spPr bwMode="auto">
            <a:xfrm>
              <a:off x="1147" y="3534"/>
              <a:ext cx="115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6" name="Rectangle 267"/>
            <p:cNvSpPr>
              <a:spLocks noChangeArrowheads="1"/>
            </p:cNvSpPr>
            <p:nvPr/>
          </p:nvSpPr>
          <p:spPr bwMode="auto">
            <a:xfrm>
              <a:off x="1147" y="3425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7" name="Rectangle 268"/>
            <p:cNvSpPr>
              <a:spLocks noChangeArrowheads="1"/>
            </p:cNvSpPr>
            <p:nvPr/>
          </p:nvSpPr>
          <p:spPr bwMode="auto">
            <a:xfrm>
              <a:off x="1147" y="3314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8" name="Rectangle 269"/>
            <p:cNvSpPr>
              <a:spLocks noChangeArrowheads="1"/>
            </p:cNvSpPr>
            <p:nvPr/>
          </p:nvSpPr>
          <p:spPr bwMode="auto">
            <a:xfrm>
              <a:off x="1147" y="3203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9" name="Rectangle 270"/>
            <p:cNvSpPr>
              <a:spLocks noChangeArrowheads="1"/>
            </p:cNvSpPr>
            <p:nvPr/>
          </p:nvSpPr>
          <p:spPr bwMode="auto">
            <a:xfrm>
              <a:off x="1147" y="3094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0" name="Rectangle 271"/>
            <p:cNvSpPr>
              <a:spLocks noChangeArrowheads="1"/>
            </p:cNvSpPr>
            <p:nvPr/>
          </p:nvSpPr>
          <p:spPr bwMode="auto">
            <a:xfrm>
              <a:off x="1147" y="2983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1" name="Rectangle 272"/>
            <p:cNvSpPr>
              <a:spLocks noChangeArrowheads="1"/>
            </p:cNvSpPr>
            <p:nvPr/>
          </p:nvSpPr>
          <p:spPr bwMode="auto">
            <a:xfrm>
              <a:off x="1147" y="2872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2" name="Rectangle 273"/>
            <p:cNvSpPr>
              <a:spLocks noChangeArrowheads="1"/>
            </p:cNvSpPr>
            <p:nvPr/>
          </p:nvSpPr>
          <p:spPr bwMode="auto">
            <a:xfrm>
              <a:off x="1147" y="2763"/>
              <a:ext cx="115" cy="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3" name="Rectangle 274"/>
            <p:cNvSpPr>
              <a:spLocks noChangeArrowheads="1"/>
            </p:cNvSpPr>
            <p:nvPr/>
          </p:nvSpPr>
          <p:spPr bwMode="auto">
            <a:xfrm>
              <a:off x="1147" y="2651"/>
              <a:ext cx="115" cy="11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4" name="Rectangle 275"/>
            <p:cNvSpPr>
              <a:spLocks noChangeArrowheads="1"/>
            </p:cNvSpPr>
            <p:nvPr/>
          </p:nvSpPr>
          <p:spPr bwMode="auto">
            <a:xfrm>
              <a:off x="1147" y="254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5" name="Rectangle 276"/>
            <p:cNvSpPr>
              <a:spLocks noChangeArrowheads="1"/>
            </p:cNvSpPr>
            <p:nvPr/>
          </p:nvSpPr>
          <p:spPr bwMode="auto">
            <a:xfrm>
              <a:off x="1147" y="2431"/>
              <a:ext cx="115" cy="10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6" name="Rectangle 277"/>
            <p:cNvSpPr>
              <a:spLocks noChangeArrowheads="1"/>
            </p:cNvSpPr>
            <p:nvPr/>
          </p:nvSpPr>
          <p:spPr bwMode="auto">
            <a:xfrm>
              <a:off x="1147" y="232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7" name="Line 278"/>
            <p:cNvSpPr>
              <a:spLocks noChangeShapeType="1"/>
            </p:cNvSpPr>
            <p:nvPr/>
          </p:nvSpPr>
          <p:spPr bwMode="auto">
            <a:xfrm>
              <a:off x="1147" y="2320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279"/>
            <p:cNvSpPr>
              <a:spLocks noChangeShapeType="1"/>
            </p:cNvSpPr>
            <p:nvPr/>
          </p:nvSpPr>
          <p:spPr bwMode="auto">
            <a:xfrm>
              <a:off x="1147" y="243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280"/>
            <p:cNvSpPr>
              <a:spLocks noChangeShapeType="1"/>
            </p:cNvSpPr>
            <p:nvPr/>
          </p:nvSpPr>
          <p:spPr bwMode="auto">
            <a:xfrm>
              <a:off x="1147" y="2540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281"/>
            <p:cNvSpPr>
              <a:spLocks noChangeShapeType="1"/>
            </p:cNvSpPr>
            <p:nvPr/>
          </p:nvSpPr>
          <p:spPr bwMode="auto">
            <a:xfrm>
              <a:off x="1147" y="265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82"/>
            <p:cNvSpPr>
              <a:spLocks noChangeShapeType="1"/>
            </p:cNvSpPr>
            <p:nvPr/>
          </p:nvSpPr>
          <p:spPr bwMode="auto">
            <a:xfrm>
              <a:off x="1147" y="276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83"/>
            <p:cNvSpPr>
              <a:spLocks noChangeShapeType="1"/>
            </p:cNvSpPr>
            <p:nvPr/>
          </p:nvSpPr>
          <p:spPr bwMode="auto">
            <a:xfrm>
              <a:off x="1147" y="2872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84"/>
            <p:cNvSpPr>
              <a:spLocks noChangeShapeType="1"/>
            </p:cNvSpPr>
            <p:nvPr/>
          </p:nvSpPr>
          <p:spPr bwMode="auto">
            <a:xfrm>
              <a:off x="1147" y="298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85"/>
            <p:cNvSpPr>
              <a:spLocks noChangeShapeType="1"/>
            </p:cNvSpPr>
            <p:nvPr/>
          </p:nvSpPr>
          <p:spPr bwMode="auto">
            <a:xfrm>
              <a:off x="1147" y="309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86"/>
            <p:cNvSpPr>
              <a:spLocks noChangeShapeType="1"/>
            </p:cNvSpPr>
            <p:nvPr/>
          </p:nvSpPr>
          <p:spPr bwMode="auto">
            <a:xfrm>
              <a:off x="1147" y="320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87"/>
            <p:cNvSpPr>
              <a:spLocks noChangeShapeType="1"/>
            </p:cNvSpPr>
            <p:nvPr/>
          </p:nvSpPr>
          <p:spPr bwMode="auto">
            <a:xfrm>
              <a:off x="1147" y="331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88"/>
            <p:cNvSpPr>
              <a:spLocks noChangeShapeType="1"/>
            </p:cNvSpPr>
            <p:nvPr/>
          </p:nvSpPr>
          <p:spPr bwMode="auto">
            <a:xfrm>
              <a:off x="1147" y="3425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89"/>
            <p:cNvSpPr>
              <a:spLocks noChangeShapeType="1"/>
            </p:cNvSpPr>
            <p:nvPr/>
          </p:nvSpPr>
          <p:spPr bwMode="auto">
            <a:xfrm>
              <a:off x="1147" y="3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90"/>
            <p:cNvSpPr>
              <a:spLocks noChangeShapeType="1"/>
            </p:cNvSpPr>
            <p:nvPr/>
          </p:nvSpPr>
          <p:spPr bwMode="auto">
            <a:xfrm>
              <a:off x="1147" y="364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91"/>
            <p:cNvSpPr>
              <a:spLocks noChangeShapeType="1"/>
            </p:cNvSpPr>
            <p:nvPr/>
          </p:nvSpPr>
          <p:spPr bwMode="auto">
            <a:xfrm>
              <a:off x="1147" y="3757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292"/>
            <p:cNvSpPr>
              <a:spLocks noChangeShapeType="1"/>
            </p:cNvSpPr>
            <p:nvPr/>
          </p:nvSpPr>
          <p:spPr bwMode="auto">
            <a:xfrm>
              <a:off x="1147" y="386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93"/>
            <p:cNvSpPr>
              <a:spLocks noChangeShapeType="1"/>
            </p:cNvSpPr>
            <p:nvPr/>
          </p:nvSpPr>
          <p:spPr bwMode="auto">
            <a:xfrm>
              <a:off x="1147" y="3977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94"/>
            <p:cNvSpPr>
              <a:spLocks noChangeShapeType="1"/>
            </p:cNvSpPr>
            <p:nvPr/>
          </p:nvSpPr>
          <p:spPr bwMode="auto">
            <a:xfrm>
              <a:off x="1147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95"/>
            <p:cNvSpPr>
              <a:spLocks noChangeShapeType="1"/>
            </p:cNvSpPr>
            <p:nvPr/>
          </p:nvSpPr>
          <p:spPr bwMode="auto">
            <a:xfrm>
              <a:off x="1262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Rectangle 296"/>
            <p:cNvSpPr>
              <a:spLocks noChangeArrowheads="1"/>
            </p:cNvSpPr>
            <p:nvPr/>
          </p:nvSpPr>
          <p:spPr bwMode="auto">
            <a:xfrm>
              <a:off x="294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6" name="Rectangle 297"/>
            <p:cNvSpPr>
              <a:spLocks noChangeArrowheads="1"/>
            </p:cNvSpPr>
            <p:nvPr/>
          </p:nvSpPr>
          <p:spPr bwMode="auto">
            <a:xfrm>
              <a:off x="283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7" name="Rectangle 298"/>
            <p:cNvSpPr>
              <a:spLocks noChangeArrowheads="1"/>
            </p:cNvSpPr>
            <p:nvPr/>
          </p:nvSpPr>
          <p:spPr bwMode="auto">
            <a:xfrm>
              <a:off x="271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8" name="Rectangle 299"/>
            <p:cNvSpPr>
              <a:spLocks noChangeArrowheads="1"/>
            </p:cNvSpPr>
            <p:nvPr/>
          </p:nvSpPr>
          <p:spPr bwMode="auto">
            <a:xfrm>
              <a:off x="260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9" name="Rectangle 300"/>
            <p:cNvSpPr>
              <a:spLocks noChangeArrowheads="1"/>
            </p:cNvSpPr>
            <p:nvPr/>
          </p:nvSpPr>
          <p:spPr bwMode="auto">
            <a:xfrm>
              <a:off x="2488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0" name="Rectangle 301"/>
            <p:cNvSpPr>
              <a:spLocks noChangeArrowheads="1"/>
            </p:cNvSpPr>
            <p:nvPr/>
          </p:nvSpPr>
          <p:spPr bwMode="auto">
            <a:xfrm>
              <a:off x="2373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225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2" name="Rectangle 303"/>
            <p:cNvSpPr>
              <a:spLocks noChangeArrowheads="1"/>
            </p:cNvSpPr>
            <p:nvPr/>
          </p:nvSpPr>
          <p:spPr bwMode="auto">
            <a:xfrm>
              <a:off x="2143" y="2141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3" name="Rectangle 304"/>
            <p:cNvSpPr>
              <a:spLocks noChangeArrowheads="1"/>
            </p:cNvSpPr>
            <p:nvPr/>
          </p:nvSpPr>
          <p:spPr bwMode="auto">
            <a:xfrm>
              <a:off x="2028" y="2141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4" name="Rectangle 305"/>
            <p:cNvSpPr>
              <a:spLocks noChangeArrowheads="1"/>
            </p:cNvSpPr>
            <p:nvPr/>
          </p:nvSpPr>
          <p:spPr bwMode="auto">
            <a:xfrm>
              <a:off x="1913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5" name="Rectangle 306"/>
            <p:cNvSpPr>
              <a:spLocks noChangeArrowheads="1"/>
            </p:cNvSpPr>
            <p:nvPr/>
          </p:nvSpPr>
          <p:spPr bwMode="auto">
            <a:xfrm>
              <a:off x="1798" y="2141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6" name="Rectangle 307"/>
            <p:cNvSpPr>
              <a:spLocks noChangeArrowheads="1"/>
            </p:cNvSpPr>
            <p:nvPr/>
          </p:nvSpPr>
          <p:spPr bwMode="auto">
            <a:xfrm>
              <a:off x="1683" y="2141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7" name="Rectangle 308"/>
            <p:cNvSpPr>
              <a:spLocks noChangeArrowheads="1"/>
            </p:cNvSpPr>
            <p:nvPr/>
          </p:nvSpPr>
          <p:spPr bwMode="auto">
            <a:xfrm>
              <a:off x="156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8" name="Rectangle 309"/>
            <p:cNvSpPr>
              <a:spLocks noChangeArrowheads="1"/>
            </p:cNvSpPr>
            <p:nvPr/>
          </p:nvSpPr>
          <p:spPr bwMode="auto">
            <a:xfrm>
              <a:off x="1453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9" name="Rectangle 310"/>
            <p:cNvSpPr>
              <a:spLocks noChangeArrowheads="1"/>
            </p:cNvSpPr>
            <p:nvPr/>
          </p:nvSpPr>
          <p:spPr bwMode="auto">
            <a:xfrm>
              <a:off x="133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0" name="Line 311"/>
            <p:cNvSpPr>
              <a:spLocks noChangeShapeType="1"/>
            </p:cNvSpPr>
            <p:nvPr/>
          </p:nvSpPr>
          <p:spPr bwMode="auto">
            <a:xfrm>
              <a:off x="1338" y="2141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Line 312"/>
            <p:cNvSpPr>
              <a:spLocks noChangeShapeType="1"/>
            </p:cNvSpPr>
            <p:nvPr/>
          </p:nvSpPr>
          <p:spPr bwMode="auto">
            <a:xfrm>
              <a:off x="1338" y="2252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Line 313"/>
            <p:cNvSpPr>
              <a:spLocks noChangeShapeType="1"/>
            </p:cNvSpPr>
            <p:nvPr/>
          </p:nvSpPr>
          <p:spPr bwMode="auto">
            <a:xfrm>
              <a:off x="1338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Line 314"/>
            <p:cNvSpPr>
              <a:spLocks noChangeShapeType="1"/>
            </p:cNvSpPr>
            <p:nvPr/>
          </p:nvSpPr>
          <p:spPr bwMode="auto">
            <a:xfrm>
              <a:off x="145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" name="Line 315"/>
            <p:cNvSpPr>
              <a:spLocks noChangeShapeType="1"/>
            </p:cNvSpPr>
            <p:nvPr/>
          </p:nvSpPr>
          <p:spPr bwMode="auto">
            <a:xfrm>
              <a:off x="156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Line 316"/>
            <p:cNvSpPr>
              <a:spLocks noChangeShapeType="1"/>
            </p:cNvSpPr>
            <p:nvPr/>
          </p:nvSpPr>
          <p:spPr bwMode="auto">
            <a:xfrm>
              <a:off x="168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Line 317"/>
            <p:cNvSpPr>
              <a:spLocks noChangeShapeType="1"/>
            </p:cNvSpPr>
            <p:nvPr/>
          </p:nvSpPr>
          <p:spPr bwMode="auto">
            <a:xfrm>
              <a:off x="179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Line 318"/>
            <p:cNvSpPr>
              <a:spLocks noChangeShapeType="1"/>
            </p:cNvSpPr>
            <p:nvPr/>
          </p:nvSpPr>
          <p:spPr bwMode="auto">
            <a:xfrm>
              <a:off x="191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Line 319"/>
            <p:cNvSpPr>
              <a:spLocks noChangeShapeType="1"/>
            </p:cNvSpPr>
            <p:nvPr/>
          </p:nvSpPr>
          <p:spPr bwMode="auto">
            <a:xfrm>
              <a:off x="202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Line 320"/>
            <p:cNvSpPr>
              <a:spLocks noChangeShapeType="1"/>
            </p:cNvSpPr>
            <p:nvPr/>
          </p:nvSpPr>
          <p:spPr bwMode="auto">
            <a:xfrm>
              <a:off x="214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Line 321"/>
            <p:cNvSpPr>
              <a:spLocks noChangeShapeType="1"/>
            </p:cNvSpPr>
            <p:nvPr/>
          </p:nvSpPr>
          <p:spPr bwMode="auto">
            <a:xfrm>
              <a:off x="225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Line 322"/>
            <p:cNvSpPr>
              <a:spLocks noChangeShapeType="1"/>
            </p:cNvSpPr>
            <p:nvPr/>
          </p:nvSpPr>
          <p:spPr bwMode="auto">
            <a:xfrm>
              <a:off x="237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" name="Line 323"/>
            <p:cNvSpPr>
              <a:spLocks noChangeShapeType="1"/>
            </p:cNvSpPr>
            <p:nvPr/>
          </p:nvSpPr>
          <p:spPr bwMode="auto">
            <a:xfrm>
              <a:off x="248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Line 324"/>
            <p:cNvSpPr>
              <a:spLocks noChangeShapeType="1"/>
            </p:cNvSpPr>
            <p:nvPr/>
          </p:nvSpPr>
          <p:spPr bwMode="auto">
            <a:xfrm>
              <a:off x="260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Line 325"/>
            <p:cNvSpPr>
              <a:spLocks noChangeShapeType="1"/>
            </p:cNvSpPr>
            <p:nvPr/>
          </p:nvSpPr>
          <p:spPr bwMode="auto">
            <a:xfrm>
              <a:off x="271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Line 326"/>
            <p:cNvSpPr>
              <a:spLocks noChangeShapeType="1"/>
            </p:cNvSpPr>
            <p:nvPr/>
          </p:nvSpPr>
          <p:spPr bwMode="auto">
            <a:xfrm>
              <a:off x="283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Line 327"/>
            <p:cNvSpPr>
              <a:spLocks noChangeShapeType="1"/>
            </p:cNvSpPr>
            <p:nvPr/>
          </p:nvSpPr>
          <p:spPr bwMode="auto">
            <a:xfrm>
              <a:off x="294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Line 328"/>
            <p:cNvSpPr>
              <a:spLocks noChangeShapeType="1"/>
            </p:cNvSpPr>
            <p:nvPr/>
          </p:nvSpPr>
          <p:spPr bwMode="auto">
            <a:xfrm>
              <a:off x="3063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Line 329"/>
            <p:cNvSpPr>
              <a:spLocks noChangeShapeType="1"/>
            </p:cNvSpPr>
            <p:nvPr/>
          </p:nvSpPr>
          <p:spPr bwMode="auto">
            <a:xfrm>
              <a:off x="1679" y="2889"/>
              <a:ext cx="703" cy="65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Line 330"/>
            <p:cNvSpPr>
              <a:spLocks noChangeShapeType="1"/>
            </p:cNvSpPr>
            <p:nvPr/>
          </p:nvSpPr>
          <p:spPr bwMode="auto">
            <a:xfrm flipH="1">
              <a:off x="2382" y="3547"/>
              <a:ext cx="20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Line 331"/>
            <p:cNvSpPr>
              <a:spLocks noChangeShapeType="1"/>
            </p:cNvSpPr>
            <p:nvPr/>
          </p:nvSpPr>
          <p:spPr bwMode="auto">
            <a:xfrm>
              <a:off x="2586" y="3547"/>
              <a:ext cx="453" cy="43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Line 332"/>
            <p:cNvSpPr>
              <a:spLocks noChangeShapeType="1"/>
            </p:cNvSpPr>
            <p:nvPr/>
          </p:nvSpPr>
          <p:spPr bwMode="auto">
            <a:xfrm>
              <a:off x="1330" y="2320"/>
              <a:ext cx="363" cy="34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Line 333"/>
            <p:cNvSpPr>
              <a:spLocks noChangeShapeType="1"/>
            </p:cNvSpPr>
            <p:nvPr/>
          </p:nvSpPr>
          <p:spPr bwMode="auto">
            <a:xfrm flipH="1">
              <a:off x="1679" y="2662"/>
              <a:ext cx="0" cy="22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2546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with 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in a grid</a:t>
            </a:r>
          </a:p>
          <a:p>
            <a:r>
              <a:rPr lang="en-US" dirty="0"/>
              <a:t>Diagonals: constant disparity</a:t>
            </a:r>
          </a:p>
          <a:p>
            <a:r>
              <a:rPr lang="en-US" dirty="0"/>
              <a:t>Moving along the diagonal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</a:t>
            </a:r>
            <a:r>
              <a:rPr lang="en-US" dirty="0"/>
              <a:t>unary cost (cost of pixel match)</a:t>
            </a:r>
          </a:p>
          <a:p>
            <a:r>
              <a:rPr lang="en-US" dirty="0"/>
              <a:t>Move sideways – </a:t>
            </a:r>
            <a:r>
              <a:rPr lang="en-US" dirty="0" smtClean="0"/>
              <a:t>pay </a:t>
            </a:r>
            <a:r>
              <a:rPr lang="en-US" dirty="0"/>
              <a:t>binary cost,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</a:t>
            </a:r>
            <a:r>
              <a:rPr lang="en-US" dirty="0"/>
              <a:t>. disparity 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occlusion, right or left)</a:t>
            </a:r>
          </a:p>
          <a:p>
            <a:r>
              <a:rPr lang="en-US" dirty="0"/>
              <a:t>Cost prefers </a:t>
            </a:r>
            <a:r>
              <a:rPr lang="en-US" dirty="0" err="1"/>
              <a:t>fronto</a:t>
            </a:r>
            <a:r>
              <a:rPr lang="en-US" dirty="0"/>
              <a:t>-parallel </a:t>
            </a:r>
            <a:r>
              <a:rPr lang="en-US" dirty="0" smtClean="0"/>
              <a:t>planes.</a:t>
            </a:r>
            <a:br>
              <a:rPr lang="en-US" dirty="0" smtClean="0"/>
            </a:br>
            <a:r>
              <a:rPr lang="en-US" dirty="0" smtClean="0"/>
              <a:t>Penalty </a:t>
            </a:r>
            <a:r>
              <a:rPr lang="en-US" dirty="0"/>
              <a:t>is paid for tilted planes </a:t>
            </a:r>
            <a:endParaRPr lang="en-CA" dirty="0"/>
          </a:p>
          <a:p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050071" y="4092666"/>
            <a:ext cx="2678222" cy="2369232"/>
            <a:chOff x="1147" y="2141"/>
            <a:chExt cx="1916" cy="1849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94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3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71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0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8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37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25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4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02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91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9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68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56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453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338" y="387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94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83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71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60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48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37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25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14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02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91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179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68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56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1453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338" y="377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4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83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71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60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8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37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25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14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02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91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79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168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156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453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1338" y="365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94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83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71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260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248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237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225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214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02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91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79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68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56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453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1338" y="354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294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283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7" name="Rectangle 68"/>
            <p:cNvSpPr>
              <a:spLocks noChangeArrowheads="1"/>
            </p:cNvSpPr>
            <p:nvPr/>
          </p:nvSpPr>
          <p:spPr bwMode="auto">
            <a:xfrm>
              <a:off x="271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260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248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37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>
              <a:off x="225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214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>
              <a:off x="202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>
              <a:off x="191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179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68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56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453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1338" y="3439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294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283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271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260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248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237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225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214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202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191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179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168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156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1453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1338" y="3327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294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283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271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260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248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237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225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14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202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191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179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168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156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1453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1338" y="321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294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283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271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260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248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237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225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214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202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19" name="Rectangle 120"/>
            <p:cNvSpPr>
              <a:spLocks noChangeArrowheads="1"/>
            </p:cNvSpPr>
            <p:nvPr/>
          </p:nvSpPr>
          <p:spPr bwMode="auto">
            <a:xfrm>
              <a:off x="191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179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1" name="Rectangle 122"/>
            <p:cNvSpPr>
              <a:spLocks noChangeArrowheads="1"/>
            </p:cNvSpPr>
            <p:nvPr/>
          </p:nvSpPr>
          <p:spPr bwMode="auto">
            <a:xfrm>
              <a:off x="168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156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1453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4" name="Rectangle 125"/>
            <p:cNvSpPr>
              <a:spLocks noChangeArrowheads="1"/>
            </p:cNvSpPr>
            <p:nvPr/>
          </p:nvSpPr>
          <p:spPr bwMode="auto">
            <a:xfrm>
              <a:off x="1338" y="3107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5" name="Rectangle 126"/>
            <p:cNvSpPr>
              <a:spLocks noChangeArrowheads="1"/>
            </p:cNvSpPr>
            <p:nvPr/>
          </p:nvSpPr>
          <p:spPr bwMode="auto">
            <a:xfrm>
              <a:off x="294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283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7" name="Rectangle 128"/>
            <p:cNvSpPr>
              <a:spLocks noChangeArrowheads="1"/>
            </p:cNvSpPr>
            <p:nvPr/>
          </p:nvSpPr>
          <p:spPr bwMode="auto">
            <a:xfrm>
              <a:off x="271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8" name="Rectangle 129"/>
            <p:cNvSpPr>
              <a:spLocks noChangeArrowheads="1"/>
            </p:cNvSpPr>
            <p:nvPr/>
          </p:nvSpPr>
          <p:spPr bwMode="auto">
            <a:xfrm>
              <a:off x="260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29" name="Rectangle 130"/>
            <p:cNvSpPr>
              <a:spLocks noChangeArrowheads="1"/>
            </p:cNvSpPr>
            <p:nvPr/>
          </p:nvSpPr>
          <p:spPr bwMode="auto">
            <a:xfrm>
              <a:off x="248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237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1" name="Rectangle 132"/>
            <p:cNvSpPr>
              <a:spLocks noChangeArrowheads="1"/>
            </p:cNvSpPr>
            <p:nvPr/>
          </p:nvSpPr>
          <p:spPr bwMode="auto">
            <a:xfrm>
              <a:off x="225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214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202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91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179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168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156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8" name="Rectangle 139"/>
            <p:cNvSpPr>
              <a:spLocks noChangeArrowheads="1"/>
            </p:cNvSpPr>
            <p:nvPr/>
          </p:nvSpPr>
          <p:spPr bwMode="auto">
            <a:xfrm>
              <a:off x="1453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39" name="Rectangle 140"/>
            <p:cNvSpPr>
              <a:spLocks noChangeArrowheads="1"/>
            </p:cNvSpPr>
            <p:nvPr/>
          </p:nvSpPr>
          <p:spPr bwMode="auto">
            <a:xfrm>
              <a:off x="1338" y="2996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294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1" name="Rectangle 142"/>
            <p:cNvSpPr>
              <a:spLocks noChangeArrowheads="1"/>
            </p:cNvSpPr>
            <p:nvPr/>
          </p:nvSpPr>
          <p:spPr bwMode="auto">
            <a:xfrm>
              <a:off x="283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271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3" name="Rectangle 144"/>
            <p:cNvSpPr>
              <a:spLocks noChangeArrowheads="1"/>
            </p:cNvSpPr>
            <p:nvPr/>
          </p:nvSpPr>
          <p:spPr bwMode="auto">
            <a:xfrm>
              <a:off x="260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4" name="Rectangle 145"/>
            <p:cNvSpPr>
              <a:spLocks noChangeArrowheads="1"/>
            </p:cNvSpPr>
            <p:nvPr/>
          </p:nvSpPr>
          <p:spPr bwMode="auto">
            <a:xfrm>
              <a:off x="248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5" name="Rectangle 146"/>
            <p:cNvSpPr>
              <a:spLocks noChangeArrowheads="1"/>
            </p:cNvSpPr>
            <p:nvPr/>
          </p:nvSpPr>
          <p:spPr bwMode="auto">
            <a:xfrm>
              <a:off x="237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6" name="Rectangle 147"/>
            <p:cNvSpPr>
              <a:spLocks noChangeArrowheads="1"/>
            </p:cNvSpPr>
            <p:nvPr/>
          </p:nvSpPr>
          <p:spPr bwMode="auto">
            <a:xfrm>
              <a:off x="225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214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8" name="Rectangle 149"/>
            <p:cNvSpPr>
              <a:spLocks noChangeArrowheads="1"/>
            </p:cNvSpPr>
            <p:nvPr/>
          </p:nvSpPr>
          <p:spPr bwMode="auto">
            <a:xfrm>
              <a:off x="202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49" name="Rectangle 150"/>
            <p:cNvSpPr>
              <a:spLocks noChangeArrowheads="1"/>
            </p:cNvSpPr>
            <p:nvPr/>
          </p:nvSpPr>
          <p:spPr bwMode="auto">
            <a:xfrm>
              <a:off x="191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0" name="Rectangle 151"/>
            <p:cNvSpPr>
              <a:spLocks noChangeArrowheads="1"/>
            </p:cNvSpPr>
            <p:nvPr/>
          </p:nvSpPr>
          <p:spPr bwMode="auto">
            <a:xfrm>
              <a:off x="179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1" name="Rectangle 152"/>
            <p:cNvSpPr>
              <a:spLocks noChangeArrowheads="1"/>
            </p:cNvSpPr>
            <p:nvPr/>
          </p:nvSpPr>
          <p:spPr bwMode="auto">
            <a:xfrm>
              <a:off x="168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2" name="Rectangle 153"/>
            <p:cNvSpPr>
              <a:spLocks noChangeArrowheads="1"/>
            </p:cNvSpPr>
            <p:nvPr/>
          </p:nvSpPr>
          <p:spPr bwMode="auto">
            <a:xfrm>
              <a:off x="156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3" name="Rectangle 154"/>
            <p:cNvSpPr>
              <a:spLocks noChangeArrowheads="1"/>
            </p:cNvSpPr>
            <p:nvPr/>
          </p:nvSpPr>
          <p:spPr bwMode="auto">
            <a:xfrm>
              <a:off x="1453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4" name="Rectangle 155"/>
            <p:cNvSpPr>
              <a:spLocks noChangeArrowheads="1"/>
            </p:cNvSpPr>
            <p:nvPr/>
          </p:nvSpPr>
          <p:spPr bwMode="auto">
            <a:xfrm>
              <a:off x="1338" y="2884"/>
              <a:ext cx="115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5" name="Rectangle 156"/>
            <p:cNvSpPr>
              <a:spLocks noChangeArrowheads="1"/>
            </p:cNvSpPr>
            <p:nvPr/>
          </p:nvSpPr>
          <p:spPr bwMode="auto">
            <a:xfrm>
              <a:off x="294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6" name="Rectangle 157"/>
            <p:cNvSpPr>
              <a:spLocks noChangeArrowheads="1"/>
            </p:cNvSpPr>
            <p:nvPr/>
          </p:nvSpPr>
          <p:spPr bwMode="auto">
            <a:xfrm>
              <a:off x="283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271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8" name="Rectangle 159"/>
            <p:cNvSpPr>
              <a:spLocks noChangeArrowheads="1"/>
            </p:cNvSpPr>
            <p:nvPr/>
          </p:nvSpPr>
          <p:spPr bwMode="auto">
            <a:xfrm>
              <a:off x="260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248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237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225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214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202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191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179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6" name="Rectangle 167"/>
            <p:cNvSpPr>
              <a:spLocks noChangeArrowheads="1"/>
            </p:cNvSpPr>
            <p:nvPr/>
          </p:nvSpPr>
          <p:spPr bwMode="auto">
            <a:xfrm>
              <a:off x="168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156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1453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1338" y="2776"/>
              <a:ext cx="115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294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1" name="Rectangle 172"/>
            <p:cNvSpPr>
              <a:spLocks noChangeArrowheads="1"/>
            </p:cNvSpPr>
            <p:nvPr/>
          </p:nvSpPr>
          <p:spPr bwMode="auto">
            <a:xfrm>
              <a:off x="283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271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3" name="Rectangle 174"/>
            <p:cNvSpPr>
              <a:spLocks noChangeArrowheads="1"/>
            </p:cNvSpPr>
            <p:nvPr/>
          </p:nvSpPr>
          <p:spPr bwMode="auto">
            <a:xfrm>
              <a:off x="260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4" name="Rectangle 175"/>
            <p:cNvSpPr>
              <a:spLocks noChangeArrowheads="1"/>
            </p:cNvSpPr>
            <p:nvPr/>
          </p:nvSpPr>
          <p:spPr bwMode="auto">
            <a:xfrm>
              <a:off x="248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5" name="Rectangle 176"/>
            <p:cNvSpPr>
              <a:spLocks noChangeArrowheads="1"/>
            </p:cNvSpPr>
            <p:nvPr/>
          </p:nvSpPr>
          <p:spPr bwMode="auto">
            <a:xfrm>
              <a:off x="237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6" name="Rectangle 177"/>
            <p:cNvSpPr>
              <a:spLocks noChangeArrowheads="1"/>
            </p:cNvSpPr>
            <p:nvPr/>
          </p:nvSpPr>
          <p:spPr bwMode="auto">
            <a:xfrm>
              <a:off x="225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214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8" name="Rectangle 179"/>
            <p:cNvSpPr>
              <a:spLocks noChangeArrowheads="1"/>
            </p:cNvSpPr>
            <p:nvPr/>
          </p:nvSpPr>
          <p:spPr bwMode="auto">
            <a:xfrm>
              <a:off x="202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79" name="Rectangle 180"/>
            <p:cNvSpPr>
              <a:spLocks noChangeArrowheads="1"/>
            </p:cNvSpPr>
            <p:nvPr/>
          </p:nvSpPr>
          <p:spPr bwMode="auto">
            <a:xfrm>
              <a:off x="191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0" name="Rectangle 181"/>
            <p:cNvSpPr>
              <a:spLocks noChangeArrowheads="1"/>
            </p:cNvSpPr>
            <p:nvPr/>
          </p:nvSpPr>
          <p:spPr bwMode="auto">
            <a:xfrm>
              <a:off x="179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1" name="Rectangle 182"/>
            <p:cNvSpPr>
              <a:spLocks noChangeArrowheads="1"/>
            </p:cNvSpPr>
            <p:nvPr/>
          </p:nvSpPr>
          <p:spPr bwMode="auto">
            <a:xfrm>
              <a:off x="168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156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3" name="Rectangle 184"/>
            <p:cNvSpPr>
              <a:spLocks noChangeArrowheads="1"/>
            </p:cNvSpPr>
            <p:nvPr/>
          </p:nvSpPr>
          <p:spPr bwMode="auto">
            <a:xfrm>
              <a:off x="1453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4" name="Rectangle 185"/>
            <p:cNvSpPr>
              <a:spLocks noChangeArrowheads="1"/>
            </p:cNvSpPr>
            <p:nvPr/>
          </p:nvSpPr>
          <p:spPr bwMode="auto">
            <a:xfrm>
              <a:off x="1338" y="2661"/>
              <a:ext cx="1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294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283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271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260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248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237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225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214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202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191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179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6" name="Rectangle 197"/>
            <p:cNvSpPr>
              <a:spLocks noChangeArrowheads="1"/>
            </p:cNvSpPr>
            <p:nvPr/>
          </p:nvSpPr>
          <p:spPr bwMode="auto">
            <a:xfrm>
              <a:off x="168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156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>
              <a:off x="1453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1338" y="2539"/>
              <a:ext cx="115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294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>
              <a:off x="283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2" name="Rectangle 203"/>
            <p:cNvSpPr>
              <a:spLocks noChangeArrowheads="1"/>
            </p:cNvSpPr>
            <p:nvPr/>
          </p:nvSpPr>
          <p:spPr bwMode="auto">
            <a:xfrm>
              <a:off x="271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3" name="Rectangle 204"/>
            <p:cNvSpPr>
              <a:spLocks noChangeArrowheads="1"/>
            </p:cNvSpPr>
            <p:nvPr/>
          </p:nvSpPr>
          <p:spPr bwMode="auto">
            <a:xfrm>
              <a:off x="260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4" name="Rectangle 205"/>
            <p:cNvSpPr>
              <a:spLocks noChangeArrowheads="1"/>
            </p:cNvSpPr>
            <p:nvPr/>
          </p:nvSpPr>
          <p:spPr bwMode="auto">
            <a:xfrm>
              <a:off x="248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237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225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7" name="Rectangle 208"/>
            <p:cNvSpPr>
              <a:spLocks noChangeArrowheads="1"/>
            </p:cNvSpPr>
            <p:nvPr/>
          </p:nvSpPr>
          <p:spPr bwMode="auto">
            <a:xfrm>
              <a:off x="214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202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09" name="Rectangle 210"/>
            <p:cNvSpPr>
              <a:spLocks noChangeArrowheads="1"/>
            </p:cNvSpPr>
            <p:nvPr/>
          </p:nvSpPr>
          <p:spPr bwMode="auto">
            <a:xfrm>
              <a:off x="191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0" name="Rectangle 211"/>
            <p:cNvSpPr>
              <a:spLocks noChangeArrowheads="1"/>
            </p:cNvSpPr>
            <p:nvPr/>
          </p:nvSpPr>
          <p:spPr bwMode="auto">
            <a:xfrm>
              <a:off x="179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1" name="Rectangle 212"/>
            <p:cNvSpPr>
              <a:spLocks noChangeArrowheads="1"/>
            </p:cNvSpPr>
            <p:nvPr/>
          </p:nvSpPr>
          <p:spPr bwMode="auto">
            <a:xfrm>
              <a:off x="168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2" name="Rectangle 213"/>
            <p:cNvSpPr>
              <a:spLocks noChangeArrowheads="1"/>
            </p:cNvSpPr>
            <p:nvPr/>
          </p:nvSpPr>
          <p:spPr bwMode="auto">
            <a:xfrm>
              <a:off x="156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>
              <a:off x="1453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4" name="Rectangle 215"/>
            <p:cNvSpPr>
              <a:spLocks noChangeArrowheads="1"/>
            </p:cNvSpPr>
            <p:nvPr/>
          </p:nvSpPr>
          <p:spPr bwMode="auto">
            <a:xfrm>
              <a:off x="1338" y="2430"/>
              <a:ext cx="11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5" name="Rectangle 216"/>
            <p:cNvSpPr>
              <a:spLocks noChangeArrowheads="1"/>
            </p:cNvSpPr>
            <p:nvPr/>
          </p:nvSpPr>
          <p:spPr bwMode="auto">
            <a:xfrm>
              <a:off x="294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6" name="Rectangle 217"/>
            <p:cNvSpPr>
              <a:spLocks noChangeArrowheads="1"/>
            </p:cNvSpPr>
            <p:nvPr/>
          </p:nvSpPr>
          <p:spPr bwMode="auto">
            <a:xfrm>
              <a:off x="283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7" name="Rectangle 218"/>
            <p:cNvSpPr>
              <a:spLocks noChangeArrowheads="1"/>
            </p:cNvSpPr>
            <p:nvPr/>
          </p:nvSpPr>
          <p:spPr bwMode="auto">
            <a:xfrm>
              <a:off x="271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8" name="Rectangle 219"/>
            <p:cNvSpPr>
              <a:spLocks noChangeArrowheads="1"/>
            </p:cNvSpPr>
            <p:nvPr/>
          </p:nvSpPr>
          <p:spPr bwMode="auto">
            <a:xfrm>
              <a:off x="260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19" name="Rectangle 220"/>
            <p:cNvSpPr>
              <a:spLocks noChangeArrowheads="1"/>
            </p:cNvSpPr>
            <p:nvPr/>
          </p:nvSpPr>
          <p:spPr bwMode="auto">
            <a:xfrm>
              <a:off x="248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0" name="Rectangle 221"/>
            <p:cNvSpPr>
              <a:spLocks noChangeArrowheads="1"/>
            </p:cNvSpPr>
            <p:nvPr/>
          </p:nvSpPr>
          <p:spPr bwMode="auto">
            <a:xfrm>
              <a:off x="237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1" name="Rectangle 222"/>
            <p:cNvSpPr>
              <a:spLocks noChangeArrowheads="1"/>
            </p:cNvSpPr>
            <p:nvPr/>
          </p:nvSpPr>
          <p:spPr bwMode="auto">
            <a:xfrm>
              <a:off x="225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2" name="Rectangle 223"/>
            <p:cNvSpPr>
              <a:spLocks noChangeArrowheads="1"/>
            </p:cNvSpPr>
            <p:nvPr/>
          </p:nvSpPr>
          <p:spPr bwMode="auto">
            <a:xfrm>
              <a:off x="214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202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4" name="Rectangle 225"/>
            <p:cNvSpPr>
              <a:spLocks noChangeArrowheads="1"/>
            </p:cNvSpPr>
            <p:nvPr/>
          </p:nvSpPr>
          <p:spPr bwMode="auto">
            <a:xfrm>
              <a:off x="191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5" name="Rectangle 226"/>
            <p:cNvSpPr>
              <a:spLocks noChangeArrowheads="1"/>
            </p:cNvSpPr>
            <p:nvPr/>
          </p:nvSpPr>
          <p:spPr bwMode="auto">
            <a:xfrm>
              <a:off x="179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6" name="Rectangle 227"/>
            <p:cNvSpPr>
              <a:spLocks noChangeArrowheads="1"/>
            </p:cNvSpPr>
            <p:nvPr/>
          </p:nvSpPr>
          <p:spPr bwMode="auto">
            <a:xfrm>
              <a:off x="168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7" name="Rectangle 228"/>
            <p:cNvSpPr>
              <a:spLocks noChangeArrowheads="1"/>
            </p:cNvSpPr>
            <p:nvPr/>
          </p:nvSpPr>
          <p:spPr bwMode="auto">
            <a:xfrm>
              <a:off x="156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8" name="Rectangle 229"/>
            <p:cNvSpPr>
              <a:spLocks noChangeArrowheads="1"/>
            </p:cNvSpPr>
            <p:nvPr/>
          </p:nvSpPr>
          <p:spPr bwMode="auto">
            <a:xfrm>
              <a:off x="1453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29" name="Rectangle 230"/>
            <p:cNvSpPr>
              <a:spLocks noChangeArrowheads="1"/>
            </p:cNvSpPr>
            <p:nvPr/>
          </p:nvSpPr>
          <p:spPr bwMode="auto">
            <a:xfrm>
              <a:off x="1338" y="2319"/>
              <a:ext cx="11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30" name="Line 231"/>
            <p:cNvSpPr>
              <a:spLocks noChangeShapeType="1"/>
            </p:cNvSpPr>
            <p:nvPr/>
          </p:nvSpPr>
          <p:spPr bwMode="auto">
            <a:xfrm>
              <a:off x="1338" y="2319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232"/>
            <p:cNvSpPr>
              <a:spLocks noChangeShapeType="1"/>
            </p:cNvSpPr>
            <p:nvPr/>
          </p:nvSpPr>
          <p:spPr bwMode="auto">
            <a:xfrm>
              <a:off x="1338" y="243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233"/>
            <p:cNvSpPr>
              <a:spLocks noChangeShapeType="1"/>
            </p:cNvSpPr>
            <p:nvPr/>
          </p:nvSpPr>
          <p:spPr bwMode="auto">
            <a:xfrm>
              <a:off x="1338" y="25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234"/>
            <p:cNvSpPr>
              <a:spLocks noChangeShapeType="1"/>
            </p:cNvSpPr>
            <p:nvPr/>
          </p:nvSpPr>
          <p:spPr bwMode="auto">
            <a:xfrm>
              <a:off x="1338" y="2661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235"/>
            <p:cNvSpPr>
              <a:spLocks noChangeShapeType="1"/>
            </p:cNvSpPr>
            <p:nvPr/>
          </p:nvSpPr>
          <p:spPr bwMode="auto">
            <a:xfrm>
              <a:off x="1338" y="277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236"/>
            <p:cNvSpPr>
              <a:spLocks noChangeShapeType="1"/>
            </p:cNvSpPr>
            <p:nvPr/>
          </p:nvSpPr>
          <p:spPr bwMode="auto">
            <a:xfrm>
              <a:off x="1338" y="2884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237"/>
            <p:cNvSpPr>
              <a:spLocks noChangeShapeType="1"/>
            </p:cNvSpPr>
            <p:nvPr/>
          </p:nvSpPr>
          <p:spPr bwMode="auto">
            <a:xfrm>
              <a:off x="1338" y="299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238"/>
            <p:cNvSpPr>
              <a:spLocks noChangeShapeType="1"/>
            </p:cNvSpPr>
            <p:nvPr/>
          </p:nvSpPr>
          <p:spPr bwMode="auto">
            <a:xfrm>
              <a:off x="1338" y="310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239"/>
            <p:cNvSpPr>
              <a:spLocks noChangeShapeType="1"/>
            </p:cNvSpPr>
            <p:nvPr/>
          </p:nvSpPr>
          <p:spPr bwMode="auto">
            <a:xfrm>
              <a:off x="1338" y="3216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Line 240"/>
            <p:cNvSpPr>
              <a:spLocks noChangeShapeType="1"/>
            </p:cNvSpPr>
            <p:nvPr/>
          </p:nvSpPr>
          <p:spPr bwMode="auto">
            <a:xfrm>
              <a:off x="1338" y="332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241"/>
            <p:cNvSpPr>
              <a:spLocks noChangeShapeType="1"/>
            </p:cNvSpPr>
            <p:nvPr/>
          </p:nvSpPr>
          <p:spPr bwMode="auto">
            <a:xfrm>
              <a:off x="1338" y="343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242"/>
            <p:cNvSpPr>
              <a:spLocks noChangeShapeType="1"/>
            </p:cNvSpPr>
            <p:nvPr/>
          </p:nvSpPr>
          <p:spPr bwMode="auto">
            <a:xfrm>
              <a:off x="1338" y="3547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243"/>
            <p:cNvSpPr>
              <a:spLocks noChangeShapeType="1"/>
            </p:cNvSpPr>
            <p:nvPr/>
          </p:nvSpPr>
          <p:spPr bwMode="auto">
            <a:xfrm>
              <a:off x="1338" y="365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244"/>
            <p:cNvSpPr>
              <a:spLocks noChangeShapeType="1"/>
            </p:cNvSpPr>
            <p:nvPr/>
          </p:nvSpPr>
          <p:spPr bwMode="auto">
            <a:xfrm>
              <a:off x="1338" y="3770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Line 245"/>
            <p:cNvSpPr>
              <a:spLocks noChangeShapeType="1"/>
            </p:cNvSpPr>
            <p:nvPr/>
          </p:nvSpPr>
          <p:spPr bwMode="auto">
            <a:xfrm>
              <a:off x="1338" y="3879"/>
              <a:ext cx="1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Line 246"/>
            <p:cNvSpPr>
              <a:spLocks noChangeShapeType="1"/>
            </p:cNvSpPr>
            <p:nvPr/>
          </p:nvSpPr>
          <p:spPr bwMode="auto">
            <a:xfrm>
              <a:off x="1338" y="3990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Line 247"/>
            <p:cNvSpPr>
              <a:spLocks noChangeShapeType="1"/>
            </p:cNvSpPr>
            <p:nvPr/>
          </p:nvSpPr>
          <p:spPr bwMode="auto">
            <a:xfrm>
              <a:off x="1338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Line 248"/>
            <p:cNvSpPr>
              <a:spLocks noChangeShapeType="1"/>
            </p:cNvSpPr>
            <p:nvPr/>
          </p:nvSpPr>
          <p:spPr bwMode="auto">
            <a:xfrm>
              <a:off x="145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249"/>
            <p:cNvSpPr>
              <a:spLocks noChangeShapeType="1"/>
            </p:cNvSpPr>
            <p:nvPr/>
          </p:nvSpPr>
          <p:spPr bwMode="auto">
            <a:xfrm>
              <a:off x="156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Line 250"/>
            <p:cNvSpPr>
              <a:spLocks noChangeShapeType="1"/>
            </p:cNvSpPr>
            <p:nvPr/>
          </p:nvSpPr>
          <p:spPr bwMode="auto">
            <a:xfrm>
              <a:off x="168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Line 251"/>
            <p:cNvSpPr>
              <a:spLocks noChangeShapeType="1"/>
            </p:cNvSpPr>
            <p:nvPr/>
          </p:nvSpPr>
          <p:spPr bwMode="auto">
            <a:xfrm>
              <a:off x="179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Line 252"/>
            <p:cNvSpPr>
              <a:spLocks noChangeShapeType="1"/>
            </p:cNvSpPr>
            <p:nvPr/>
          </p:nvSpPr>
          <p:spPr bwMode="auto">
            <a:xfrm>
              <a:off x="191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Line 253"/>
            <p:cNvSpPr>
              <a:spLocks noChangeShapeType="1"/>
            </p:cNvSpPr>
            <p:nvPr/>
          </p:nvSpPr>
          <p:spPr bwMode="auto">
            <a:xfrm>
              <a:off x="202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Line 254"/>
            <p:cNvSpPr>
              <a:spLocks noChangeShapeType="1"/>
            </p:cNvSpPr>
            <p:nvPr/>
          </p:nvSpPr>
          <p:spPr bwMode="auto">
            <a:xfrm>
              <a:off x="214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Line 255"/>
            <p:cNvSpPr>
              <a:spLocks noChangeShapeType="1"/>
            </p:cNvSpPr>
            <p:nvPr/>
          </p:nvSpPr>
          <p:spPr bwMode="auto">
            <a:xfrm>
              <a:off x="225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Line 256"/>
            <p:cNvSpPr>
              <a:spLocks noChangeShapeType="1"/>
            </p:cNvSpPr>
            <p:nvPr/>
          </p:nvSpPr>
          <p:spPr bwMode="auto">
            <a:xfrm>
              <a:off x="237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Line 257"/>
            <p:cNvSpPr>
              <a:spLocks noChangeShapeType="1"/>
            </p:cNvSpPr>
            <p:nvPr/>
          </p:nvSpPr>
          <p:spPr bwMode="auto">
            <a:xfrm>
              <a:off x="248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Line 258"/>
            <p:cNvSpPr>
              <a:spLocks noChangeShapeType="1"/>
            </p:cNvSpPr>
            <p:nvPr/>
          </p:nvSpPr>
          <p:spPr bwMode="auto">
            <a:xfrm>
              <a:off x="260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259"/>
            <p:cNvSpPr>
              <a:spLocks noChangeShapeType="1"/>
            </p:cNvSpPr>
            <p:nvPr/>
          </p:nvSpPr>
          <p:spPr bwMode="auto">
            <a:xfrm>
              <a:off x="271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260"/>
            <p:cNvSpPr>
              <a:spLocks noChangeShapeType="1"/>
            </p:cNvSpPr>
            <p:nvPr/>
          </p:nvSpPr>
          <p:spPr bwMode="auto">
            <a:xfrm>
              <a:off x="2833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261"/>
            <p:cNvSpPr>
              <a:spLocks noChangeShapeType="1"/>
            </p:cNvSpPr>
            <p:nvPr/>
          </p:nvSpPr>
          <p:spPr bwMode="auto">
            <a:xfrm>
              <a:off x="2948" y="2319"/>
              <a:ext cx="0" cy="16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262"/>
            <p:cNvSpPr>
              <a:spLocks noChangeShapeType="1"/>
            </p:cNvSpPr>
            <p:nvPr/>
          </p:nvSpPr>
          <p:spPr bwMode="auto">
            <a:xfrm>
              <a:off x="3063" y="2319"/>
              <a:ext cx="0" cy="16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Rectangle 263"/>
            <p:cNvSpPr>
              <a:spLocks noChangeArrowheads="1"/>
            </p:cNvSpPr>
            <p:nvPr/>
          </p:nvSpPr>
          <p:spPr bwMode="auto">
            <a:xfrm>
              <a:off x="1147" y="386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3" name="Rectangle 264"/>
            <p:cNvSpPr>
              <a:spLocks noChangeArrowheads="1"/>
            </p:cNvSpPr>
            <p:nvPr/>
          </p:nvSpPr>
          <p:spPr bwMode="auto">
            <a:xfrm>
              <a:off x="1147" y="3757"/>
              <a:ext cx="115" cy="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4" name="Rectangle 265"/>
            <p:cNvSpPr>
              <a:spLocks noChangeArrowheads="1"/>
            </p:cNvSpPr>
            <p:nvPr/>
          </p:nvSpPr>
          <p:spPr bwMode="auto">
            <a:xfrm>
              <a:off x="1147" y="3646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5" name="Rectangle 266"/>
            <p:cNvSpPr>
              <a:spLocks noChangeArrowheads="1"/>
            </p:cNvSpPr>
            <p:nvPr/>
          </p:nvSpPr>
          <p:spPr bwMode="auto">
            <a:xfrm>
              <a:off x="1147" y="3534"/>
              <a:ext cx="115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6" name="Rectangle 267"/>
            <p:cNvSpPr>
              <a:spLocks noChangeArrowheads="1"/>
            </p:cNvSpPr>
            <p:nvPr/>
          </p:nvSpPr>
          <p:spPr bwMode="auto">
            <a:xfrm>
              <a:off x="1147" y="3425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7" name="Rectangle 268"/>
            <p:cNvSpPr>
              <a:spLocks noChangeArrowheads="1"/>
            </p:cNvSpPr>
            <p:nvPr/>
          </p:nvSpPr>
          <p:spPr bwMode="auto">
            <a:xfrm>
              <a:off x="1147" y="3314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8" name="Rectangle 269"/>
            <p:cNvSpPr>
              <a:spLocks noChangeArrowheads="1"/>
            </p:cNvSpPr>
            <p:nvPr/>
          </p:nvSpPr>
          <p:spPr bwMode="auto">
            <a:xfrm>
              <a:off x="1147" y="3203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69" name="Rectangle 270"/>
            <p:cNvSpPr>
              <a:spLocks noChangeArrowheads="1"/>
            </p:cNvSpPr>
            <p:nvPr/>
          </p:nvSpPr>
          <p:spPr bwMode="auto">
            <a:xfrm>
              <a:off x="1147" y="3094"/>
              <a:ext cx="115" cy="10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0" name="Rectangle 271"/>
            <p:cNvSpPr>
              <a:spLocks noChangeArrowheads="1"/>
            </p:cNvSpPr>
            <p:nvPr/>
          </p:nvSpPr>
          <p:spPr bwMode="auto">
            <a:xfrm>
              <a:off x="1147" y="2983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1" name="Rectangle 272"/>
            <p:cNvSpPr>
              <a:spLocks noChangeArrowheads="1"/>
            </p:cNvSpPr>
            <p:nvPr/>
          </p:nvSpPr>
          <p:spPr bwMode="auto">
            <a:xfrm>
              <a:off x="1147" y="2872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2" name="Rectangle 273"/>
            <p:cNvSpPr>
              <a:spLocks noChangeArrowheads="1"/>
            </p:cNvSpPr>
            <p:nvPr/>
          </p:nvSpPr>
          <p:spPr bwMode="auto">
            <a:xfrm>
              <a:off x="1147" y="2763"/>
              <a:ext cx="115" cy="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3" name="Rectangle 274"/>
            <p:cNvSpPr>
              <a:spLocks noChangeArrowheads="1"/>
            </p:cNvSpPr>
            <p:nvPr/>
          </p:nvSpPr>
          <p:spPr bwMode="auto">
            <a:xfrm>
              <a:off x="1147" y="2651"/>
              <a:ext cx="115" cy="11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4" name="Rectangle 275"/>
            <p:cNvSpPr>
              <a:spLocks noChangeArrowheads="1"/>
            </p:cNvSpPr>
            <p:nvPr/>
          </p:nvSpPr>
          <p:spPr bwMode="auto">
            <a:xfrm>
              <a:off x="1147" y="254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5" name="Rectangle 276"/>
            <p:cNvSpPr>
              <a:spLocks noChangeArrowheads="1"/>
            </p:cNvSpPr>
            <p:nvPr/>
          </p:nvSpPr>
          <p:spPr bwMode="auto">
            <a:xfrm>
              <a:off x="1147" y="2431"/>
              <a:ext cx="115" cy="10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6" name="Rectangle 277"/>
            <p:cNvSpPr>
              <a:spLocks noChangeArrowheads="1"/>
            </p:cNvSpPr>
            <p:nvPr/>
          </p:nvSpPr>
          <p:spPr bwMode="auto">
            <a:xfrm>
              <a:off x="1147" y="2320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77" name="Line 278"/>
            <p:cNvSpPr>
              <a:spLocks noChangeShapeType="1"/>
            </p:cNvSpPr>
            <p:nvPr/>
          </p:nvSpPr>
          <p:spPr bwMode="auto">
            <a:xfrm>
              <a:off x="1147" y="2320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279"/>
            <p:cNvSpPr>
              <a:spLocks noChangeShapeType="1"/>
            </p:cNvSpPr>
            <p:nvPr/>
          </p:nvSpPr>
          <p:spPr bwMode="auto">
            <a:xfrm>
              <a:off x="1147" y="243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280"/>
            <p:cNvSpPr>
              <a:spLocks noChangeShapeType="1"/>
            </p:cNvSpPr>
            <p:nvPr/>
          </p:nvSpPr>
          <p:spPr bwMode="auto">
            <a:xfrm>
              <a:off x="1147" y="2540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281"/>
            <p:cNvSpPr>
              <a:spLocks noChangeShapeType="1"/>
            </p:cNvSpPr>
            <p:nvPr/>
          </p:nvSpPr>
          <p:spPr bwMode="auto">
            <a:xfrm>
              <a:off x="1147" y="2651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82"/>
            <p:cNvSpPr>
              <a:spLocks noChangeShapeType="1"/>
            </p:cNvSpPr>
            <p:nvPr/>
          </p:nvSpPr>
          <p:spPr bwMode="auto">
            <a:xfrm>
              <a:off x="1147" y="276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83"/>
            <p:cNvSpPr>
              <a:spLocks noChangeShapeType="1"/>
            </p:cNvSpPr>
            <p:nvPr/>
          </p:nvSpPr>
          <p:spPr bwMode="auto">
            <a:xfrm>
              <a:off x="1147" y="2872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84"/>
            <p:cNvSpPr>
              <a:spLocks noChangeShapeType="1"/>
            </p:cNvSpPr>
            <p:nvPr/>
          </p:nvSpPr>
          <p:spPr bwMode="auto">
            <a:xfrm>
              <a:off x="1147" y="298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85"/>
            <p:cNvSpPr>
              <a:spLocks noChangeShapeType="1"/>
            </p:cNvSpPr>
            <p:nvPr/>
          </p:nvSpPr>
          <p:spPr bwMode="auto">
            <a:xfrm>
              <a:off x="1147" y="309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86"/>
            <p:cNvSpPr>
              <a:spLocks noChangeShapeType="1"/>
            </p:cNvSpPr>
            <p:nvPr/>
          </p:nvSpPr>
          <p:spPr bwMode="auto">
            <a:xfrm>
              <a:off x="1147" y="3203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87"/>
            <p:cNvSpPr>
              <a:spLocks noChangeShapeType="1"/>
            </p:cNvSpPr>
            <p:nvPr/>
          </p:nvSpPr>
          <p:spPr bwMode="auto">
            <a:xfrm>
              <a:off x="1147" y="331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88"/>
            <p:cNvSpPr>
              <a:spLocks noChangeShapeType="1"/>
            </p:cNvSpPr>
            <p:nvPr/>
          </p:nvSpPr>
          <p:spPr bwMode="auto">
            <a:xfrm>
              <a:off x="1147" y="3425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89"/>
            <p:cNvSpPr>
              <a:spLocks noChangeShapeType="1"/>
            </p:cNvSpPr>
            <p:nvPr/>
          </p:nvSpPr>
          <p:spPr bwMode="auto">
            <a:xfrm>
              <a:off x="1147" y="3534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90"/>
            <p:cNvSpPr>
              <a:spLocks noChangeShapeType="1"/>
            </p:cNvSpPr>
            <p:nvPr/>
          </p:nvSpPr>
          <p:spPr bwMode="auto">
            <a:xfrm>
              <a:off x="1147" y="364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91"/>
            <p:cNvSpPr>
              <a:spLocks noChangeShapeType="1"/>
            </p:cNvSpPr>
            <p:nvPr/>
          </p:nvSpPr>
          <p:spPr bwMode="auto">
            <a:xfrm>
              <a:off x="1147" y="3757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292"/>
            <p:cNvSpPr>
              <a:spLocks noChangeShapeType="1"/>
            </p:cNvSpPr>
            <p:nvPr/>
          </p:nvSpPr>
          <p:spPr bwMode="auto">
            <a:xfrm>
              <a:off x="1147" y="3866"/>
              <a:ext cx="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93"/>
            <p:cNvSpPr>
              <a:spLocks noChangeShapeType="1"/>
            </p:cNvSpPr>
            <p:nvPr/>
          </p:nvSpPr>
          <p:spPr bwMode="auto">
            <a:xfrm>
              <a:off x="1147" y="3977"/>
              <a:ext cx="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94"/>
            <p:cNvSpPr>
              <a:spLocks noChangeShapeType="1"/>
            </p:cNvSpPr>
            <p:nvPr/>
          </p:nvSpPr>
          <p:spPr bwMode="auto">
            <a:xfrm>
              <a:off x="1147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95"/>
            <p:cNvSpPr>
              <a:spLocks noChangeShapeType="1"/>
            </p:cNvSpPr>
            <p:nvPr/>
          </p:nvSpPr>
          <p:spPr bwMode="auto">
            <a:xfrm>
              <a:off x="1262" y="2320"/>
              <a:ext cx="0" cy="16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Rectangle 296"/>
            <p:cNvSpPr>
              <a:spLocks noChangeArrowheads="1"/>
            </p:cNvSpPr>
            <p:nvPr/>
          </p:nvSpPr>
          <p:spPr bwMode="auto">
            <a:xfrm>
              <a:off x="294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6" name="Rectangle 297"/>
            <p:cNvSpPr>
              <a:spLocks noChangeArrowheads="1"/>
            </p:cNvSpPr>
            <p:nvPr/>
          </p:nvSpPr>
          <p:spPr bwMode="auto">
            <a:xfrm>
              <a:off x="283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7" name="Rectangle 298"/>
            <p:cNvSpPr>
              <a:spLocks noChangeArrowheads="1"/>
            </p:cNvSpPr>
            <p:nvPr/>
          </p:nvSpPr>
          <p:spPr bwMode="auto">
            <a:xfrm>
              <a:off x="271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8" name="Rectangle 299"/>
            <p:cNvSpPr>
              <a:spLocks noChangeArrowheads="1"/>
            </p:cNvSpPr>
            <p:nvPr/>
          </p:nvSpPr>
          <p:spPr bwMode="auto">
            <a:xfrm>
              <a:off x="2603" y="2141"/>
              <a:ext cx="115" cy="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299" name="Rectangle 300"/>
            <p:cNvSpPr>
              <a:spLocks noChangeArrowheads="1"/>
            </p:cNvSpPr>
            <p:nvPr/>
          </p:nvSpPr>
          <p:spPr bwMode="auto">
            <a:xfrm>
              <a:off x="2488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0" name="Rectangle 301"/>
            <p:cNvSpPr>
              <a:spLocks noChangeArrowheads="1"/>
            </p:cNvSpPr>
            <p:nvPr/>
          </p:nvSpPr>
          <p:spPr bwMode="auto">
            <a:xfrm>
              <a:off x="2373" y="2141"/>
              <a:ext cx="115" cy="1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2258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2" name="Rectangle 303"/>
            <p:cNvSpPr>
              <a:spLocks noChangeArrowheads="1"/>
            </p:cNvSpPr>
            <p:nvPr/>
          </p:nvSpPr>
          <p:spPr bwMode="auto">
            <a:xfrm>
              <a:off x="2143" y="2141"/>
              <a:ext cx="115" cy="111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3" name="Rectangle 304"/>
            <p:cNvSpPr>
              <a:spLocks noChangeArrowheads="1"/>
            </p:cNvSpPr>
            <p:nvPr/>
          </p:nvSpPr>
          <p:spPr bwMode="auto">
            <a:xfrm>
              <a:off x="2028" y="2141"/>
              <a:ext cx="115" cy="11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4" name="Rectangle 305"/>
            <p:cNvSpPr>
              <a:spLocks noChangeArrowheads="1"/>
            </p:cNvSpPr>
            <p:nvPr/>
          </p:nvSpPr>
          <p:spPr bwMode="auto">
            <a:xfrm>
              <a:off x="1913" y="2141"/>
              <a:ext cx="115" cy="11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5" name="Rectangle 306"/>
            <p:cNvSpPr>
              <a:spLocks noChangeArrowheads="1"/>
            </p:cNvSpPr>
            <p:nvPr/>
          </p:nvSpPr>
          <p:spPr bwMode="auto">
            <a:xfrm>
              <a:off x="1798" y="2141"/>
              <a:ext cx="115" cy="11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6" name="Rectangle 307"/>
            <p:cNvSpPr>
              <a:spLocks noChangeArrowheads="1"/>
            </p:cNvSpPr>
            <p:nvPr/>
          </p:nvSpPr>
          <p:spPr bwMode="auto">
            <a:xfrm>
              <a:off x="1683" y="2141"/>
              <a:ext cx="115" cy="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7" name="Rectangle 308"/>
            <p:cNvSpPr>
              <a:spLocks noChangeArrowheads="1"/>
            </p:cNvSpPr>
            <p:nvPr/>
          </p:nvSpPr>
          <p:spPr bwMode="auto">
            <a:xfrm>
              <a:off x="156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8" name="Rectangle 309"/>
            <p:cNvSpPr>
              <a:spLocks noChangeArrowheads="1"/>
            </p:cNvSpPr>
            <p:nvPr/>
          </p:nvSpPr>
          <p:spPr bwMode="auto">
            <a:xfrm>
              <a:off x="1453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09" name="Rectangle 310"/>
            <p:cNvSpPr>
              <a:spLocks noChangeArrowheads="1"/>
            </p:cNvSpPr>
            <p:nvPr/>
          </p:nvSpPr>
          <p:spPr bwMode="auto">
            <a:xfrm>
              <a:off x="1338" y="2141"/>
              <a:ext cx="115" cy="1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00"/>
            </a:p>
          </p:txBody>
        </p:sp>
        <p:sp>
          <p:nvSpPr>
            <p:cNvPr id="310" name="Line 311"/>
            <p:cNvSpPr>
              <a:spLocks noChangeShapeType="1"/>
            </p:cNvSpPr>
            <p:nvPr/>
          </p:nvSpPr>
          <p:spPr bwMode="auto">
            <a:xfrm>
              <a:off x="1338" y="2141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Line 312"/>
            <p:cNvSpPr>
              <a:spLocks noChangeShapeType="1"/>
            </p:cNvSpPr>
            <p:nvPr/>
          </p:nvSpPr>
          <p:spPr bwMode="auto">
            <a:xfrm>
              <a:off x="1338" y="2252"/>
              <a:ext cx="172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Line 313"/>
            <p:cNvSpPr>
              <a:spLocks noChangeShapeType="1"/>
            </p:cNvSpPr>
            <p:nvPr/>
          </p:nvSpPr>
          <p:spPr bwMode="auto">
            <a:xfrm>
              <a:off x="1338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Line 314"/>
            <p:cNvSpPr>
              <a:spLocks noChangeShapeType="1"/>
            </p:cNvSpPr>
            <p:nvPr/>
          </p:nvSpPr>
          <p:spPr bwMode="auto">
            <a:xfrm>
              <a:off x="145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" name="Line 315"/>
            <p:cNvSpPr>
              <a:spLocks noChangeShapeType="1"/>
            </p:cNvSpPr>
            <p:nvPr/>
          </p:nvSpPr>
          <p:spPr bwMode="auto">
            <a:xfrm>
              <a:off x="156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Line 316"/>
            <p:cNvSpPr>
              <a:spLocks noChangeShapeType="1"/>
            </p:cNvSpPr>
            <p:nvPr/>
          </p:nvSpPr>
          <p:spPr bwMode="auto">
            <a:xfrm>
              <a:off x="168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Line 317"/>
            <p:cNvSpPr>
              <a:spLocks noChangeShapeType="1"/>
            </p:cNvSpPr>
            <p:nvPr/>
          </p:nvSpPr>
          <p:spPr bwMode="auto">
            <a:xfrm>
              <a:off x="179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Line 318"/>
            <p:cNvSpPr>
              <a:spLocks noChangeShapeType="1"/>
            </p:cNvSpPr>
            <p:nvPr/>
          </p:nvSpPr>
          <p:spPr bwMode="auto">
            <a:xfrm>
              <a:off x="191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Line 319"/>
            <p:cNvSpPr>
              <a:spLocks noChangeShapeType="1"/>
            </p:cNvSpPr>
            <p:nvPr/>
          </p:nvSpPr>
          <p:spPr bwMode="auto">
            <a:xfrm>
              <a:off x="202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Line 320"/>
            <p:cNvSpPr>
              <a:spLocks noChangeShapeType="1"/>
            </p:cNvSpPr>
            <p:nvPr/>
          </p:nvSpPr>
          <p:spPr bwMode="auto">
            <a:xfrm>
              <a:off x="214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Line 321"/>
            <p:cNvSpPr>
              <a:spLocks noChangeShapeType="1"/>
            </p:cNvSpPr>
            <p:nvPr/>
          </p:nvSpPr>
          <p:spPr bwMode="auto">
            <a:xfrm>
              <a:off x="225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Line 322"/>
            <p:cNvSpPr>
              <a:spLocks noChangeShapeType="1"/>
            </p:cNvSpPr>
            <p:nvPr/>
          </p:nvSpPr>
          <p:spPr bwMode="auto">
            <a:xfrm>
              <a:off x="237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" name="Line 323"/>
            <p:cNvSpPr>
              <a:spLocks noChangeShapeType="1"/>
            </p:cNvSpPr>
            <p:nvPr/>
          </p:nvSpPr>
          <p:spPr bwMode="auto">
            <a:xfrm>
              <a:off x="248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Line 324"/>
            <p:cNvSpPr>
              <a:spLocks noChangeShapeType="1"/>
            </p:cNvSpPr>
            <p:nvPr/>
          </p:nvSpPr>
          <p:spPr bwMode="auto">
            <a:xfrm>
              <a:off x="260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Line 325"/>
            <p:cNvSpPr>
              <a:spLocks noChangeShapeType="1"/>
            </p:cNvSpPr>
            <p:nvPr/>
          </p:nvSpPr>
          <p:spPr bwMode="auto">
            <a:xfrm>
              <a:off x="271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Line 326"/>
            <p:cNvSpPr>
              <a:spLocks noChangeShapeType="1"/>
            </p:cNvSpPr>
            <p:nvPr/>
          </p:nvSpPr>
          <p:spPr bwMode="auto">
            <a:xfrm>
              <a:off x="2833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Line 327"/>
            <p:cNvSpPr>
              <a:spLocks noChangeShapeType="1"/>
            </p:cNvSpPr>
            <p:nvPr/>
          </p:nvSpPr>
          <p:spPr bwMode="auto">
            <a:xfrm>
              <a:off x="2948" y="214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Line 328"/>
            <p:cNvSpPr>
              <a:spLocks noChangeShapeType="1"/>
            </p:cNvSpPr>
            <p:nvPr/>
          </p:nvSpPr>
          <p:spPr bwMode="auto">
            <a:xfrm>
              <a:off x="3063" y="2141"/>
              <a:ext cx="0" cy="11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Line 329"/>
            <p:cNvSpPr>
              <a:spLocks noChangeShapeType="1"/>
            </p:cNvSpPr>
            <p:nvPr/>
          </p:nvSpPr>
          <p:spPr bwMode="auto">
            <a:xfrm>
              <a:off x="1679" y="2889"/>
              <a:ext cx="703" cy="65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Line 330"/>
            <p:cNvSpPr>
              <a:spLocks noChangeShapeType="1"/>
            </p:cNvSpPr>
            <p:nvPr/>
          </p:nvSpPr>
          <p:spPr bwMode="auto">
            <a:xfrm flipH="1">
              <a:off x="2382" y="3547"/>
              <a:ext cx="204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Line 331"/>
            <p:cNvSpPr>
              <a:spLocks noChangeShapeType="1"/>
            </p:cNvSpPr>
            <p:nvPr/>
          </p:nvSpPr>
          <p:spPr bwMode="auto">
            <a:xfrm>
              <a:off x="2586" y="3547"/>
              <a:ext cx="453" cy="43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Line 332"/>
            <p:cNvSpPr>
              <a:spLocks noChangeShapeType="1"/>
            </p:cNvSpPr>
            <p:nvPr/>
          </p:nvSpPr>
          <p:spPr bwMode="auto">
            <a:xfrm>
              <a:off x="1330" y="2320"/>
              <a:ext cx="363" cy="34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Line 333"/>
            <p:cNvSpPr>
              <a:spLocks noChangeShapeType="1"/>
            </p:cNvSpPr>
            <p:nvPr/>
          </p:nvSpPr>
          <p:spPr bwMode="auto">
            <a:xfrm flipH="1">
              <a:off x="1679" y="2662"/>
              <a:ext cx="0" cy="22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32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programming on a grid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35696" y="1988840"/>
            <a:ext cx="144000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5286095" y="364502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300208" y="364502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7" idx="4"/>
            <a:endCxn id="10" idx="0"/>
          </p:cNvCxnSpPr>
          <p:nvPr/>
        </p:nvCxnSpPr>
        <p:spPr>
          <a:xfrm>
            <a:off x="6372208" y="3789040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86095" y="436510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300208" y="436510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>
            <a:stCxn id="9" idx="6"/>
            <a:endCxn id="10" idx="2"/>
          </p:cNvCxnSpPr>
          <p:nvPr/>
        </p:nvCxnSpPr>
        <p:spPr>
          <a:xfrm>
            <a:off x="5430095" y="443711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10" idx="1"/>
          </p:cNvCxnSpPr>
          <p:nvPr/>
        </p:nvCxnSpPr>
        <p:spPr>
          <a:xfrm>
            <a:off x="5409007" y="3767949"/>
            <a:ext cx="912289" cy="618246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93966" y="1700808"/>
            <a:ext cx="1053698" cy="467762"/>
          </a:xfrm>
          <a:prstGeom prst="wedgeRoundRectCallout">
            <a:avLst>
              <a:gd name="adj1" fmla="val 73661"/>
              <a:gd name="adj2" fmla="val 1905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Start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907749" y="2138432"/>
            <a:ext cx="3378345" cy="2247763"/>
          </a:xfrm>
          <a:custGeom>
            <a:avLst/>
            <a:gdLst>
              <a:gd name="connsiteX0" fmla="*/ 2330 w 2958890"/>
              <a:gd name="connsiteY0" fmla="*/ 0 h 2743200"/>
              <a:gd name="connsiteX1" fmla="*/ 83610 w 2958890"/>
              <a:gd name="connsiteY1" fmla="*/ 497840 h 2743200"/>
              <a:gd name="connsiteX2" fmla="*/ 550970 w 2958890"/>
              <a:gd name="connsiteY2" fmla="*/ 873760 h 2743200"/>
              <a:gd name="connsiteX3" fmla="*/ 1191050 w 2958890"/>
              <a:gd name="connsiteY3" fmla="*/ 955040 h 2743200"/>
              <a:gd name="connsiteX4" fmla="*/ 1617770 w 2958890"/>
              <a:gd name="connsiteY4" fmla="*/ 1249680 h 2743200"/>
              <a:gd name="connsiteX5" fmla="*/ 1760010 w 2958890"/>
              <a:gd name="connsiteY5" fmla="*/ 1838960 h 2743200"/>
              <a:gd name="connsiteX6" fmla="*/ 1831130 w 2958890"/>
              <a:gd name="connsiteY6" fmla="*/ 2062480 h 2743200"/>
              <a:gd name="connsiteX7" fmla="*/ 2156250 w 2958890"/>
              <a:gd name="connsiteY7" fmla="*/ 2377440 h 2743200"/>
              <a:gd name="connsiteX8" fmla="*/ 2572810 w 2958890"/>
              <a:gd name="connsiteY8" fmla="*/ 2682240 h 2743200"/>
              <a:gd name="connsiteX9" fmla="*/ 2958890 w 2958890"/>
              <a:gd name="connsiteY9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8890" h="2743200">
                <a:moveTo>
                  <a:pt x="2330" y="0"/>
                </a:moveTo>
                <a:cubicBezTo>
                  <a:pt x="-2750" y="176106"/>
                  <a:pt x="-7830" y="352213"/>
                  <a:pt x="83610" y="497840"/>
                </a:cubicBezTo>
                <a:cubicBezTo>
                  <a:pt x="175050" y="643467"/>
                  <a:pt x="366397" y="797560"/>
                  <a:pt x="550970" y="873760"/>
                </a:cubicBezTo>
                <a:cubicBezTo>
                  <a:pt x="735543" y="949960"/>
                  <a:pt x="1013250" y="892387"/>
                  <a:pt x="1191050" y="955040"/>
                </a:cubicBezTo>
                <a:cubicBezTo>
                  <a:pt x="1368850" y="1017693"/>
                  <a:pt x="1522943" y="1102360"/>
                  <a:pt x="1617770" y="1249680"/>
                </a:cubicBezTo>
                <a:cubicBezTo>
                  <a:pt x="1712597" y="1397000"/>
                  <a:pt x="1724450" y="1703493"/>
                  <a:pt x="1760010" y="1838960"/>
                </a:cubicBezTo>
                <a:cubicBezTo>
                  <a:pt x="1795570" y="1974427"/>
                  <a:pt x="1765090" y="1972733"/>
                  <a:pt x="1831130" y="2062480"/>
                </a:cubicBezTo>
                <a:cubicBezTo>
                  <a:pt x="1897170" y="2152227"/>
                  <a:pt x="2032637" y="2274147"/>
                  <a:pt x="2156250" y="2377440"/>
                </a:cubicBezTo>
                <a:cubicBezTo>
                  <a:pt x="2279863" y="2480733"/>
                  <a:pt x="2439037" y="2621280"/>
                  <a:pt x="2572810" y="2682240"/>
                </a:cubicBezTo>
                <a:cubicBezTo>
                  <a:pt x="2706583" y="2743200"/>
                  <a:pt x="2832736" y="2743200"/>
                  <a:pt x="2958890" y="2743200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3275856" y="2908752"/>
            <a:ext cx="2082239" cy="756000"/>
          </a:xfrm>
          <a:custGeom>
            <a:avLst/>
            <a:gdLst>
              <a:gd name="connsiteX0" fmla="*/ 0 w 1961354"/>
              <a:gd name="connsiteY0" fmla="*/ 0 h 995680"/>
              <a:gd name="connsiteX1" fmla="*/ 782320 w 1961354"/>
              <a:gd name="connsiteY1" fmla="*/ 10160 h 995680"/>
              <a:gd name="connsiteX2" fmla="*/ 1127760 w 1961354"/>
              <a:gd name="connsiteY2" fmla="*/ 30480 h 995680"/>
              <a:gd name="connsiteX3" fmla="*/ 1452880 w 1961354"/>
              <a:gd name="connsiteY3" fmla="*/ 172720 h 995680"/>
              <a:gd name="connsiteX4" fmla="*/ 1879600 w 1961354"/>
              <a:gd name="connsiteY4" fmla="*/ 396240 h 995680"/>
              <a:gd name="connsiteX5" fmla="*/ 1960880 w 1961354"/>
              <a:gd name="connsiteY5" fmla="*/ 995680 h 995680"/>
              <a:gd name="connsiteX0" fmla="*/ 0 w 1961354"/>
              <a:gd name="connsiteY0" fmla="*/ 3010 h 998690"/>
              <a:gd name="connsiteX1" fmla="*/ 782320 w 1961354"/>
              <a:gd name="connsiteY1" fmla="*/ 13170 h 998690"/>
              <a:gd name="connsiteX2" fmla="*/ 1127760 w 1961354"/>
              <a:gd name="connsiteY2" fmla="*/ 33490 h 998690"/>
              <a:gd name="connsiteX3" fmla="*/ 1879600 w 1961354"/>
              <a:gd name="connsiteY3" fmla="*/ 399250 h 998690"/>
              <a:gd name="connsiteX4" fmla="*/ 1960880 w 1961354"/>
              <a:gd name="connsiteY4" fmla="*/ 998690 h 998690"/>
              <a:gd name="connsiteX0" fmla="*/ 0 w 1961563"/>
              <a:gd name="connsiteY0" fmla="*/ 0 h 995680"/>
              <a:gd name="connsiteX1" fmla="*/ 782320 w 1961563"/>
              <a:gd name="connsiteY1" fmla="*/ 10160 h 995680"/>
              <a:gd name="connsiteX2" fmla="*/ 1432560 w 1961563"/>
              <a:gd name="connsiteY2" fmla="*/ 60960 h 995680"/>
              <a:gd name="connsiteX3" fmla="*/ 1879600 w 1961563"/>
              <a:gd name="connsiteY3" fmla="*/ 396240 h 995680"/>
              <a:gd name="connsiteX4" fmla="*/ 1960880 w 1961563"/>
              <a:gd name="connsiteY4" fmla="*/ 995680 h 99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563" h="995680">
                <a:moveTo>
                  <a:pt x="0" y="0"/>
                </a:moveTo>
                <a:cubicBezTo>
                  <a:pt x="260773" y="3387"/>
                  <a:pt x="543560" y="0"/>
                  <a:pt x="782320" y="10160"/>
                </a:cubicBezTo>
                <a:cubicBezTo>
                  <a:pt x="1021080" y="20320"/>
                  <a:pt x="1249680" y="-3387"/>
                  <a:pt x="1432560" y="60960"/>
                </a:cubicBezTo>
                <a:cubicBezTo>
                  <a:pt x="1615440" y="125307"/>
                  <a:pt x="1791547" y="240453"/>
                  <a:pt x="1879600" y="396240"/>
                </a:cubicBezTo>
                <a:cubicBezTo>
                  <a:pt x="1967653" y="552027"/>
                  <a:pt x="1962573" y="764540"/>
                  <a:pt x="1960880" y="995680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 15"/>
          <p:cNvSpPr/>
          <p:nvPr/>
        </p:nvSpPr>
        <p:spPr>
          <a:xfrm>
            <a:off x="1991360" y="2053832"/>
            <a:ext cx="4329936" cy="1591191"/>
          </a:xfrm>
          <a:custGeom>
            <a:avLst/>
            <a:gdLst>
              <a:gd name="connsiteX0" fmla="*/ 0 w 3931920"/>
              <a:gd name="connsiteY0" fmla="*/ 0 h 2032000"/>
              <a:gd name="connsiteX1" fmla="*/ 1574800 w 3931920"/>
              <a:gd name="connsiteY1" fmla="*/ 0 h 2032000"/>
              <a:gd name="connsiteX2" fmla="*/ 2763520 w 3931920"/>
              <a:gd name="connsiteY2" fmla="*/ 40640 h 2032000"/>
              <a:gd name="connsiteX3" fmla="*/ 2976880 w 3931920"/>
              <a:gd name="connsiteY3" fmla="*/ 254000 h 2032000"/>
              <a:gd name="connsiteX4" fmla="*/ 2997200 w 3931920"/>
              <a:gd name="connsiteY4" fmla="*/ 853440 h 2032000"/>
              <a:gd name="connsiteX5" fmla="*/ 3119120 w 3931920"/>
              <a:gd name="connsiteY5" fmla="*/ 985520 h 2032000"/>
              <a:gd name="connsiteX6" fmla="*/ 3931920 w 3931920"/>
              <a:gd name="connsiteY6" fmla="*/ 2032000 h 2032000"/>
              <a:gd name="connsiteX0" fmla="*/ 0 w 3931920"/>
              <a:gd name="connsiteY0" fmla="*/ 0 h 2032000"/>
              <a:gd name="connsiteX1" fmla="*/ 1574800 w 3931920"/>
              <a:gd name="connsiteY1" fmla="*/ 0 h 2032000"/>
              <a:gd name="connsiteX2" fmla="*/ 2763520 w 3931920"/>
              <a:gd name="connsiteY2" fmla="*/ 40640 h 2032000"/>
              <a:gd name="connsiteX3" fmla="*/ 2976880 w 3931920"/>
              <a:gd name="connsiteY3" fmla="*/ 254000 h 2032000"/>
              <a:gd name="connsiteX4" fmla="*/ 3119120 w 3931920"/>
              <a:gd name="connsiteY4" fmla="*/ 985520 h 2032000"/>
              <a:gd name="connsiteX5" fmla="*/ 3931920 w 3931920"/>
              <a:gd name="connsiteY5" fmla="*/ 2032000 h 2032000"/>
              <a:gd name="connsiteX0" fmla="*/ 0 w 3931920"/>
              <a:gd name="connsiteY0" fmla="*/ 0 h 2032000"/>
              <a:gd name="connsiteX1" fmla="*/ 1574800 w 3931920"/>
              <a:gd name="connsiteY1" fmla="*/ 0 h 2032000"/>
              <a:gd name="connsiteX2" fmla="*/ 2763520 w 3931920"/>
              <a:gd name="connsiteY2" fmla="*/ 40640 h 2032000"/>
              <a:gd name="connsiteX3" fmla="*/ 3027680 w 3931920"/>
              <a:gd name="connsiteY3" fmla="*/ 355600 h 2032000"/>
              <a:gd name="connsiteX4" fmla="*/ 3119120 w 3931920"/>
              <a:gd name="connsiteY4" fmla="*/ 985520 h 2032000"/>
              <a:gd name="connsiteX5" fmla="*/ 3931920 w 3931920"/>
              <a:gd name="connsiteY5" fmla="*/ 2032000 h 2032000"/>
              <a:gd name="connsiteX0" fmla="*/ 0 w 3931920"/>
              <a:gd name="connsiteY0" fmla="*/ 4247 h 2036247"/>
              <a:gd name="connsiteX1" fmla="*/ 1574800 w 3931920"/>
              <a:gd name="connsiteY1" fmla="*/ 4247 h 2036247"/>
              <a:gd name="connsiteX2" fmla="*/ 2763520 w 3931920"/>
              <a:gd name="connsiteY2" fmla="*/ 44887 h 2036247"/>
              <a:gd name="connsiteX3" fmla="*/ 3027680 w 3931920"/>
              <a:gd name="connsiteY3" fmla="*/ 437858 h 2036247"/>
              <a:gd name="connsiteX4" fmla="*/ 3119120 w 3931920"/>
              <a:gd name="connsiteY4" fmla="*/ 989767 h 2036247"/>
              <a:gd name="connsiteX5" fmla="*/ 3931920 w 3931920"/>
              <a:gd name="connsiteY5" fmla="*/ 2036247 h 203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920" h="2036247">
                <a:moveTo>
                  <a:pt x="0" y="4247"/>
                </a:moveTo>
                <a:lnTo>
                  <a:pt x="1574800" y="4247"/>
                </a:lnTo>
                <a:cubicBezTo>
                  <a:pt x="2035387" y="11020"/>
                  <a:pt x="2521373" y="-27381"/>
                  <a:pt x="2763520" y="44887"/>
                </a:cubicBezTo>
                <a:cubicBezTo>
                  <a:pt x="3005667" y="117155"/>
                  <a:pt x="2968413" y="280378"/>
                  <a:pt x="3027680" y="437858"/>
                </a:cubicBezTo>
                <a:cubicBezTo>
                  <a:pt x="3086947" y="595338"/>
                  <a:pt x="2968413" y="723369"/>
                  <a:pt x="3119120" y="989767"/>
                </a:cubicBezTo>
                <a:cubicBezTo>
                  <a:pt x="3269827" y="1256165"/>
                  <a:pt x="3603413" y="1611220"/>
                  <a:pt x="3931920" y="2036247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35696" y="4581128"/>
                <a:ext cx="5269776" cy="2025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CA" sz="28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algn="l" rtl="0"/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800" dirty="0" smtClean="0">
                    <a:solidFill>
                      <a:srgbClr val="C00000"/>
                    </a:solidFill>
                  </a:rPr>
                  <a:t>,</a:t>
                </a:r>
              </a:p>
              <a:p>
                <a:pPr algn="l" rtl="0"/>
                <a:r>
                  <a:rPr lang="en-US" sz="2800" dirty="0" smtClean="0">
                    <a:solidFill>
                      <a:srgbClr val="C000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−1→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CA" sz="2800" dirty="0" smtClean="0">
                  <a:solidFill>
                    <a:srgbClr val="C00000"/>
                  </a:solidFill>
                </a:endParaRPr>
              </a:p>
              <a:p>
                <a:pPr algn="l" rtl="0"/>
                <a:r>
                  <a:rPr lang="en-US" sz="2800" dirty="0" smtClean="0"/>
                  <a:t>Complexity?</a:t>
                </a:r>
                <a:endParaRPr lang="en-CA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81128"/>
                <a:ext cx="5269776" cy="2025555"/>
              </a:xfrm>
              <a:prstGeom prst="rect">
                <a:avLst/>
              </a:prstGeom>
              <a:blipFill rotWithShape="1">
                <a:blip r:embed="rId2"/>
                <a:stretch>
                  <a:fillRect l="-2312" r="-1387" b="-75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programming</a:t>
            </a:r>
            <a:r>
              <a:rPr lang="en-US" dirty="0"/>
              <a:t>: </a:t>
            </a:r>
            <a:r>
              <a:rPr lang="en-US" dirty="0" smtClean="0"/>
              <a:t>pros </a:t>
            </a:r>
            <a:r>
              <a:rPr lang="en-US" dirty="0"/>
              <a:t>and </a:t>
            </a:r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Simple, efficient</a:t>
            </a:r>
          </a:p>
          <a:p>
            <a:pPr lvl="1"/>
            <a:r>
              <a:rPr lang="en-US" dirty="0"/>
              <a:t>Achieves global optimum</a:t>
            </a:r>
          </a:p>
          <a:p>
            <a:pPr lvl="1"/>
            <a:r>
              <a:rPr lang="en-US" dirty="0"/>
              <a:t>Generally works well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Simple, efficient</a:t>
            </a:r>
          </a:p>
          <a:p>
            <a:pPr lvl="1"/>
            <a:r>
              <a:rPr lang="en-US" dirty="0"/>
              <a:t>Achieves global optimum</a:t>
            </a:r>
          </a:p>
          <a:p>
            <a:pPr lvl="1"/>
            <a:r>
              <a:rPr lang="en-US" dirty="0"/>
              <a:t>Generally works well</a:t>
            </a:r>
          </a:p>
          <a:p>
            <a:endParaRPr lang="en-US" dirty="0" smtClean="0"/>
          </a:p>
          <a:p>
            <a:r>
              <a:rPr lang="en-US" dirty="0" smtClean="0"/>
              <a:t>Disadvantages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Works separately on each </a:t>
            </a:r>
            <a:r>
              <a:rPr lang="en-US" dirty="0" err="1"/>
              <a:t>epipolar</a:t>
            </a:r>
            <a:r>
              <a:rPr lang="en-US" dirty="0"/>
              <a:t> line, </a:t>
            </a:r>
            <a:br>
              <a:rPr lang="en-US" dirty="0"/>
            </a:br>
            <a:r>
              <a:rPr lang="en-US" dirty="0"/>
              <a:t>does not enforce smoothness across </a:t>
            </a:r>
            <a:r>
              <a:rPr lang="en-US" dirty="0" err="1"/>
              <a:t>epipolars</a:t>
            </a:r>
            <a:endParaRPr lang="en-US" dirty="0"/>
          </a:p>
          <a:p>
            <a:pPr lvl="1"/>
            <a:r>
              <a:rPr lang="en-US" dirty="0"/>
              <a:t>Prefers </a:t>
            </a:r>
            <a:r>
              <a:rPr lang="en-US" dirty="0" err="1"/>
              <a:t>fronto</a:t>
            </a:r>
            <a:r>
              <a:rPr lang="en-US" dirty="0"/>
              <a:t>-parallel planes</a:t>
            </a:r>
          </a:p>
          <a:p>
            <a:pPr lvl="1"/>
            <a:r>
              <a:rPr lang="en-US" dirty="0"/>
              <a:t>Too local? (considers only immediate neighbors)</a:t>
            </a:r>
          </a:p>
        </p:txBody>
      </p:sp>
    </p:spTree>
    <p:extLst>
      <p:ext uri="{BB962C8B-B14F-4D97-AF65-F5344CB8AC3E}">
        <p14:creationId xmlns:p14="http://schemas.microsoft.com/office/powerpoint/2010/main" val="3026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39361" cy="825568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interpretation: </a:t>
            </a:r>
            <a:r>
              <a:rPr lang="en-US" dirty="0" smtClean="0"/>
              <a:t>the Viterbi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chain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States: discrete set of disparity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US" dirty="0"/>
                  <a:t>Log probabilities: product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CA" dirty="0"/>
                  <a:t> sum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619672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633785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647898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662011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676124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690237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4" idx="6"/>
            <a:endCxn id="5" idx="2"/>
          </p:cNvCxnSpPr>
          <p:nvPr/>
        </p:nvCxnSpPr>
        <p:spPr>
          <a:xfrm>
            <a:off x="1763672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>
            <a:off x="2777785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4806011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5820124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>
            <a:off x="3791898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6" idx="2"/>
          </p:cNvCxnSpPr>
          <p:nvPr/>
        </p:nvCxnSpPr>
        <p:spPr>
          <a:xfrm>
            <a:off x="6834237" y="2402092"/>
            <a:ext cx="870111" cy="104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4348" y="234049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1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39361" cy="825568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interpretation: </a:t>
            </a:r>
            <a:r>
              <a:rPr lang="en-US" dirty="0" smtClean="0"/>
              <a:t>the Viterbi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Markov chain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States: discrete set of disparity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log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  <a:p>
                <a:r>
                  <a:rPr lang="en-US" dirty="0"/>
                  <a:t>Maximum likelihood: minimize sum of negative logs</a:t>
                </a:r>
              </a:p>
              <a:p>
                <a:r>
                  <a:rPr lang="en-US" dirty="0"/>
                  <a:t>Viterbi algorithm: equivalent to shortest path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619672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633785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3647898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662011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676124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690237" y="2330084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4" idx="6"/>
            <a:endCxn id="5" idx="2"/>
          </p:cNvCxnSpPr>
          <p:nvPr/>
        </p:nvCxnSpPr>
        <p:spPr>
          <a:xfrm>
            <a:off x="1763672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>
            <a:off x="2777785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4806011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6"/>
            <a:endCxn id="9" idx="2"/>
          </p:cNvCxnSpPr>
          <p:nvPr/>
        </p:nvCxnSpPr>
        <p:spPr>
          <a:xfrm>
            <a:off x="5820124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>
          <a:xfrm>
            <a:off x="3791898" y="2402092"/>
            <a:ext cx="870113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16" idx="2"/>
          </p:cNvCxnSpPr>
          <p:nvPr/>
        </p:nvCxnSpPr>
        <p:spPr>
          <a:xfrm>
            <a:off x="6834237" y="2402092"/>
            <a:ext cx="870111" cy="10408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4348" y="2340492"/>
            <a:ext cx="144000" cy="1440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8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rotation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360"/>
                <a:ext cx="5035775" cy="50851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Rotation around the focal point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results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:r>
                  <a:rPr lang="en-US" dirty="0" err="1">
                    <a:solidFill>
                      <a:schemeClr val="tx1"/>
                    </a:solidFill>
                  </a:rPr>
                  <a:t>homography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𝑅𝑃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Recall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Therefore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𝑅𝑝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(Verify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does not depend 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360"/>
                <a:ext cx="5035775" cy="5085116"/>
              </a:xfrm>
              <a:blipFill>
                <a:blip r:embed="rId2"/>
                <a:stretch>
                  <a:fillRect l="-242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88" y="1830130"/>
            <a:ext cx="1620230" cy="1085554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 rot="20230650" flipV="1">
            <a:off x="5731165" y="4118804"/>
            <a:ext cx="2089145" cy="1167453"/>
          </a:xfrm>
          <a:prstGeom prst="parallelogram">
            <a:avLst>
              <a:gd name="adj" fmla="val 350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369350">
            <a:off x="6303401" y="4059177"/>
            <a:ext cx="2089145" cy="1167453"/>
          </a:xfrm>
          <a:prstGeom prst="parallelogram">
            <a:avLst>
              <a:gd name="adj" fmla="val 350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ouse 3D Symbol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2068" l="0" r="99063">
                        <a14:foregroundMark x1="21250" y1="51050" x2="75313" y2="27464"/>
                        <a14:foregroundMark x1="36406" y1="23425" x2="77031" y2="63974"/>
                        <a14:backgroundMark x1="79375" y1="95800" x2="96250" y2="83522"/>
                        <a14:backgroundMark x1="79844" y1="82876" x2="95000" y2="9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73"/>
          <a:stretch/>
        </p:blipFill>
        <p:spPr>
          <a:xfrm>
            <a:off x="5875739" y="988851"/>
            <a:ext cx="2063274" cy="1622931"/>
          </a:xfrm>
          <a:prstGeom prst="rect">
            <a:avLst/>
          </a:prstGeom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158764" y="2945499"/>
            <a:ext cx="1049605" cy="323681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838495" y="2945498"/>
            <a:ext cx="369874" cy="323681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7208368" y="2945498"/>
            <a:ext cx="275005" cy="323681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7208368" y="2945497"/>
            <a:ext cx="954736" cy="323681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"/>
          <p:cNvSpPr>
            <a:spLocks noChangeAspect="1" noChangeArrowheads="1"/>
          </p:cNvSpPr>
          <p:nvPr/>
        </p:nvSpPr>
        <p:spPr bwMode="auto">
          <a:xfrm>
            <a:off x="7113500" y="6105623"/>
            <a:ext cx="182880" cy="19594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46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scene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 plane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 vector notation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Rearrange,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Project,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ffiti art to boost your inspi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2" y="1147965"/>
            <a:ext cx="1958326" cy="1468744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312592" y="2902769"/>
            <a:ext cx="82023" cy="311658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6394615" y="2902768"/>
            <a:ext cx="597708" cy="311658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6394613" y="2902768"/>
            <a:ext cx="1242587" cy="31477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6401706" y="2902767"/>
            <a:ext cx="1915226" cy="31477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7"/>
          <p:cNvSpPr>
            <a:spLocks noChangeAspect="1" noChangeArrowheads="1"/>
          </p:cNvSpPr>
          <p:nvPr/>
        </p:nvSpPr>
        <p:spPr bwMode="auto">
          <a:xfrm>
            <a:off x="6305501" y="6040408"/>
            <a:ext cx="182880" cy="19594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312592" y="2901338"/>
            <a:ext cx="1845890" cy="323681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7009661" y="2901338"/>
            <a:ext cx="1148820" cy="323681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7654538" y="2901338"/>
            <a:ext cx="503942" cy="323681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8158480" y="2901338"/>
            <a:ext cx="158452" cy="323681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7"/>
          <p:cNvSpPr>
            <a:spLocks noChangeAspect="1" noChangeArrowheads="1"/>
          </p:cNvSpPr>
          <p:nvPr/>
        </p:nvSpPr>
        <p:spPr bwMode="auto">
          <a:xfrm>
            <a:off x="8063612" y="6040408"/>
            <a:ext cx="182880" cy="19594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216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016" y="1414359"/>
                <a:ext cx="8295968" cy="5443641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en-US" dirty="0" smtClean="0">
                    <a:latin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matrix that captures camera location,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, orientation,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, and (linear) calibration parameters,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 smtClean="0"/>
                  <a:t>                                           </a:t>
                </a:r>
                <a:r>
                  <a:rPr lang="en-US" sz="2000" dirty="0" smtClean="0"/>
                  <a:t>Internal                        external</a:t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                                        calibration                    </a:t>
                </a:r>
                <a:r>
                  <a:rPr lang="en-US" sz="2000" dirty="0" err="1" smtClean="0"/>
                  <a:t>calibration</a:t>
                </a:r>
                <a:endParaRPr lang="en-US" dirty="0" smtClean="0"/>
              </a:p>
              <a:p>
                <a:pPr>
                  <a:lnSpc>
                    <a:spcPct val="110000"/>
                  </a:lnSpc>
                </a:pPr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’ 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means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“up to (non-zero) scale factor.”</a:t>
                </a:r>
                <a:br>
                  <a:rPr lang="en-US" sz="2400" dirty="0" smtClean="0">
                    <a:latin typeface="Cambria Math" panose="02040503050406030204" pitchFamily="18" charset="0"/>
                  </a:rPr>
                </a:br>
                <a:r>
                  <a:rPr lang="en-US" sz="2400" dirty="0" smtClean="0">
                    <a:latin typeface="Cambria Math" panose="02040503050406030204" pitchFamily="18" charset="0"/>
                  </a:rPr>
                  <a:t>Scale is different for every point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In “</a:t>
                </a:r>
                <a:r>
                  <a:rPr lang="en-US" sz="2400" dirty="0" smtClean="0"/>
                  <a:t>camera coordinate </a:t>
                </a:r>
                <a:r>
                  <a:rPr lang="en-US" sz="2400" dirty="0"/>
                  <a:t>system</a:t>
                </a:r>
                <a:r>
                  <a:rPr lang="en-US" sz="2400" dirty="0" smtClean="0"/>
                  <a:t>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16" y="1414359"/>
                <a:ext cx="8295968" cy="5443641"/>
              </a:xfrm>
              <a:blipFill rotWithShape="0">
                <a:blip r:embed="rId2"/>
                <a:stretch>
                  <a:fillRect l="-1029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137676" y="3280229"/>
            <a:ext cx="1867" cy="84110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3624465" y="3490687"/>
            <a:ext cx="280851" cy="1651489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5492210" y="3403122"/>
            <a:ext cx="280851" cy="1826618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</a:t>
            </a:r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7086"/>
                <a:ext cx="8236857" cy="514239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spcAft>
                    <a:spcPts val="18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upper diagonal matrix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that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captures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(linear)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internal calibration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parameters</a:t>
                </a:r>
                <a:endParaRPr lang="en-US" sz="18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sz="2400" dirty="0" smtClean="0"/>
                  <a:t>Parameters: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- focal length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pixel </a:t>
                </a:r>
                <a:r>
                  <a:rPr lang="en-US" sz="2000" dirty="0" smtClean="0"/>
                  <a:t>size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/>
                  <a:t> - skew</a:t>
                </a:r>
                <a:endParaRPr lang="en-US" sz="2000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 image center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Radial distortions are treated separately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Both linear and radial </a:t>
                </a:r>
                <a:r>
                  <a:rPr lang="en-US" sz="2400" dirty="0" smtClean="0"/>
                  <a:t>calibration parameters </a:t>
                </a:r>
                <a:r>
                  <a:rPr lang="en-US" sz="2400" dirty="0"/>
                  <a:t>are available in </a:t>
                </a:r>
                <a:r>
                  <a:rPr lang="en-US" sz="2400" dirty="0" err="1"/>
                  <a:t>Exif</a:t>
                </a:r>
                <a:r>
                  <a:rPr lang="en-US" sz="2400" dirty="0"/>
                  <a:t> tags</a:t>
                </a:r>
              </a:p>
              <a:p>
                <a:pPr marL="0" lvl="0" indent="0">
                  <a:lnSpc>
                    <a:spcPct val="110000"/>
                  </a:lnSpc>
                  <a:spcAft>
                    <a:spcPts val="2400"/>
                  </a:spcAft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7086"/>
                <a:ext cx="8236857" cy="5142390"/>
              </a:xfrm>
              <a:blipFill rotWithShape="0">
                <a:blip r:embed="rId2"/>
                <a:stretch>
                  <a:fillRect l="-814" t="-830" r="-740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7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view geometry</a:t>
            </a:r>
            <a:endParaRPr lang="en-US" dirty="0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2043113" y="1962150"/>
            <a:ext cx="3990975" cy="333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946275" y="3662363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5297488" y="3619500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01838" y="524192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5299075" y="4214813"/>
            <a:ext cx="1219200" cy="993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623050" y="4024313"/>
            <a:ext cx="1530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epipolar line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652713" y="471487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 flipV="1">
            <a:off x="3216275" y="4310063"/>
            <a:ext cx="3265488" cy="9636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 flipV="1">
            <a:off x="4016375" y="3641725"/>
            <a:ext cx="2457450" cy="16240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 flipV="1">
            <a:off x="4833938" y="2955925"/>
            <a:ext cx="1647825" cy="2317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 flipV="1">
            <a:off x="5772150" y="2171700"/>
            <a:ext cx="727075" cy="30940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3976688" y="3598863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3179763" y="4254500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6257925" y="435292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36"/>
          <p:cNvSpPr>
            <a:spLocks noChangeArrowheads="1"/>
          </p:cNvSpPr>
          <p:nvPr/>
        </p:nvSpPr>
        <p:spPr bwMode="auto">
          <a:xfrm>
            <a:off x="5978525" y="459581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37"/>
          <p:cNvSpPr>
            <a:spLocks noChangeArrowheads="1"/>
          </p:cNvSpPr>
          <p:nvPr/>
        </p:nvSpPr>
        <p:spPr bwMode="auto">
          <a:xfrm>
            <a:off x="5746750" y="477202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5514975" y="49657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4791075" y="2903538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5718175" y="2114550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6437313" y="524192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8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 err="1" smtClean="0"/>
              <a:t>Epipolar</a:t>
            </a:r>
            <a:r>
              <a:rPr lang="en-US" i="1" dirty="0" smtClean="0"/>
              <a:t> plane:</a:t>
            </a:r>
            <a:r>
              <a:rPr lang="en-US" dirty="0" smtClean="0"/>
              <a:t> a plane that contains the baseline</a:t>
            </a:r>
            <a:endParaRPr lang="en-US" dirty="0"/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2152599" y="3143012"/>
            <a:ext cx="4854013" cy="2664680"/>
          </a:xfrm>
          <a:custGeom>
            <a:avLst/>
            <a:gdLst>
              <a:gd name="T0" fmla="*/ 0 w 2640"/>
              <a:gd name="T1" fmla="*/ 1272 h 1272"/>
              <a:gd name="T2" fmla="*/ 2640 w 2640"/>
              <a:gd name="T3" fmla="*/ 1272 h 1272"/>
              <a:gd name="T4" fmla="*/ 1277 w 2640"/>
              <a:gd name="T5" fmla="*/ 0 h 1272"/>
              <a:gd name="T6" fmla="*/ 0 w 2640"/>
              <a:gd name="T7" fmla="*/ 1272 h 127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272"/>
              <a:gd name="T14" fmla="*/ 2640 w 2640"/>
              <a:gd name="T15" fmla="*/ 1272 h 1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272">
                <a:moveTo>
                  <a:pt x="0" y="1272"/>
                </a:moveTo>
                <a:lnTo>
                  <a:pt x="2640" y="1272"/>
                </a:lnTo>
                <a:lnTo>
                  <a:pt x="1277" y="0"/>
                </a:lnTo>
                <a:lnTo>
                  <a:pt x="0" y="127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241694" y="4358304"/>
            <a:ext cx="12192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689457" y="4358304"/>
            <a:ext cx="1219200" cy="1752600"/>
          </a:xfrm>
          <a:custGeom>
            <a:avLst/>
            <a:gdLst>
              <a:gd name="T0" fmla="*/ 768 w 768"/>
              <a:gd name="T1" fmla="*/ 0 h 1104"/>
              <a:gd name="T2" fmla="*/ 768 w 768"/>
              <a:gd name="T3" fmla="*/ 720 h 1104"/>
              <a:gd name="T4" fmla="*/ 0 w 768"/>
              <a:gd name="T5" fmla="*/ 1104 h 1104"/>
              <a:gd name="T6" fmla="*/ 0 w 768"/>
              <a:gd name="T7" fmla="*/ 384 h 1104"/>
              <a:gd name="T8" fmla="*/ 0 w 768"/>
              <a:gd name="T9" fmla="*/ 371 h 1104"/>
              <a:gd name="T10" fmla="*/ 768 w 768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104"/>
              <a:gd name="T20" fmla="*/ 768 w 768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104">
                <a:moveTo>
                  <a:pt x="768" y="0"/>
                </a:moveTo>
                <a:lnTo>
                  <a:pt x="768" y="720"/>
                </a:lnTo>
                <a:lnTo>
                  <a:pt x="0" y="1104"/>
                </a:lnTo>
                <a:lnTo>
                  <a:pt x="0" y="384"/>
                </a:lnTo>
                <a:lnTo>
                  <a:pt x="0" y="371"/>
                </a:lnTo>
                <a:lnTo>
                  <a:pt x="768" y="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spect="1" noChangeArrowheads="1"/>
          </p:cNvSpPr>
          <p:nvPr/>
        </p:nvSpPr>
        <p:spPr bwMode="auto">
          <a:xfrm>
            <a:off x="2114500" y="5768004"/>
            <a:ext cx="91440" cy="914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6973379" y="5768004"/>
            <a:ext cx="91440" cy="914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689457" y="4967904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460894" y="4967904"/>
            <a:ext cx="0" cy="762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3106881" y="4799629"/>
            <a:ext cx="354013" cy="1682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 flipH="1">
            <a:off x="3437715" y="4589435"/>
            <a:ext cx="2268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2400" b="1" dirty="0" err="1"/>
              <a:t>epipolar</a:t>
            </a:r>
            <a:r>
              <a:rPr lang="en-US" altLang="en-US" sz="2400" b="1" dirty="0"/>
              <a:t> plane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5689457" y="5121892"/>
            <a:ext cx="1219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966376" y="4820469"/>
            <a:ext cx="169309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line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flipH="1">
            <a:off x="528782" y="4820469"/>
            <a:ext cx="169309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epipolar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line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 flipV="1">
            <a:off x="2241694" y="5044104"/>
            <a:ext cx="1220787" cy="75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2"/>
          <p:cNvSpPr>
            <a:spLocks noChangeAspect="1" noChangeArrowheads="1"/>
          </p:cNvSpPr>
          <p:nvPr/>
        </p:nvSpPr>
        <p:spPr bwMode="auto">
          <a:xfrm>
            <a:off x="6501796" y="5277006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23"/>
          <p:cNvSpPr>
            <a:spLocks noChangeAspect="1" noChangeArrowheads="1"/>
          </p:cNvSpPr>
          <p:nvPr/>
        </p:nvSpPr>
        <p:spPr bwMode="auto">
          <a:xfrm>
            <a:off x="2567798" y="5229842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4"/>
          <p:cNvSpPr>
            <a:spLocks noChangeAspect="1" noChangeArrowheads="1"/>
          </p:cNvSpPr>
          <p:nvPr/>
        </p:nvSpPr>
        <p:spPr bwMode="auto">
          <a:xfrm>
            <a:off x="4428324" y="311543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 flipH="1">
            <a:off x="3846481" y="5788791"/>
            <a:ext cx="14510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rtl="0" eaLnBrk="0" hangingPunct="0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4253048" y="2613318"/>
                <a:ext cx="515654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53048" y="2613318"/>
                <a:ext cx="51565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1740693" y="5711977"/>
                <a:ext cx="534890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𝑂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740693" y="5711977"/>
                <a:ext cx="534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6909965" y="5718327"/>
                <a:ext cx="606255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rtl="0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𝑂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’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909965" y="5718327"/>
                <a:ext cx="60625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4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2686</TotalTime>
  <Words>775</Words>
  <Application>Microsoft Office PowerPoint</Application>
  <PresentationFormat>On-screen Show (4:3)</PresentationFormat>
  <Paragraphs>282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Office Theme</vt:lpstr>
      <vt:lpstr>Geometry 2: Epipolar Lines</vt:lpstr>
      <vt:lpstr>Material covered</vt:lpstr>
      <vt:lpstr>Hierarchy of transformations</vt:lpstr>
      <vt:lpstr>Camera rotation</vt:lpstr>
      <vt:lpstr>Planar scene</vt:lpstr>
      <vt:lpstr>Camera matrix</vt:lpstr>
      <vt:lpstr>Calibration matrix</vt:lpstr>
      <vt:lpstr>Two view geometry</vt:lpstr>
      <vt:lpstr>Epipolar plane</vt:lpstr>
      <vt:lpstr>Epipoles</vt:lpstr>
      <vt:lpstr>PowerPoint Presentation</vt:lpstr>
      <vt:lpstr>Epipolar constraints: the essential matrix</vt:lpstr>
      <vt:lpstr>Cross product, triple product</vt:lpstr>
      <vt:lpstr>Epipolar constraints: the Essential matrix</vt:lpstr>
      <vt:lpstr>The Essential matrix, q^T Ep=0</vt:lpstr>
      <vt:lpstr>Uncalibrated case: the Fundamental matrix</vt:lpstr>
      <vt:lpstr>The Fundamental matrix, q^T Fp=0</vt:lpstr>
      <vt:lpstr>Summary</vt:lpstr>
      <vt:lpstr>Recovering epipolar constraints</vt:lpstr>
      <vt:lpstr>Recovering epipolar constraints: pipeline</vt:lpstr>
      <vt:lpstr>SIFT matches</vt:lpstr>
      <vt:lpstr>Epipolar lines</vt:lpstr>
      <vt:lpstr>Rectification</vt:lpstr>
      <vt:lpstr>Rectification</vt:lpstr>
      <vt:lpstr>Disparity</vt:lpstr>
      <vt:lpstr>The correspondence problem</vt:lpstr>
      <vt:lpstr>The correspondence problem</vt:lpstr>
      <vt:lpstr>Random dot stereogram</vt:lpstr>
      <vt:lpstr>Moving random dots</vt:lpstr>
      <vt:lpstr>Dynamic programming</vt:lpstr>
      <vt:lpstr>String matching</vt:lpstr>
      <vt:lpstr>String matching</vt:lpstr>
      <vt:lpstr>PowerPoint Presentation</vt:lpstr>
      <vt:lpstr>Stereo with dynamic programming</vt:lpstr>
      <vt:lpstr>Dynamic programming on a grid</vt:lpstr>
      <vt:lpstr>Dynamic programming: pros and cons</vt:lpstr>
      <vt:lpstr>Dynamic programming: pros and cons</vt:lpstr>
      <vt:lpstr>Probability interpretation: the Viterbi algorithm</vt:lpstr>
      <vt:lpstr>Probability interpretation: the Viterbi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1: Projection and Epipolar Lines</dc:title>
  <dc:creator>Ronen Basri</dc:creator>
  <cp:lastModifiedBy>Ronen Basri</cp:lastModifiedBy>
  <cp:revision>158</cp:revision>
  <dcterms:created xsi:type="dcterms:W3CDTF">2014-11-17T09:32:23Z</dcterms:created>
  <dcterms:modified xsi:type="dcterms:W3CDTF">2019-11-25T09:25:02Z</dcterms:modified>
</cp:coreProperties>
</file>