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9" r:id="rId1"/>
    <p:sldMasterId id="2147483661" r:id="rId2"/>
  </p:sldMasterIdLst>
  <p:notesMasterIdLst>
    <p:notesMasterId r:id="rId46"/>
  </p:notesMasterIdLst>
  <p:sldIdLst>
    <p:sldId id="454" r:id="rId3"/>
    <p:sldId id="442" r:id="rId4"/>
    <p:sldId id="450" r:id="rId5"/>
    <p:sldId id="372" r:id="rId6"/>
    <p:sldId id="453" r:id="rId7"/>
    <p:sldId id="374" r:id="rId8"/>
    <p:sldId id="375" r:id="rId9"/>
    <p:sldId id="451" r:id="rId10"/>
    <p:sldId id="376" r:id="rId11"/>
    <p:sldId id="377" r:id="rId12"/>
    <p:sldId id="378" r:id="rId13"/>
    <p:sldId id="379" r:id="rId14"/>
    <p:sldId id="390" r:id="rId15"/>
    <p:sldId id="391" r:id="rId16"/>
    <p:sldId id="392" r:id="rId17"/>
    <p:sldId id="380" r:id="rId18"/>
    <p:sldId id="386" r:id="rId19"/>
    <p:sldId id="387" r:id="rId20"/>
    <p:sldId id="388" r:id="rId21"/>
    <p:sldId id="389" r:id="rId22"/>
    <p:sldId id="385" r:id="rId23"/>
    <p:sldId id="393" r:id="rId24"/>
    <p:sldId id="396" r:id="rId25"/>
    <p:sldId id="327" r:id="rId26"/>
    <p:sldId id="394" r:id="rId27"/>
    <p:sldId id="395" r:id="rId28"/>
    <p:sldId id="328" r:id="rId29"/>
    <p:sldId id="329" r:id="rId30"/>
    <p:sldId id="398" r:id="rId31"/>
    <p:sldId id="397" r:id="rId32"/>
    <p:sldId id="443" r:id="rId33"/>
    <p:sldId id="444" r:id="rId34"/>
    <p:sldId id="330" r:id="rId35"/>
    <p:sldId id="333" r:id="rId36"/>
    <p:sldId id="336" r:id="rId37"/>
    <p:sldId id="334" r:id="rId38"/>
    <p:sldId id="335" r:id="rId39"/>
    <p:sldId id="337" r:id="rId40"/>
    <p:sldId id="338" r:id="rId41"/>
    <p:sldId id="339" r:id="rId42"/>
    <p:sldId id="399" r:id="rId43"/>
    <p:sldId id="340" r:id="rId44"/>
    <p:sldId id="369" r:id="rId45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8FF"/>
    <a:srgbClr val="BDBDBD"/>
    <a:srgbClr val="566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6" autoAdjust="0"/>
    <p:restoredTop sz="69813" autoAdjust="0"/>
  </p:normalViewPr>
  <p:slideViewPr>
    <p:cSldViewPr snapToGrid="0">
      <p:cViewPr varScale="1">
        <p:scale>
          <a:sx n="150" d="100"/>
          <a:sy n="150" d="100"/>
        </p:scale>
        <p:origin x="199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6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88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2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5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23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86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1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1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55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9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3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67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1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134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42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25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85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38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22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28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4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7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7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674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53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14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60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7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1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6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9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16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3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9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0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9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86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37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5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12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0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53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60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5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3D37-4907-440B-A3E1-FEF8B01623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.pn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88.png"/><Relationship Id="rId10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0.pn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uder.io/optimizing-gradient-descent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mage-ne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a/201891/6646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ground.tensorflow.org/" TargetMode="External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0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computer Vision: Deep Learning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Shai Bagon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412" y="3473042"/>
            <a:ext cx="1747175" cy="16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∈{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I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Update rule: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∈{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I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68750" y="2565115"/>
                <a:ext cx="6406497" cy="575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∈{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750" y="2565115"/>
                <a:ext cx="6406497" cy="575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9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en-US" dirty="0"/>
                  <a:t>Chain rule: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I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L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IL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I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54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by Backpropagation</a:t>
            </a:r>
          </a:p>
        </p:txBody>
      </p:sp>
      <p:sp>
        <p:nvSpPr>
          <p:cNvPr id="4" name="Oval 3"/>
          <p:cNvSpPr/>
          <p:nvPr/>
        </p:nvSpPr>
        <p:spPr>
          <a:xfrm>
            <a:off x="3628103" y="1858297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4542503" y="2312547"/>
            <a:ext cx="766916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61187" y="2312547"/>
            <a:ext cx="766916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4" idx="4"/>
          </p:cNvCxnSpPr>
          <p:nvPr/>
        </p:nvCxnSpPr>
        <p:spPr>
          <a:xfrm flipH="1" flipV="1">
            <a:off x="4085303" y="2772697"/>
            <a:ext cx="0" cy="54864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03424" y="2127881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424" y="2127881"/>
                <a:ext cx="257763" cy="369332"/>
              </a:xfrm>
              <a:prstGeom prst="rect">
                <a:avLst/>
              </a:prstGeom>
              <a:blipFill>
                <a:blip r:embed="rId2"/>
                <a:stretch>
                  <a:fillRect l="-11905" r="-11905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09419" y="2126895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19" y="2126895"/>
                <a:ext cx="261738" cy="369332"/>
              </a:xfrm>
              <a:prstGeom prst="rect">
                <a:avLst/>
              </a:prstGeom>
              <a:blipFill>
                <a:blip r:embed="rId3"/>
                <a:stretch>
                  <a:fillRect l="-25581" r="-2325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4434" y="3291129"/>
                <a:ext cx="267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434" y="3291129"/>
                <a:ext cx="267124" cy="369332"/>
              </a:xfrm>
              <a:prstGeom prst="rect">
                <a:avLst/>
              </a:prstGeom>
              <a:blipFill>
                <a:blip r:embed="rId4"/>
                <a:stretch>
                  <a:fillRect l="-25000" r="-1818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81608" y="2126895"/>
                <a:ext cx="10073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608" y="2126895"/>
                <a:ext cx="1007391" cy="369332"/>
              </a:xfrm>
              <a:prstGeom prst="rect">
                <a:avLst/>
              </a:prstGeom>
              <a:blipFill>
                <a:blip r:embed="rId5"/>
                <a:stretch>
                  <a:fillRect l="-9697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2637011" y="1129101"/>
            <a:ext cx="2896583" cy="407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by Backpropagation</a:t>
            </a:r>
          </a:p>
        </p:txBody>
      </p:sp>
      <p:sp>
        <p:nvSpPr>
          <p:cNvPr id="4" name="Oval 3"/>
          <p:cNvSpPr/>
          <p:nvPr/>
        </p:nvSpPr>
        <p:spPr>
          <a:xfrm>
            <a:off x="3628103" y="1858297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4542503" y="2312547"/>
            <a:ext cx="766916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61187" y="2312547"/>
            <a:ext cx="766916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4" idx="4"/>
          </p:cNvCxnSpPr>
          <p:nvPr/>
        </p:nvCxnSpPr>
        <p:spPr>
          <a:xfrm flipH="1" flipV="1">
            <a:off x="4085303" y="2772697"/>
            <a:ext cx="0" cy="54864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03424" y="2127881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424" y="2127881"/>
                <a:ext cx="257763" cy="369332"/>
              </a:xfrm>
              <a:prstGeom prst="rect">
                <a:avLst/>
              </a:prstGeom>
              <a:blipFill>
                <a:blip r:embed="rId3"/>
                <a:stretch>
                  <a:fillRect l="-11905" r="-11905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09419" y="2126895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19" y="2126895"/>
                <a:ext cx="261738" cy="369332"/>
              </a:xfrm>
              <a:prstGeom prst="rect">
                <a:avLst/>
              </a:prstGeom>
              <a:blipFill>
                <a:blip r:embed="rId4"/>
                <a:stretch>
                  <a:fillRect l="-25581" r="-2325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4434" y="3291129"/>
                <a:ext cx="267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434" y="3291129"/>
                <a:ext cx="267124" cy="369332"/>
              </a:xfrm>
              <a:prstGeom prst="rect">
                <a:avLst/>
              </a:prstGeom>
              <a:blipFill>
                <a:blip r:embed="rId5"/>
                <a:stretch>
                  <a:fillRect l="-25000" r="-1818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81608" y="2126895"/>
                <a:ext cx="10073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608" y="2126895"/>
                <a:ext cx="1007391" cy="369332"/>
              </a:xfrm>
              <a:prstGeom prst="rect">
                <a:avLst/>
              </a:prstGeom>
              <a:blipFill>
                <a:blip r:embed="rId6"/>
                <a:stretch>
                  <a:fillRect l="-9697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 rot="10800000">
            <a:off x="2637011" y="1129101"/>
            <a:ext cx="2896583" cy="407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309910" y="2029067"/>
                <a:ext cx="447367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910" y="2029067"/>
                <a:ext cx="447367" cy="7654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48913" y="2029067"/>
                <a:ext cx="1795748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13" y="2029067"/>
                <a:ext cx="1795748" cy="765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50544" y="3425846"/>
                <a:ext cx="1795748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44" y="3425846"/>
                <a:ext cx="1795748" cy="7654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 flipV="1">
            <a:off x="4542503" y="2412332"/>
            <a:ext cx="76691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14692" y="2420353"/>
            <a:ext cx="76691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H="1" flipV="1">
            <a:off x="3944450" y="2801067"/>
            <a:ext cx="0" cy="57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 animBg="1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250" r="94667">
                        <a14:foregroundMark x1="24417" y1="25125" x2="26833" y2="26500"/>
                        <a14:foregroundMark x1="85833" y1="55125" x2="89083" y2="60500"/>
                        <a14:foregroundMark x1="80500" y1="70625" x2="80500" y2="66500"/>
                        <a14:backgroundMark x1="58750" y1="95000" x2="66917" y2="87000"/>
                        <a14:backgroundMark x1="48667" y1="93250" x2="56583" y2="97625"/>
                        <a14:backgroundMark x1="41000" y1="78875" x2="42167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938477"/>
            <a:ext cx="5248656" cy="34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9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</p:spPr>
            <p:txBody>
              <a:bodyPr>
                <a:noAutofit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/>
                  <a:t>Let: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352996" y="1107224"/>
            <a:ext cx="5202684" cy="1806508"/>
            <a:chOff x="2352996" y="1107224"/>
            <a:chExt cx="5202684" cy="1806508"/>
          </a:xfrm>
        </p:grpSpPr>
        <p:sp>
          <p:nvSpPr>
            <p:cNvPr id="7" name="Oval 6"/>
            <p:cNvSpPr/>
            <p:nvPr/>
          </p:nvSpPr>
          <p:spPr>
            <a:xfrm>
              <a:off x="5158853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5" idx="6"/>
              <a:endCxn id="7" idx="2"/>
            </p:cNvCxnSpPr>
            <p:nvPr/>
          </p:nvCxnSpPr>
          <p:spPr>
            <a:xfrm>
              <a:off x="4149031" y="1481543"/>
              <a:ext cx="1009822" cy="619434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7" idx="2"/>
            </p:cNvCxnSpPr>
            <p:nvPr/>
          </p:nvCxnSpPr>
          <p:spPr>
            <a:xfrm flipV="1">
              <a:off x="4149031" y="2100977"/>
              <a:ext cx="1009822" cy="58701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>
              <a:off x="2727286" y="1481543"/>
              <a:ext cx="10677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2"/>
            </p:cNvCxnSpPr>
            <p:nvPr/>
          </p:nvCxnSpPr>
          <p:spPr>
            <a:xfrm flipV="1">
              <a:off x="2727286" y="1481543"/>
              <a:ext cx="1067783" cy="120645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6" idx="2"/>
            </p:cNvCxnSpPr>
            <p:nvPr/>
          </p:nvCxnSpPr>
          <p:spPr>
            <a:xfrm>
              <a:off x="2733186" y="2687994"/>
              <a:ext cx="10618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6" idx="2"/>
            </p:cNvCxnSpPr>
            <p:nvPr/>
          </p:nvCxnSpPr>
          <p:spPr>
            <a:xfrm>
              <a:off x="2727285" y="1469811"/>
              <a:ext cx="1067784" cy="1218183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6"/>
              <a:endCxn id="58" idx="2"/>
            </p:cNvCxnSpPr>
            <p:nvPr/>
          </p:nvCxnSpPr>
          <p:spPr>
            <a:xfrm>
              <a:off x="5512815" y="2100977"/>
              <a:ext cx="874430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 67"/>
            <p:cNvGrpSpPr/>
            <p:nvPr/>
          </p:nvGrpSpPr>
          <p:grpSpPr>
            <a:xfrm>
              <a:off x="3737617" y="1255803"/>
              <a:ext cx="484802" cy="1657929"/>
              <a:chOff x="4146705" y="1255803"/>
              <a:chExt cx="484802" cy="165792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204157" y="1304562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204157" y="2511013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4146705" y="1255803"/>
                <a:ext cx="484802" cy="1657929"/>
              </a:xfrm>
              <a:prstGeom prst="roundRect">
                <a:avLst>
                  <a:gd name="adj" fmla="val 36521"/>
                </a:avLst>
              </a:prstGeom>
              <a:noFill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6387245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</p:cNvCxnSpPr>
            <p:nvPr/>
          </p:nvCxnSpPr>
          <p:spPr>
            <a:xfrm>
              <a:off x="6741207" y="2100977"/>
              <a:ext cx="4573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endCxn id="58" idx="0"/>
            </p:cNvCxnSpPr>
            <p:nvPr/>
          </p:nvCxnSpPr>
          <p:spPr>
            <a:xfrm>
              <a:off x="6561053" y="1571937"/>
              <a:ext cx="3173" cy="35205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traget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352996" y="1107224"/>
            <a:ext cx="5202684" cy="1806508"/>
            <a:chOff x="2352996" y="1107224"/>
            <a:chExt cx="5202684" cy="1806508"/>
          </a:xfrm>
        </p:grpSpPr>
        <p:sp>
          <p:nvSpPr>
            <p:cNvPr id="7" name="Oval 6"/>
            <p:cNvSpPr/>
            <p:nvPr/>
          </p:nvSpPr>
          <p:spPr>
            <a:xfrm>
              <a:off x="5158853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5" idx="6"/>
              <a:endCxn id="7" idx="2"/>
            </p:cNvCxnSpPr>
            <p:nvPr/>
          </p:nvCxnSpPr>
          <p:spPr>
            <a:xfrm>
              <a:off x="4149031" y="1481543"/>
              <a:ext cx="1009822" cy="619434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7" idx="2"/>
            </p:cNvCxnSpPr>
            <p:nvPr/>
          </p:nvCxnSpPr>
          <p:spPr>
            <a:xfrm flipV="1">
              <a:off x="4149031" y="2100977"/>
              <a:ext cx="1009822" cy="58701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>
              <a:off x="2727286" y="1481543"/>
              <a:ext cx="10677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2"/>
            </p:cNvCxnSpPr>
            <p:nvPr/>
          </p:nvCxnSpPr>
          <p:spPr>
            <a:xfrm flipV="1">
              <a:off x="2727286" y="1481543"/>
              <a:ext cx="1067783" cy="120645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6" idx="2"/>
            </p:cNvCxnSpPr>
            <p:nvPr/>
          </p:nvCxnSpPr>
          <p:spPr>
            <a:xfrm>
              <a:off x="2733186" y="2687994"/>
              <a:ext cx="10618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6" idx="2"/>
            </p:cNvCxnSpPr>
            <p:nvPr/>
          </p:nvCxnSpPr>
          <p:spPr>
            <a:xfrm>
              <a:off x="2727285" y="1469811"/>
              <a:ext cx="1067784" cy="1218183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6"/>
              <a:endCxn id="58" idx="2"/>
            </p:cNvCxnSpPr>
            <p:nvPr/>
          </p:nvCxnSpPr>
          <p:spPr>
            <a:xfrm>
              <a:off x="5512815" y="2100977"/>
              <a:ext cx="874430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 67"/>
            <p:cNvGrpSpPr/>
            <p:nvPr/>
          </p:nvGrpSpPr>
          <p:grpSpPr>
            <a:xfrm>
              <a:off x="3737617" y="1255803"/>
              <a:ext cx="484802" cy="1657929"/>
              <a:chOff x="4146705" y="1255803"/>
              <a:chExt cx="484802" cy="165792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204157" y="1304562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204157" y="2511013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4146705" y="1255803"/>
                <a:ext cx="484802" cy="1657929"/>
              </a:xfrm>
              <a:prstGeom prst="roundRect">
                <a:avLst>
                  <a:gd name="adj" fmla="val 36521"/>
                </a:avLst>
              </a:prstGeom>
              <a:noFill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6387245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</p:cNvCxnSpPr>
            <p:nvPr/>
          </p:nvCxnSpPr>
          <p:spPr>
            <a:xfrm>
              <a:off x="6741207" y="2100977"/>
              <a:ext cx="4573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endCxn id="58" idx="0"/>
            </p:cNvCxnSpPr>
            <p:nvPr/>
          </p:nvCxnSpPr>
          <p:spPr>
            <a:xfrm>
              <a:off x="6561053" y="1571937"/>
              <a:ext cx="3173" cy="35205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traget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0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</p:spPr>
            <p:txBody>
              <a:bodyPr>
                <a:noAutofit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/>
                  <a:t>Let: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352996" y="1107224"/>
            <a:ext cx="5202684" cy="1806508"/>
            <a:chOff x="2352996" y="1107224"/>
            <a:chExt cx="5202684" cy="1806508"/>
          </a:xfrm>
        </p:grpSpPr>
        <p:sp>
          <p:nvSpPr>
            <p:cNvPr id="7" name="Oval 6"/>
            <p:cNvSpPr/>
            <p:nvPr/>
          </p:nvSpPr>
          <p:spPr>
            <a:xfrm>
              <a:off x="5158853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5" idx="6"/>
              <a:endCxn id="7" idx="2"/>
            </p:cNvCxnSpPr>
            <p:nvPr/>
          </p:nvCxnSpPr>
          <p:spPr>
            <a:xfrm>
              <a:off x="4149031" y="1481543"/>
              <a:ext cx="1009822" cy="619434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7" idx="2"/>
            </p:cNvCxnSpPr>
            <p:nvPr/>
          </p:nvCxnSpPr>
          <p:spPr>
            <a:xfrm flipV="1">
              <a:off x="4149031" y="2100977"/>
              <a:ext cx="1009822" cy="58701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>
              <a:off x="2727286" y="1481543"/>
              <a:ext cx="10677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2"/>
            </p:cNvCxnSpPr>
            <p:nvPr/>
          </p:nvCxnSpPr>
          <p:spPr>
            <a:xfrm flipV="1">
              <a:off x="2727286" y="1481543"/>
              <a:ext cx="1067783" cy="120645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6" idx="2"/>
            </p:cNvCxnSpPr>
            <p:nvPr/>
          </p:nvCxnSpPr>
          <p:spPr>
            <a:xfrm>
              <a:off x="2733186" y="2687994"/>
              <a:ext cx="1061883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6" idx="2"/>
            </p:cNvCxnSpPr>
            <p:nvPr/>
          </p:nvCxnSpPr>
          <p:spPr>
            <a:xfrm>
              <a:off x="2727285" y="1469811"/>
              <a:ext cx="1067784" cy="1218183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6"/>
              <a:endCxn id="58" idx="2"/>
            </p:cNvCxnSpPr>
            <p:nvPr/>
          </p:nvCxnSpPr>
          <p:spPr>
            <a:xfrm>
              <a:off x="5512815" y="2100977"/>
              <a:ext cx="874430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996" y="1847519"/>
                  <a:ext cx="442429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828" y="1678992"/>
                  <a:ext cx="446404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7434" y="1385854"/>
                  <a:ext cx="44640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 67"/>
            <p:cNvGrpSpPr/>
            <p:nvPr/>
          </p:nvGrpSpPr>
          <p:grpSpPr>
            <a:xfrm>
              <a:off x="3737617" y="1255803"/>
              <a:ext cx="484802" cy="1657929"/>
              <a:chOff x="4146705" y="1255803"/>
              <a:chExt cx="484802" cy="165792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204157" y="1304562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204157" y="2511013"/>
                <a:ext cx="353962" cy="353962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4146705" y="1255803"/>
                <a:ext cx="484802" cy="1657929"/>
              </a:xfrm>
              <a:prstGeom prst="roundRect">
                <a:avLst>
                  <a:gd name="adj" fmla="val 36521"/>
                </a:avLst>
              </a:prstGeom>
              <a:noFill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6387245" y="1923996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</p:cNvCxnSpPr>
            <p:nvPr/>
          </p:nvCxnSpPr>
          <p:spPr>
            <a:xfrm>
              <a:off x="6741207" y="2100977"/>
              <a:ext cx="4573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endCxn id="58" idx="0"/>
            </p:cNvCxnSpPr>
            <p:nvPr/>
          </p:nvCxnSpPr>
          <p:spPr>
            <a:xfrm>
              <a:off x="6561053" y="1571937"/>
              <a:ext cx="3173" cy="35205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traget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6856" y="1107224"/>
                  <a:ext cx="1628394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169" y="1869384"/>
                  <a:ext cx="46051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0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2357" y="3464507"/>
            <a:ext cx="2902422" cy="50591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</p:spPr>
            <p:txBody>
              <a:bodyPr>
                <a:noAutofit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/>
                  <a:t>Let: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</a:t>
            </a:r>
          </a:p>
        </p:txBody>
      </p:sp>
      <p:sp>
        <p:nvSpPr>
          <p:cNvPr id="7" name="Oval 6"/>
          <p:cNvSpPr/>
          <p:nvPr/>
        </p:nvSpPr>
        <p:spPr>
          <a:xfrm>
            <a:off x="5158853" y="1923996"/>
            <a:ext cx="353962" cy="3539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5" idx="6"/>
            <a:endCxn id="7" idx="2"/>
          </p:cNvCxnSpPr>
          <p:nvPr/>
        </p:nvCxnSpPr>
        <p:spPr>
          <a:xfrm>
            <a:off x="4149031" y="1481543"/>
            <a:ext cx="1009822" cy="61943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6"/>
            <a:endCxn id="7" idx="2"/>
          </p:cNvCxnSpPr>
          <p:nvPr/>
        </p:nvCxnSpPr>
        <p:spPr>
          <a:xfrm flipV="1">
            <a:off x="4149031" y="2100977"/>
            <a:ext cx="1009822" cy="58701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2"/>
          </p:cNvCxnSpPr>
          <p:nvPr/>
        </p:nvCxnSpPr>
        <p:spPr>
          <a:xfrm>
            <a:off x="2727286" y="1481543"/>
            <a:ext cx="1067783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" idx="2"/>
          </p:cNvCxnSpPr>
          <p:nvPr/>
        </p:nvCxnSpPr>
        <p:spPr>
          <a:xfrm flipV="1">
            <a:off x="2727286" y="1481543"/>
            <a:ext cx="1067783" cy="120645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>
            <a:off x="2733186" y="2687994"/>
            <a:ext cx="1061883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6" idx="2"/>
          </p:cNvCxnSpPr>
          <p:nvPr/>
        </p:nvCxnSpPr>
        <p:spPr>
          <a:xfrm>
            <a:off x="2727285" y="1469811"/>
            <a:ext cx="1067784" cy="121818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6"/>
            <a:endCxn id="58" idx="2"/>
          </p:cNvCxnSpPr>
          <p:nvPr/>
        </p:nvCxnSpPr>
        <p:spPr>
          <a:xfrm>
            <a:off x="5512815" y="2100977"/>
            <a:ext cx="87443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352996" y="1847519"/>
                <a:ext cx="442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96" y="1847519"/>
                <a:ext cx="44242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726828" y="1678992"/>
                <a:ext cx="4464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28" y="1678992"/>
                <a:ext cx="446404" cy="461665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467434" y="1385854"/>
                <a:ext cx="4464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34" y="1385854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3737617" y="1255803"/>
            <a:ext cx="484802" cy="1657929"/>
            <a:chOff x="4146705" y="1255803"/>
            <a:chExt cx="484802" cy="1657929"/>
          </a:xfrm>
        </p:grpSpPr>
        <p:sp>
          <p:nvSpPr>
            <p:cNvPr id="5" name="Oval 4"/>
            <p:cNvSpPr/>
            <p:nvPr/>
          </p:nvSpPr>
          <p:spPr>
            <a:xfrm>
              <a:off x="4204157" y="1304562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04157" y="2511013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146705" y="1255803"/>
              <a:ext cx="484802" cy="1657929"/>
            </a:xfrm>
            <a:prstGeom prst="roundRect">
              <a:avLst>
                <a:gd name="adj" fmla="val 36521"/>
              </a:avLst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Oval 57"/>
          <p:cNvSpPr/>
          <p:nvPr/>
        </p:nvSpPr>
        <p:spPr>
          <a:xfrm>
            <a:off x="6387245" y="1923996"/>
            <a:ext cx="353962" cy="3539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6"/>
          </p:cNvCxnSpPr>
          <p:nvPr/>
        </p:nvCxnSpPr>
        <p:spPr>
          <a:xfrm>
            <a:off x="6741207" y="2100977"/>
            <a:ext cx="457332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58" idx="0"/>
          </p:cNvCxnSpPr>
          <p:nvPr/>
        </p:nvCxnSpPr>
        <p:spPr>
          <a:xfrm>
            <a:off x="6561053" y="1571937"/>
            <a:ext cx="3173" cy="35205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746856" y="1107224"/>
                <a:ext cx="16283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traget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856" y="1107224"/>
                <a:ext cx="1628394" cy="461665"/>
              </a:xfrm>
              <a:prstGeom prst="rect">
                <a:avLst/>
              </a:prstGeom>
              <a:blipFill>
                <a:blip r:embed="rId7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095169" y="1869384"/>
                <a:ext cx="4605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169" y="1869384"/>
                <a:ext cx="46051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123708" y="2999725"/>
            <a:ext cx="2896583" cy="407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78205" y="1747966"/>
                <a:ext cx="1466555" cy="705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05" y="1747966"/>
                <a:ext cx="1466555" cy="7057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4189421" y="1042664"/>
                <a:ext cx="1470531" cy="705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421" y="1042664"/>
                <a:ext cx="1470531" cy="7057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226850" y="2155129"/>
                <a:ext cx="14398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850" y="2155129"/>
                <a:ext cx="1439881" cy="461665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097963" y="1869384"/>
                <a:ext cx="12630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963" y="1869384"/>
                <a:ext cx="1263038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0.00017 0.0996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969 L 0.00017 0.2003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27" grpId="0"/>
      <p:bldP spid="28" grpId="0"/>
      <p:bldP spid="29" grpId="0"/>
      <p:bldP spid="66" grpId="0"/>
      <p:bldP spid="4" grpId="0" animBg="1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Supervised learning: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Training examples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Model = deep networks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Criterion = loss function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Optimization = finding the best instance in the “model family” using gradient descent</a:t>
            </a:r>
          </a:p>
          <a:p>
            <a:pPr>
              <a:lnSpc>
                <a:spcPct val="150000"/>
              </a:lnSpc>
            </a:pPr>
            <a:r>
              <a:rPr lang="en-US" dirty="0"/>
              <a:t>Layer types</a:t>
            </a:r>
          </a:p>
          <a:p>
            <a:pPr>
              <a:lnSpc>
                <a:spcPct val="150000"/>
              </a:lnSpc>
            </a:pPr>
            <a:r>
              <a:rPr lang="en-US" dirty="0"/>
              <a:t>“milestone” architectures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1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</p:spPr>
            <p:txBody>
              <a:bodyPr>
                <a:noAutofit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sz="2400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/>
                  <a:t>Let: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92097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</a:t>
            </a:r>
          </a:p>
        </p:txBody>
      </p:sp>
      <p:sp>
        <p:nvSpPr>
          <p:cNvPr id="7" name="Oval 6"/>
          <p:cNvSpPr/>
          <p:nvPr/>
        </p:nvSpPr>
        <p:spPr>
          <a:xfrm>
            <a:off x="5158853" y="1923996"/>
            <a:ext cx="353962" cy="3539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5" idx="6"/>
            <a:endCxn id="7" idx="2"/>
          </p:cNvCxnSpPr>
          <p:nvPr/>
        </p:nvCxnSpPr>
        <p:spPr>
          <a:xfrm>
            <a:off x="4149031" y="1481543"/>
            <a:ext cx="1009822" cy="61943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6"/>
            <a:endCxn id="7" idx="2"/>
          </p:cNvCxnSpPr>
          <p:nvPr/>
        </p:nvCxnSpPr>
        <p:spPr>
          <a:xfrm flipV="1">
            <a:off x="4149031" y="2100977"/>
            <a:ext cx="1009822" cy="58701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2"/>
          </p:cNvCxnSpPr>
          <p:nvPr/>
        </p:nvCxnSpPr>
        <p:spPr>
          <a:xfrm>
            <a:off x="2727286" y="1481543"/>
            <a:ext cx="1067783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" idx="2"/>
          </p:cNvCxnSpPr>
          <p:nvPr/>
        </p:nvCxnSpPr>
        <p:spPr>
          <a:xfrm flipV="1">
            <a:off x="2727286" y="1481543"/>
            <a:ext cx="1067783" cy="120645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>
            <a:off x="2733186" y="2687994"/>
            <a:ext cx="1061883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6" idx="2"/>
          </p:cNvCxnSpPr>
          <p:nvPr/>
        </p:nvCxnSpPr>
        <p:spPr>
          <a:xfrm>
            <a:off x="2727285" y="1469811"/>
            <a:ext cx="1067784" cy="121818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6"/>
            <a:endCxn id="58" idx="2"/>
          </p:cNvCxnSpPr>
          <p:nvPr/>
        </p:nvCxnSpPr>
        <p:spPr>
          <a:xfrm>
            <a:off x="5512815" y="2100977"/>
            <a:ext cx="87443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737617" y="1255803"/>
            <a:ext cx="484802" cy="1657929"/>
            <a:chOff x="4146705" y="1255803"/>
            <a:chExt cx="484802" cy="1657929"/>
          </a:xfrm>
        </p:grpSpPr>
        <p:sp>
          <p:nvSpPr>
            <p:cNvPr id="5" name="Oval 4"/>
            <p:cNvSpPr/>
            <p:nvPr/>
          </p:nvSpPr>
          <p:spPr>
            <a:xfrm>
              <a:off x="4204157" y="1304562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04157" y="2511013"/>
              <a:ext cx="353962" cy="353962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146705" y="1255803"/>
              <a:ext cx="484802" cy="1657929"/>
            </a:xfrm>
            <a:prstGeom prst="roundRect">
              <a:avLst>
                <a:gd name="adj" fmla="val 36521"/>
              </a:avLst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Oval 57"/>
          <p:cNvSpPr/>
          <p:nvPr/>
        </p:nvSpPr>
        <p:spPr>
          <a:xfrm>
            <a:off x="6387245" y="1923996"/>
            <a:ext cx="353962" cy="3539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6"/>
          </p:cNvCxnSpPr>
          <p:nvPr/>
        </p:nvCxnSpPr>
        <p:spPr>
          <a:xfrm>
            <a:off x="6741207" y="2100977"/>
            <a:ext cx="457332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58" idx="0"/>
          </p:cNvCxnSpPr>
          <p:nvPr/>
        </p:nvCxnSpPr>
        <p:spPr>
          <a:xfrm>
            <a:off x="6561053" y="1571937"/>
            <a:ext cx="3173" cy="35205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746856" y="1107224"/>
                <a:ext cx="16283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traget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856" y="1107224"/>
                <a:ext cx="1628394" cy="461665"/>
              </a:xfrm>
              <a:prstGeom prst="rect">
                <a:avLst/>
              </a:prstGeom>
              <a:blipFill>
                <a:blip r:embed="rId4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123708" y="2999725"/>
            <a:ext cx="2896583" cy="407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78205" y="1747966"/>
                <a:ext cx="1466555" cy="705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05" y="1747966"/>
                <a:ext cx="1466555" cy="705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4189421" y="1042664"/>
                <a:ext cx="1470531" cy="705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421" y="1042664"/>
                <a:ext cx="1470531" cy="7057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226850" y="2155129"/>
                <a:ext cx="14398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850" y="2155129"/>
                <a:ext cx="1439881" cy="461665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097963" y="1869384"/>
                <a:ext cx="12630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963" y="1869384"/>
                <a:ext cx="126303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/>
          <p:cNvSpPr/>
          <p:nvPr/>
        </p:nvSpPr>
        <p:spPr>
          <a:xfrm flipH="1">
            <a:off x="3123708" y="2999726"/>
            <a:ext cx="2896583" cy="407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473595" y="2114402"/>
                <a:ext cx="1024318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595" y="2114402"/>
                <a:ext cx="1024318" cy="7654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416371" y="348232"/>
                <a:ext cx="3060838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371" y="348232"/>
                <a:ext cx="3060838" cy="7654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2672" y="2920531"/>
                <a:ext cx="2762423" cy="765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672" y="2920531"/>
                <a:ext cx="2762423" cy="7654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602161" y="2726835"/>
                <a:ext cx="2135456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IL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61" y="2726835"/>
                <a:ext cx="2135456" cy="7627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5512815" y="1997242"/>
            <a:ext cx="832071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280216" y="1056566"/>
            <a:ext cx="59641" cy="99925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155963" y="2123045"/>
            <a:ext cx="832071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123708" y="2155129"/>
            <a:ext cx="848343" cy="64822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  <p:bldP spid="31" grpId="0"/>
      <p:bldP spid="32" grpId="0"/>
      <p:bldP spid="34" grpId="0" animBg="1"/>
      <p:bldP spid="34" grpId="1" animBg="1"/>
      <p:bldP spid="35" grpId="0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70" y="671239"/>
            <a:ext cx="6760660" cy="3801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" y="123971"/>
            <a:ext cx="8707448" cy="48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9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Update rule: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∈{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I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28" y="1017725"/>
                <a:ext cx="7771743" cy="974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68750" y="2565115"/>
                <a:ext cx="6406497" cy="575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∈{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750" y="2565115"/>
                <a:ext cx="6406497" cy="575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4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I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15" y="1831796"/>
            <a:ext cx="5465570" cy="331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15" y="1831796"/>
            <a:ext cx="5465570" cy="3311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I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73544" y="4835723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learning rate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I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84" y="1835441"/>
            <a:ext cx="5459554" cy="3308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3543" y="4835723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learning rate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I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60" y="1145389"/>
                <a:ext cx="390748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31" y="1839087"/>
            <a:ext cx="5453537" cy="3304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3543" y="4835723"/>
            <a:ext cx="1739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“Ideal” learning rate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6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with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08990" y="1127342"/>
                <a:ext cx="5126019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I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90" y="1127342"/>
                <a:ext cx="5126019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77" y="2221844"/>
            <a:ext cx="4821843" cy="292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SGD Update Rules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/>
              <a:t>Adagrad</a:t>
            </a:r>
            <a:r>
              <a:rPr lang="en-US" b="1" dirty="0"/>
              <a:t>:</a:t>
            </a:r>
            <a:r>
              <a:rPr lang="en-US" dirty="0"/>
              <a:t> Adjusting the learning rate per parameter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ADAM:</a:t>
            </a:r>
            <a:r>
              <a:rPr lang="en-US" dirty="0"/>
              <a:t> Taking into account “velocity” and “acceleration” (2</a:t>
            </a:r>
            <a:r>
              <a:rPr lang="en-US" baseline="30000" dirty="0"/>
              <a:t>nd</a:t>
            </a:r>
            <a:r>
              <a:rPr lang="en-US" dirty="0"/>
              <a:t> order moments) </a:t>
            </a:r>
          </a:p>
          <a:p>
            <a:pPr>
              <a:lnSpc>
                <a:spcPct val="150000"/>
              </a:lnSpc>
            </a:pPr>
            <a:r>
              <a:rPr lang="en-IL" dirty="0"/>
              <a:t>…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 good review can be found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- Remarks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Guarantees?</a:t>
            </a:r>
          </a:p>
          <a:p>
            <a:pPr marL="596900" lvl="1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No!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  <a:p>
            <a:pPr marL="425450" indent="-285750">
              <a:lnSpc>
                <a:spcPct val="150000"/>
              </a:lnSpc>
            </a:pPr>
            <a:r>
              <a:rPr lang="en-US" dirty="0"/>
              <a:t>Starting point?</a:t>
            </a:r>
          </a:p>
          <a:p>
            <a:pPr marL="596900" lvl="1" indent="0">
              <a:lnSpc>
                <a:spcPct val="150000"/>
              </a:lnSpc>
              <a:buNone/>
            </a:pPr>
            <a:r>
              <a:rPr lang="en-US" dirty="0"/>
              <a:t>“dead neurons”</a:t>
            </a:r>
          </a:p>
          <a:p>
            <a:pPr marL="596900" lvl="1" indent="0">
              <a:lnSpc>
                <a:spcPct val="150000"/>
              </a:lnSpc>
              <a:buNone/>
            </a:pPr>
            <a:r>
              <a:rPr lang="en-US" dirty="0"/>
              <a:t>Data normalization / weight initialization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Task: predict dominant object in an image</a:t>
            </a:r>
          </a:p>
          <a:p>
            <a:r>
              <a:rPr lang="en-US" dirty="0" err="1">
                <a:hlinkClick r:id="rId2"/>
              </a:rPr>
              <a:t>Imagenet</a:t>
            </a:r>
            <a:r>
              <a:rPr lang="en-US" dirty="0"/>
              <a:t>: 1000 classes, 1M training</a:t>
            </a:r>
          </a:p>
          <a:p>
            <a:r>
              <a:rPr lang="en-US" dirty="0"/>
              <a:t>Goal: accuracy of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33" y="1600885"/>
            <a:ext cx="4271145" cy="330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9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Data: </a:t>
                </a:r>
                <a:r>
                  <a:rPr lang="en-US" dirty="0"/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Model: </a:t>
                </a:r>
                <a:r>
                  <a:rPr lang="en-US" dirty="0"/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Criterion: </a:t>
                </a:r>
                <a:r>
                  <a:rPr lang="en-US" dirty="0"/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Optimization: </a:t>
                </a:r>
                <a:r>
                  <a:rPr lang="en-US" dirty="0"/>
                  <a:t>searching for parameters</a:t>
                </a:r>
                <a:endParaRPr lang="en-US" b="1" dirty="0"/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8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53951" y="2061364"/>
            <a:ext cx="4392292" cy="2198789"/>
            <a:chOff x="1553951" y="2061364"/>
            <a:chExt cx="4392292" cy="2198789"/>
          </a:xfrm>
        </p:grpSpPr>
        <p:sp>
          <p:nvSpPr>
            <p:cNvPr id="9" name="Flowchart: Connector 8"/>
            <p:cNvSpPr/>
            <p:nvPr/>
          </p:nvSpPr>
          <p:spPr>
            <a:xfrm>
              <a:off x="1553951" y="2061364"/>
              <a:ext cx="4392292" cy="2198789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  <a:alpha val="50000"/>
                  </a:schemeClr>
                </a:gs>
                <a:gs pos="50000">
                  <a:schemeClr val="accent5">
                    <a:tint val="44500"/>
                    <a:satMod val="160000"/>
                    <a:alpha val="50000"/>
                  </a:schemeClr>
                </a:gs>
                <a:gs pos="100000">
                  <a:schemeClr val="accent5">
                    <a:tint val="23500"/>
                    <a:satMod val="16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8029" y="2170471"/>
              <a:ext cx="246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Networks of specific</a:t>
              </a:r>
              <a:br>
                <a:rPr lang="en-US" sz="2000" dirty="0"/>
              </a:br>
              <a:r>
                <a:rPr lang="en-US" sz="2000" dirty="0"/>
                <a:t>architecture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9261" y="1236818"/>
            <a:ext cx="7072064" cy="3641744"/>
            <a:chOff x="819261" y="1236818"/>
            <a:chExt cx="7072064" cy="3641744"/>
          </a:xfrm>
        </p:grpSpPr>
        <p:sp>
          <p:nvSpPr>
            <p:cNvPr id="5" name="TextBox 4"/>
            <p:cNvSpPr txBox="1"/>
            <p:nvPr/>
          </p:nvSpPr>
          <p:spPr>
            <a:xfrm>
              <a:off x="4533570" y="1465073"/>
              <a:ext cx="22092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All deep networks</a:t>
              </a:r>
            </a:p>
          </p:txBody>
        </p:sp>
        <p:sp>
          <p:nvSpPr>
            <p:cNvPr id="6" name="Cloud 5"/>
            <p:cNvSpPr/>
            <p:nvPr/>
          </p:nvSpPr>
          <p:spPr>
            <a:xfrm>
              <a:off x="819261" y="1236818"/>
              <a:ext cx="7072064" cy="3641744"/>
            </a:xfrm>
            <a:prstGeom prst="cloud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44913" y="1203463"/>
            <a:ext cx="880369" cy="544606"/>
            <a:chOff x="7404729" y="1388395"/>
            <a:chExt cx="880369" cy="544606"/>
          </a:xfrm>
        </p:grpSpPr>
        <p:sp>
          <p:nvSpPr>
            <p:cNvPr id="4" name="TextBox 3"/>
            <p:cNvSpPr txBox="1"/>
            <p:nvPr/>
          </p:nvSpPr>
          <p:spPr>
            <a:xfrm>
              <a:off x="7404729" y="1388395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“ideal”</a:t>
              </a:r>
              <a:br>
                <a:rPr lang="en-US" dirty="0"/>
              </a:br>
              <a:r>
                <a:rPr lang="en-US" dirty="0"/>
                <a:t>predictor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812858" y="1861001"/>
              <a:ext cx="72000" cy="72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40270" y="1791848"/>
            <a:ext cx="2710047" cy="1195616"/>
            <a:chOff x="5440270" y="1791848"/>
            <a:chExt cx="2710047" cy="1195616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5638199" y="1791848"/>
              <a:ext cx="2512118" cy="119561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440270" y="2020499"/>
              <a:ext cx="1755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Approximation error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83780" y="3043649"/>
            <a:ext cx="2995786" cy="480824"/>
            <a:chOff x="4583780" y="3043649"/>
            <a:chExt cx="2995786" cy="480824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4583780" y="3043649"/>
              <a:ext cx="884908" cy="4022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927878" y="3216696"/>
              <a:ext cx="2651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Estimation/Generalization error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93056" y="3471524"/>
            <a:ext cx="1606530" cy="473444"/>
            <a:chOff x="3093056" y="3471524"/>
            <a:chExt cx="1606530" cy="473444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3397543" y="3471524"/>
              <a:ext cx="997557" cy="6173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093056" y="3637191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Optimization error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651794" y="45179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“Space” of all predictors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099792" y="2697690"/>
            <a:ext cx="727360" cy="360000"/>
            <a:chOff x="5099792" y="2697690"/>
            <a:chExt cx="727360" cy="360000"/>
          </a:xfrm>
        </p:grpSpPr>
        <p:grpSp>
          <p:nvGrpSpPr>
            <p:cNvPr id="17" name="Group 16"/>
            <p:cNvGrpSpPr/>
            <p:nvPr/>
          </p:nvGrpSpPr>
          <p:grpSpPr>
            <a:xfrm>
              <a:off x="5288030" y="2713067"/>
              <a:ext cx="539122" cy="330580"/>
              <a:chOff x="7621764" y="3736884"/>
              <a:chExt cx="539122" cy="330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7621764" y="3736884"/>
                    <a:ext cx="53912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𝑤𝑜𝑟𝑙𝑑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1764" y="3736884"/>
                    <a:ext cx="539122" cy="21544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742" b="-2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Oval 14"/>
              <p:cNvSpPr/>
              <p:nvPr/>
            </p:nvSpPr>
            <p:spPr>
              <a:xfrm>
                <a:off x="7855325" y="3995464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8140"/>
            <a:stretch/>
          </p:blipFill>
          <p:spPr>
            <a:xfrm>
              <a:off x="5099792" y="2697690"/>
              <a:ext cx="182998" cy="3600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937349" y="3069315"/>
            <a:ext cx="894664" cy="412560"/>
            <a:chOff x="3937349" y="3069315"/>
            <a:chExt cx="894664" cy="412560"/>
          </a:xfrm>
        </p:grpSpPr>
        <p:grpSp>
          <p:nvGrpSpPr>
            <p:cNvPr id="25" name="Group 24"/>
            <p:cNvGrpSpPr/>
            <p:nvPr/>
          </p:nvGrpSpPr>
          <p:grpSpPr>
            <a:xfrm>
              <a:off x="4120087" y="3100964"/>
              <a:ext cx="711926" cy="380911"/>
              <a:chOff x="4120087" y="3100964"/>
              <a:chExt cx="711926" cy="3809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120087" y="3100964"/>
                    <a:ext cx="711926" cy="24019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𝑡𝑟𝑎𝑖𝑛𝑖𝑛𝑔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0087" y="3100964"/>
                    <a:ext cx="711926" cy="24019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128" r="-1709" b="-256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Oval 18"/>
              <p:cNvSpPr/>
              <p:nvPr/>
            </p:nvSpPr>
            <p:spPr>
              <a:xfrm>
                <a:off x="4435576" y="340987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008" r="34189"/>
            <a:stretch/>
          </p:blipFill>
          <p:spPr>
            <a:xfrm>
              <a:off x="3937349" y="3069315"/>
              <a:ext cx="194157" cy="3600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605721" y="3188963"/>
            <a:ext cx="1189929" cy="380292"/>
            <a:chOff x="2605721" y="3188963"/>
            <a:chExt cx="1189929" cy="380292"/>
          </a:xfrm>
        </p:grpSpPr>
        <p:grpSp>
          <p:nvGrpSpPr>
            <p:cNvPr id="18" name="Group 17"/>
            <p:cNvGrpSpPr/>
            <p:nvPr/>
          </p:nvGrpSpPr>
          <p:grpSpPr>
            <a:xfrm>
              <a:off x="2793581" y="3249315"/>
              <a:ext cx="1002069" cy="319940"/>
              <a:chOff x="7082642" y="4549978"/>
              <a:chExt cx="1002069" cy="3199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082642" y="4549978"/>
                    <a:ext cx="1002069" cy="2392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𝑜𝑝𝑡𝑖𝑚𝑖𝑧𝑎𝑡𝑖𝑜𝑛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2642" y="4549978"/>
                    <a:ext cx="1002069" cy="2392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030" r="-1212" b="-282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547676" y="4797918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294"/>
            <a:stretch/>
          </p:blipFill>
          <p:spPr>
            <a:xfrm>
              <a:off x="2605721" y="3188963"/>
              <a:ext cx="18786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7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53951" y="2061364"/>
            <a:ext cx="4392292" cy="2198789"/>
            <a:chOff x="1553951" y="2061364"/>
            <a:chExt cx="4392292" cy="2198789"/>
          </a:xfrm>
        </p:grpSpPr>
        <p:sp>
          <p:nvSpPr>
            <p:cNvPr id="9" name="Flowchart: Connector 8"/>
            <p:cNvSpPr/>
            <p:nvPr/>
          </p:nvSpPr>
          <p:spPr>
            <a:xfrm>
              <a:off x="1553951" y="2061364"/>
              <a:ext cx="4392292" cy="2198789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  <a:alpha val="50000"/>
                  </a:schemeClr>
                </a:gs>
                <a:gs pos="50000">
                  <a:schemeClr val="accent5">
                    <a:tint val="44500"/>
                    <a:satMod val="160000"/>
                    <a:alpha val="50000"/>
                  </a:schemeClr>
                </a:gs>
                <a:gs pos="100000">
                  <a:schemeClr val="accent5">
                    <a:tint val="23500"/>
                    <a:satMod val="16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8029" y="2170471"/>
              <a:ext cx="246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Networks of specific</a:t>
              </a:r>
              <a:br>
                <a:rPr lang="en-US" sz="2000" dirty="0"/>
              </a:br>
              <a:r>
                <a:rPr lang="en-US" sz="2000" dirty="0"/>
                <a:t>architecture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44913" y="1203463"/>
            <a:ext cx="880369" cy="544606"/>
            <a:chOff x="7404729" y="1388395"/>
            <a:chExt cx="880369" cy="544606"/>
          </a:xfrm>
        </p:grpSpPr>
        <p:sp>
          <p:nvSpPr>
            <p:cNvPr id="4" name="TextBox 3"/>
            <p:cNvSpPr txBox="1"/>
            <p:nvPr/>
          </p:nvSpPr>
          <p:spPr>
            <a:xfrm>
              <a:off x="7404729" y="1388395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“ideal”</a:t>
              </a:r>
              <a:br>
                <a:rPr lang="en-US" dirty="0"/>
              </a:br>
              <a:r>
                <a:rPr lang="en-US" dirty="0"/>
                <a:t>predictor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812858" y="1861001"/>
              <a:ext cx="72000" cy="72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40270" y="1791848"/>
            <a:ext cx="2710047" cy="1195616"/>
            <a:chOff x="5440270" y="1791848"/>
            <a:chExt cx="2710047" cy="1195616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5638199" y="1791848"/>
              <a:ext cx="2512118" cy="119561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440270" y="2020499"/>
              <a:ext cx="1755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Approximation error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83780" y="3043649"/>
            <a:ext cx="2995786" cy="480824"/>
            <a:chOff x="4583780" y="3043649"/>
            <a:chExt cx="2995786" cy="480824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4583780" y="3043649"/>
              <a:ext cx="884908" cy="4022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927878" y="3216696"/>
              <a:ext cx="2651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Estimation/Generalization error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93056" y="3471524"/>
            <a:ext cx="1606530" cy="473444"/>
            <a:chOff x="3093056" y="3471524"/>
            <a:chExt cx="1606530" cy="473444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3397543" y="3471524"/>
              <a:ext cx="997557" cy="6173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093056" y="3637191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Optimization error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651794" y="45179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“Space” of all predictors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099792" y="2697690"/>
            <a:ext cx="727360" cy="360000"/>
            <a:chOff x="5099792" y="2697690"/>
            <a:chExt cx="727360" cy="360000"/>
          </a:xfrm>
        </p:grpSpPr>
        <p:grpSp>
          <p:nvGrpSpPr>
            <p:cNvPr id="17" name="Group 16"/>
            <p:cNvGrpSpPr/>
            <p:nvPr/>
          </p:nvGrpSpPr>
          <p:grpSpPr>
            <a:xfrm>
              <a:off x="5288030" y="2713067"/>
              <a:ext cx="539122" cy="330580"/>
              <a:chOff x="7621764" y="3736884"/>
              <a:chExt cx="539122" cy="330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7621764" y="3736884"/>
                    <a:ext cx="53912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𝑤𝑜𝑟𝑙𝑑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1764" y="3736884"/>
                    <a:ext cx="539122" cy="21544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742" b="-2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Oval 14"/>
              <p:cNvSpPr/>
              <p:nvPr/>
            </p:nvSpPr>
            <p:spPr>
              <a:xfrm>
                <a:off x="7855325" y="3995464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8140"/>
            <a:stretch/>
          </p:blipFill>
          <p:spPr>
            <a:xfrm>
              <a:off x="5099792" y="2697690"/>
              <a:ext cx="182998" cy="3600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937349" y="3069315"/>
            <a:ext cx="894664" cy="412560"/>
            <a:chOff x="3937349" y="3069315"/>
            <a:chExt cx="894664" cy="412560"/>
          </a:xfrm>
        </p:grpSpPr>
        <p:grpSp>
          <p:nvGrpSpPr>
            <p:cNvPr id="25" name="Group 24"/>
            <p:cNvGrpSpPr/>
            <p:nvPr/>
          </p:nvGrpSpPr>
          <p:grpSpPr>
            <a:xfrm>
              <a:off x="4120087" y="3100964"/>
              <a:ext cx="711926" cy="380911"/>
              <a:chOff x="4120087" y="3100964"/>
              <a:chExt cx="711926" cy="3809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120087" y="3100964"/>
                    <a:ext cx="711926" cy="24019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𝑡𝑟𝑎𝑖𝑛𝑖𝑛𝑔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0087" y="3100964"/>
                    <a:ext cx="711926" cy="24019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128" r="-1709" b="-256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Oval 18"/>
              <p:cNvSpPr/>
              <p:nvPr/>
            </p:nvSpPr>
            <p:spPr>
              <a:xfrm>
                <a:off x="4435576" y="340987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008" r="34189"/>
            <a:stretch/>
          </p:blipFill>
          <p:spPr>
            <a:xfrm>
              <a:off x="3937349" y="3069315"/>
              <a:ext cx="194157" cy="3600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605721" y="3188963"/>
            <a:ext cx="1189929" cy="380292"/>
            <a:chOff x="2605721" y="3188963"/>
            <a:chExt cx="1189929" cy="380292"/>
          </a:xfrm>
        </p:grpSpPr>
        <p:grpSp>
          <p:nvGrpSpPr>
            <p:cNvPr id="18" name="Group 17"/>
            <p:cNvGrpSpPr/>
            <p:nvPr/>
          </p:nvGrpSpPr>
          <p:grpSpPr>
            <a:xfrm>
              <a:off x="2793581" y="3249315"/>
              <a:ext cx="1002069" cy="319940"/>
              <a:chOff x="7082642" y="4549978"/>
              <a:chExt cx="1002069" cy="3199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082642" y="4549978"/>
                    <a:ext cx="1002069" cy="2392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𝑜𝑝𝑡𝑖𝑚𝑖𝑧𝑎𝑡𝑖𝑜𝑛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2642" y="4549978"/>
                    <a:ext cx="1002069" cy="2392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030" r="-1212" b="-282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547676" y="4797918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294"/>
            <a:stretch/>
          </p:blipFill>
          <p:spPr>
            <a:xfrm>
              <a:off x="2605721" y="3188963"/>
              <a:ext cx="187860" cy="360000"/>
            </a:xfrm>
            <a:prstGeom prst="rect">
              <a:avLst/>
            </a:prstGeom>
          </p:spPr>
        </p:pic>
      </p:grpSp>
      <p:sp>
        <p:nvSpPr>
          <p:cNvPr id="20" name="Line Callout 1 (Accent Bar) 19"/>
          <p:cNvSpPr/>
          <p:nvPr/>
        </p:nvSpPr>
        <p:spPr>
          <a:xfrm>
            <a:off x="7365563" y="2713067"/>
            <a:ext cx="1153954" cy="612648"/>
          </a:xfrm>
          <a:prstGeom prst="accentCallout1">
            <a:avLst>
              <a:gd name="adj1" fmla="val 18750"/>
              <a:gd name="adj2" fmla="val -8333"/>
              <a:gd name="adj3" fmla="val -34790"/>
              <a:gd name="adj4" fmla="val -41461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Change Architecture</a:t>
            </a:r>
          </a:p>
        </p:txBody>
      </p:sp>
      <p:sp>
        <p:nvSpPr>
          <p:cNvPr id="45" name="Line Callout 1 (Accent Bar) 44"/>
          <p:cNvSpPr/>
          <p:nvPr/>
        </p:nvSpPr>
        <p:spPr>
          <a:xfrm>
            <a:off x="6078926" y="3697520"/>
            <a:ext cx="1153954" cy="612648"/>
          </a:xfrm>
          <a:prstGeom prst="accentCallout1">
            <a:avLst>
              <a:gd name="adj1" fmla="val 18750"/>
              <a:gd name="adj2" fmla="val -8333"/>
              <a:gd name="adj3" fmla="val -34790"/>
              <a:gd name="adj4" fmla="val -41461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Add more examples</a:t>
            </a:r>
          </a:p>
          <a:p>
            <a:r>
              <a:rPr lang="en-IL" dirty="0"/>
              <a:t>…</a:t>
            </a:r>
            <a:endParaRPr lang="en-US" dirty="0"/>
          </a:p>
        </p:txBody>
      </p:sp>
      <p:sp>
        <p:nvSpPr>
          <p:cNvPr id="46" name="Line Callout 1 (Accent Bar) 45"/>
          <p:cNvSpPr/>
          <p:nvPr/>
        </p:nvSpPr>
        <p:spPr>
          <a:xfrm>
            <a:off x="4224374" y="4283831"/>
            <a:ext cx="1603719" cy="612648"/>
          </a:xfrm>
          <a:prstGeom prst="accentCallout1">
            <a:avLst>
              <a:gd name="adj1" fmla="val 18750"/>
              <a:gd name="adj2" fmla="val -8333"/>
              <a:gd name="adj3" fmla="val -49519"/>
              <a:gd name="adj4" fmla="val -32083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Tweak optimization meta parameters</a:t>
            </a:r>
          </a:p>
        </p:txBody>
      </p:sp>
    </p:spTree>
    <p:extLst>
      <p:ext uri="{BB962C8B-B14F-4D97-AF65-F5344CB8AC3E}">
        <p14:creationId xmlns:p14="http://schemas.microsoft.com/office/powerpoint/2010/main" val="30323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How to look at the loss-vs-iterations for train/test set?</a:t>
            </a:r>
          </a:p>
          <a:p>
            <a:pPr>
              <a:lnSpc>
                <a:spcPct val="150000"/>
              </a:lnSpc>
            </a:pPr>
            <a:r>
              <a:rPr lang="en-US" dirty="0"/>
              <a:t>Overfitting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83499" y="2226565"/>
            <a:ext cx="4977002" cy="2531924"/>
            <a:chOff x="2083499" y="2226565"/>
            <a:chExt cx="4977002" cy="2531924"/>
          </a:xfrm>
        </p:grpSpPr>
        <p:grpSp>
          <p:nvGrpSpPr>
            <p:cNvPr id="8" name="Group 7"/>
            <p:cNvGrpSpPr/>
            <p:nvPr/>
          </p:nvGrpSpPr>
          <p:grpSpPr>
            <a:xfrm>
              <a:off x="2083499" y="2442009"/>
              <a:ext cx="4852416" cy="2316480"/>
              <a:chOff x="2206752" y="1676400"/>
              <a:chExt cx="4852416" cy="231648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2206752" y="3840480"/>
                <a:ext cx="4852416" cy="30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2359152" y="1676400"/>
                <a:ext cx="12192" cy="2316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935915" y="4543045"/>
                  <a:ext cx="12458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915" y="4543045"/>
                  <a:ext cx="124586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0000" r="-200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155300" y="2226565"/>
                  <a:ext cx="16119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300" y="2226565"/>
                  <a:ext cx="16119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077" r="-19231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11"/>
          <p:cNvSpPr/>
          <p:nvPr/>
        </p:nvSpPr>
        <p:spPr>
          <a:xfrm>
            <a:off x="2357819" y="3005327"/>
            <a:ext cx="4462272" cy="1586579"/>
          </a:xfrm>
          <a:custGeom>
            <a:avLst/>
            <a:gdLst>
              <a:gd name="connsiteX0" fmla="*/ 0 w 4492752"/>
              <a:gd name="connsiteY0" fmla="*/ 0 h 2044702"/>
              <a:gd name="connsiteX1" fmla="*/ 1042416 w 4492752"/>
              <a:gd name="connsiteY1" fmla="*/ 1213104 h 2044702"/>
              <a:gd name="connsiteX2" fmla="*/ 2164080 w 4492752"/>
              <a:gd name="connsiteY2" fmla="*/ 1786128 h 2044702"/>
              <a:gd name="connsiteX3" fmla="*/ 4492752 w 4492752"/>
              <a:gd name="connsiteY3" fmla="*/ 2011680 h 2044702"/>
              <a:gd name="connsiteX0" fmla="*/ 0 w 4462272"/>
              <a:gd name="connsiteY0" fmla="*/ 0 h 1752997"/>
              <a:gd name="connsiteX1" fmla="*/ 1011936 w 4462272"/>
              <a:gd name="connsiteY1" fmla="*/ 921399 h 1752997"/>
              <a:gd name="connsiteX2" fmla="*/ 2133600 w 4462272"/>
              <a:gd name="connsiteY2" fmla="*/ 1494423 h 1752997"/>
              <a:gd name="connsiteX3" fmla="*/ 4462272 w 4462272"/>
              <a:gd name="connsiteY3" fmla="*/ 1719975 h 1752997"/>
              <a:gd name="connsiteX0" fmla="*/ 0 w 4462272"/>
              <a:gd name="connsiteY0" fmla="*/ 0 h 1751229"/>
              <a:gd name="connsiteX1" fmla="*/ 1030224 w 4462272"/>
              <a:gd name="connsiteY1" fmla="*/ 1034103 h 1751229"/>
              <a:gd name="connsiteX2" fmla="*/ 2133600 w 4462272"/>
              <a:gd name="connsiteY2" fmla="*/ 1494423 h 1751229"/>
              <a:gd name="connsiteX3" fmla="*/ 4462272 w 4462272"/>
              <a:gd name="connsiteY3" fmla="*/ 1719975 h 1751229"/>
              <a:gd name="connsiteX0" fmla="*/ 0 w 4462272"/>
              <a:gd name="connsiteY0" fmla="*/ 0 h 1744193"/>
              <a:gd name="connsiteX1" fmla="*/ 1030224 w 4462272"/>
              <a:gd name="connsiteY1" fmla="*/ 1034103 h 1744193"/>
              <a:gd name="connsiteX2" fmla="*/ 1901952 w 4462272"/>
              <a:gd name="connsiteY2" fmla="*/ 1401607 h 1744193"/>
              <a:gd name="connsiteX3" fmla="*/ 4462272 w 4462272"/>
              <a:gd name="connsiteY3" fmla="*/ 1719975 h 1744193"/>
              <a:gd name="connsiteX0" fmla="*/ 0 w 4462272"/>
              <a:gd name="connsiteY0" fmla="*/ 0 h 1725475"/>
              <a:gd name="connsiteX1" fmla="*/ 1030224 w 4462272"/>
              <a:gd name="connsiteY1" fmla="*/ 1034103 h 1725475"/>
              <a:gd name="connsiteX2" fmla="*/ 1901952 w 4462272"/>
              <a:gd name="connsiteY2" fmla="*/ 1401607 h 1725475"/>
              <a:gd name="connsiteX3" fmla="*/ 3944112 w 4462272"/>
              <a:gd name="connsiteY3" fmla="*/ 1690566 h 1725475"/>
              <a:gd name="connsiteX4" fmla="*/ 4462272 w 4462272"/>
              <a:gd name="connsiteY4" fmla="*/ 1719975 h 1725475"/>
              <a:gd name="connsiteX0" fmla="*/ 0 w 4462272"/>
              <a:gd name="connsiteY0" fmla="*/ 0 h 1725475"/>
              <a:gd name="connsiteX1" fmla="*/ 1030224 w 4462272"/>
              <a:gd name="connsiteY1" fmla="*/ 1034103 h 1725475"/>
              <a:gd name="connsiteX2" fmla="*/ 1926336 w 4462272"/>
              <a:gd name="connsiteY2" fmla="*/ 1408237 h 1725475"/>
              <a:gd name="connsiteX3" fmla="*/ 3944112 w 4462272"/>
              <a:gd name="connsiteY3" fmla="*/ 1690566 h 1725475"/>
              <a:gd name="connsiteX4" fmla="*/ 4462272 w 4462272"/>
              <a:gd name="connsiteY4" fmla="*/ 1719975 h 172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2272" h="1725475">
                <a:moveTo>
                  <a:pt x="0" y="0"/>
                </a:moveTo>
                <a:cubicBezTo>
                  <a:pt x="340868" y="457708"/>
                  <a:pt x="709168" y="799397"/>
                  <a:pt x="1030224" y="1034103"/>
                </a:cubicBezTo>
                <a:cubicBezTo>
                  <a:pt x="1351280" y="1268809"/>
                  <a:pt x="1440688" y="1298827"/>
                  <a:pt x="1926336" y="1408237"/>
                </a:cubicBezTo>
                <a:cubicBezTo>
                  <a:pt x="2411984" y="1517648"/>
                  <a:pt x="3517392" y="1637505"/>
                  <a:pt x="3944112" y="1690566"/>
                </a:cubicBezTo>
                <a:cubicBezTo>
                  <a:pt x="4370832" y="1743627"/>
                  <a:pt x="4379976" y="1720598"/>
                  <a:pt x="4462272" y="171997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33435" y="2340864"/>
            <a:ext cx="4511040" cy="2000589"/>
          </a:xfrm>
          <a:custGeom>
            <a:avLst/>
            <a:gdLst>
              <a:gd name="connsiteX0" fmla="*/ 0 w 4511040"/>
              <a:gd name="connsiteY0" fmla="*/ 0 h 2000589"/>
              <a:gd name="connsiteX1" fmla="*/ 615696 w 4511040"/>
              <a:gd name="connsiteY1" fmla="*/ 932688 h 2000589"/>
              <a:gd name="connsiteX2" fmla="*/ 1554480 w 4511040"/>
              <a:gd name="connsiteY2" fmla="*/ 1780032 h 2000589"/>
              <a:gd name="connsiteX3" fmla="*/ 2895600 w 4511040"/>
              <a:gd name="connsiteY3" fmla="*/ 1987296 h 2000589"/>
              <a:gd name="connsiteX4" fmla="*/ 4511040 w 4511040"/>
              <a:gd name="connsiteY4" fmla="*/ 1499616 h 200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040" h="2000589">
                <a:moveTo>
                  <a:pt x="0" y="0"/>
                </a:moveTo>
                <a:cubicBezTo>
                  <a:pt x="178308" y="318008"/>
                  <a:pt x="356616" y="636016"/>
                  <a:pt x="615696" y="932688"/>
                </a:cubicBezTo>
                <a:cubicBezTo>
                  <a:pt x="874776" y="1229360"/>
                  <a:pt x="1174496" y="1604264"/>
                  <a:pt x="1554480" y="1780032"/>
                </a:cubicBezTo>
                <a:cubicBezTo>
                  <a:pt x="1934464" y="1955800"/>
                  <a:pt x="2402840" y="2034032"/>
                  <a:pt x="2895600" y="1987296"/>
                </a:cubicBezTo>
                <a:cubicBezTo>
                  <a:pt x="3388360" y="1940560"/>
                  <a:pt x="3949700" y="1720088"/>
                  <a:pt x="4511040" y="1499616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91256" y="2392319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-- Train loss</a:t>
            </a:r>
          </a:p>
          <a:p>
            <a:r>
              <a:rPr lang="en-US" dirty="0">
                <a:solidFill>
                  <a:schemeClr val="accent5"/>
                </a:solidFill>
              </a:rPr>
              <a:t>-- Test loss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205386" y="748824"/>
            <a:ext cx="1482706" cy="1470803"/>
            <a:chOff x="7205386" y="748824"/>
            <a:chExt cx="1482706" cy="1470803"/>
          </a:xfrm>
        </p:grpSpPr>
        <p:grpSp>
          <p:nvGrpSpPr>
            <p:cNvPr id="32" name="Group 31"/>
            <p:cNvGrpSpPr/>
            <p:nvPr/>
          </p:nvGrpSpPr>
          <p:grpSpPr>
            <a:xfrm>
              <a:off x="7205386" y="748824"/>
              <a:ext cx="768432" cy="1137872"/>
              <a:chOff x="6874179" y="652807"/>
              <a:chExt cx="768432" cy="1137872"/>
            </a:xfrm>
          </p:grpSpPr>
          <p:sp>
            <p:nvSpPr>
              <p:cNvPr id="16" name="Rectangle 15"/>
              <p:cNvSpPr/>
              <p:nvPr/>
            </p:nvSpPr>
            <p:spPr>
              <a:xfrm rot="875599">
                <a:off x="6976448" y="652807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875599">
                <a:off x="7138065" y="1028408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875599">
                <a:off x="7471363" y="744603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875599">
                <a:off x="6874179" y="1330285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875599">
                <a:off x="7535023" y="1354107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875599">
                <a:off x="7375254" y="1683091"/>
                <a:ext cx="107588" cy="10758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983321" y="899649"/>
              <a:ext cx="704771" cy="1319978"/>
              <a:chOff x="7983321" y="899649"/>
              <a:chExt cx="704771" cy="1319978"/>
            </a:xfrm>
          </p:grpSpPr>
          <p:sp>
            <p:nvSpPr>
              <p:cNvPr id="22" name="Oval 21"/>
              <p:cNvSpPr/>
              <p:nvPr/>
            </p:nvSpPr>
            <p:spPr>
              <a:xfrm rot="875599">
                <a:off x="8580504" y="1181607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 rot="875599">
                <a:off x="8152126" y="1403599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 rot="875599">
                <a:off x="8227086" y="2112039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 rot="875599">
                <a:off x="8209216" y="899649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 rot="875599">
                <a:off x="8310458" y="1222473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 rot="875599">
                <a:off x="7983321" y="1767289"/>
                <a:ext cx="107588" cy="107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kern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cxnSp>
        <p:nvCxnSpPr>
          <p:cNvPr id="28" name="Straight Connector 27"/>
          <p:cNvCxnSpPr/>
          <p:nvPr/>
        </p:nvCxnSpPr>
        <p:spPr>
          <a:xfrm>
            <a:off x="7862799" y="445025"/>
            <a:ext cx="352468" cy="194729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7559678" y="651837"/>
            <a:ext cx="1074619" cy="1479885"/>
          </a:xfrm>
          <a:custGeom>
            <a:avLst/>
            <a:gdLst>
              <a:gd name="connsiteX0" fmla="*/ 932448 w 932448"/>
              <a:gd name="connsiteY0" fmla="*/ 0 h 1389648"/>
              <a:gd name="connsiteX1" fmla="*/ 120316 w 932448"/>
              <a:gd name="connsiteY1" fmla="*/ 517358 h 1389648"/>
              <a:gd name="connsiteX2" fmla="*/ 571500 w 932448"/>
              <a:gd name="connsiteY2" fmla="*/ 962527 h 1389648"/>
              <a:gd name="connsiteX3" fmla="*/ 0 w 932448"/>
              <a:gd name="connsiteY3" fmla="*/ 1389648 h 1389648"/>
              <a:gd name="connsiteX0" fmla="*/ 932448 w 932448"/>
              <a:gd name="connsiteY0" fmla="*/ 0 h 1389648"/>
              <a:gd name="connsiteX1" fmla="*/ 120316 w 932448"/>
              <a:gd name="connsiteY1" fmla="*/ 517358 h 1389648"/>
              <a:gd name="connsiteX2" fmla="*/ 435342 w 932448"/>
              <a:gd name="connsiteY2" fmla="*/ 849548 h 1389648"/>
              <a:gd name="connsiteX3" fmla="*/ 0 w 932448"/>
              <a:gd name="connsiteY3" fmla="*/ 1389648 h 1389648"/>
              <a:gd name="connsiteX0" fmla="*/ 962661 w 962661"/>
              <a:gd name="connsiteY0" fmla="*/ 0 h 1389648"/>
              <a:gd name="connsiteX1" fmla="*/ 8699 w 962661"/>
              <a:gd name="connsiteY1" fmla="*/ 517358 h 1389648"/>
              <a:gd name="connsiteX2" fmla="*/ 465555 w 962661"/>
              <a:gd name="connsiteY2" fmla="*/ 849548 h 1389648"/>
              <a:gd name="connsiteX3" fmla="*/ 30213 w 962661"/>
              <a:gd name="connsiteY3" fmla="*/ 1389648 h 1389648"/>
              <a:gd name="connsiteX0" fmla="*/ 959377 w 959377"/>
              <a:gd name="connsiteY0" fmla="*/ 0 h 1389648"/>
              <a:gd name="connsiteX1" fmla="*/ 5415 w 959377"/>
              <a:gd name="connsiteY1" fmla="*/ 517358 h 1389648"/>
              <a:gd name="connsiteX2" fmla="*/ 547370 w 959377"/>
              <a:gd name="connsiteY2" fmla="*/ 521908 h 1389648"/>
              <a:gd name="connsiteX3" fmla="*/ 26929 w 959377"/>
              <a:gd name="connsiteY3" fmla="*/ 1389648 h 1389648"/>
              <a:gd name="connsiteX0" fmla="*/ 959908 w 959908"/>
              <a:gd name="connsiteY0" fmla="*/ 0 h 1389648"/>
              <a:gd name="connsiteX1" fmla="*/ 5946 w 959908"/>
              <a:gd name="connsiteY1" fmla="*/ 517358 h 1389648"/>
              <a:gd name="connsiteX2" fmla="*/ 547901 w 959908"/>
              <a:gd name="connsiteY2" fmla="*/ 521908 h 1389648"/>
              <a:gd name="connsiteX3" fmla="*/ 385364 w 959908"/>
              <a:gd name="connsiteY3" fmla="*/ 794504 h 1389648"/>
              <a:gd name="connsiteX4" fmla="*/ 27460 w 959908"/>
              <a:gd name="connsiteY4" fmla="*/ 1389648 h 1389648"/>
              <a:gd name="connsiteX0" fmla="*/ 959908 w 959908"/>
              <a:gd name="connsiteY0" fmla="*/ 0 h 1389648"/>
              <a:gd name="connsiteX1" fmla="*/ 5946 w 959908"/>
              <a:gd name="connsiteY1" fmla="*/ 517358 h 1389648"/>
              <a:gd name="connsiteX2" fmla="*/ 547901 w 959908"/>
              <a:gd name="connsiteY2" fmla="*/ 521908 h 1389648"/>
              <a:gd name="connsiteX3" fmla="*/ 385364 w 959908"/>
              <a:gd name="connsiteY3" fmla="*/ 794504 h 1389648"/>
              <a:gd name="connsiteX4" fmla="*/ 334306 w 959908"/>
              <a:gd name="connsiteY4" fmla="*/ 1054356 h 1389648"/>
              <a:gd name="connsiteX5" fmla="*/ 27460 w 959908"/>
              <a:gd name="connsiteY5" fmla="*/ 1389648 h 1389648"/>
              <a:gd name="connsiteX0" fmla="*/ 1013428 w 1013428"/>
              <a:gd name="connsiteY0" fmla="*/ 0 h 1389648"/>
              <a:gd name="connsiteX1" fmla="*/ 59466 w 1013428"/>
              <a:gd name="connsiteY1" fmla="*/ 517358 h 1389648"/>
              <a:gd name="connsiteX2" fmla="*/ 155223 w 1013428"/>
              <a:gd name="connsiteY2" fmla="*/ 749311 h 1389648"/>
              <a:gd name="connsiteX3" fmla="*/ 601421 w 1013428"/>
              <a:gd name="connsiteY3" fmla="*/ 521908 h 1389648"/>
              <a:gd name="connsiteX4" fmla="*/ 438884 w 1013428"/>
              <a:gd name="connsiteY4" fmla="*/ 794504 h 1389648"/>
              <a:gd name="connsiteX5" fmla="*/ 387826 w 1013428"/>
              <a:gd name="connsiteY5" fmla="*/ 1054356 h 1389648"/>
              <a:gd name="connsiteX6" fmla="*/ 80980 w 1013428"/>
              <a:gd name="connsiteY6" fmla="*/ 1389648 h 138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428" h="1389648">
                <a:moveTo>
                  <a:pt x="1013428" y="0"/>
                </a:moveTo>
                <a:cubicBezTo>
                  <a:pt x="637441" y="178468"/>
                  <a:pt x="202500" y="392473"/>
                  <a:pt x="59466" y="517358"/>
                </a:cubicBezTo>
                <a:cubicBezTo>
                  <a:pt x="-83568" y="642243"/>
                  <a:pt x="64897" y="748553"/>
                  <a:pt x="155223" y="749311"/>
                </a:cubicBezTo>
                <a:cubicBezTo>
                  <a:pt x="245549" y="750069"/>
                  <a:pt x="554144" y="514376"/>
                  <a:pt x="601421" y="521908"/>
                </a:cubicBezTo>
                <a:cubicBezTo>
                  <a:pt x="648698" y="529440"/>
                  <a:pt x="488666" y="715178"/>
                  <a:pt x="438884" y="794504"/>
                </a:cubicBezTo>
                <a:cubicBezTo>
                  <a:pt x="389102" y="873830"/>
                  <a:pt x="447477" y="955165"/>
                  <a:pt x="387826" y="1054356"/>
                </a:cubicBezTo>
                <a:cubicBezTo>
                  <a:pt x="328175" y="1153547"/>
                  <a:pt x="117938" y="1324351"/>
                  <a:pt x="80980" y="1389648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  <p:bldP spid="14" grpId="0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43456" y="1694688"/>
                <a:ext cx="5105565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IL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456" y="1694688"/>
                <a:ext cx="5105565" cy="530402"/>
              </a:xfrm>
              <a:prstGeom prst="rect">
                <a:avLst/>
              </a:prstGeom>
              <a:blipFill>
                <a:blip r:embed="rId3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8673" y="1945356"/>
            <a:ext cx="1325677" cy="1426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562">
            <a:off x="4464156" y="1945355"/>
            <a:ext cx="1426350" cy="1426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3" y="1945356"/>
            <a:ext cx="1426350" cy="1426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8" y="1945356"/>
            <a:ext cx="1426350" cy="14263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046832" y="2416215"/>
            <a:ext cx="4511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16130" y="1656717"/>
            <a:ext cx="1426350" cy="1714989"/>
            <a:chOff x="516130" y="1656717"/>
            <a:chExt cx="1426350" cy="17149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30" y="1945356"/>
              <a:ext cx="1426350" cy="1426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7893" y="1656717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6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75704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85" y="1786689"/>
            <a:ext cx="4575830" cy="2568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1293395"/>
            <a:ext cx="2598821" cy="341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70322" y="2177716"/>
            <a:ext cx="312821" cy="1307432"/>
            <a:chOff x="3170322" y="2177716"/>
            <a:chExt cx="312821" cy="1307432"/>
          </a:xfrm>
        </p:grpSpPr>
        <p:sp>
          <p:nvSpPr>
            <p:cNvPr id="9" name="Oval 8"/>
            <p:cNvSpPr/>
            <p:nvPr/>
          </p:nvSpPr>
          <p:spPr>
            <a:xfrm>
              <a:off x="3176337" y="2177716"/>
              <a:ext cx="306806" cy="2887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70322" y="3196390"/>
              <a:ext cx="306806" cy="2887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Stopping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83499" y="2226565"/>
            <a:ext cx="4977002" cy="2531924"/>
            <a:chOff x="2420112" y="2171701"/>
            <a:chExt cx="4977002" cy="2531924"/>
          </a:xfrm>
        </p:grpSpPr>
        <p:grpSp>
          <p:nvGrpSpPr>
            <p:cNvPr id="5" name="Group 4"/>
            <p:cNvGrpSpPr/>
            <p:nvPr/>
          </p:nvGrpSpPr>
          <p:grpSpPr>
            <a:xfrm>
              <a:off x="2420112" y="2387145"/>
              <a:ext cx="4852416" cy="2316480"/>
              <a:chOff x="2206752" y="1676400"/>
              <a:chExt cx="4852416" cy="2316480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2206752" y="3840480"/>
                <a:ext cx="4852416" cy="30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359152" y="1676400"/>
                <a:ext cx="12192" cy="2316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0000" r="-200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077" r="-19231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Freeform 7"/>
            <p:cNvSpPr/>
            <p:nvPr/>
          </p:nvSpPr>
          <p:spPr>
            <a:xfrm>
              <a:off x="2694432" y="2950463"/>
              <a:ext cx="4462272" cy="1586579"/>
            </a:xfrm>
            <a:custGeom>
              <a:avLst/>
              <a:gdLst>
                <a:gd name="connsiteX0" fmla="*/ 0 w 4492752"/>
                <a:gd name="connsiteY0" fmla="*/ 0 h 2044702"/>
                <a:gd name="connsiteX1" fmla="*/ 1042416 w 4492752"/>
                <a:gd name="connsiteY1" fmla="*/ 1213104 h 2044702"/>
                <a:gd name="connsiteX2" fmla="*/ 2164080 w 4492752"/>
                <a:gd name="connsiteY2" fmla="*/ 1786128 h 2044702"/>
                <a:gd name="connsiteX3" fmla="*/ 4492752 w 4492752"/>
                <a:gd name="connsiteY3" fmla="*/ 2011680 h 2044702"/>
                <a:gd name="connsiteX0" fmla="*/ 0 w 4462272"/>
                <a:gd name="connsiteY0" fmla="*/ 0 h 1752997"/>
                <a:gd name="connsiteX1" fmla="*/ 1011936 w 4462272"/>
                <a:gd name="connsiteY1" fmla="*/ 921399 h 1752997"/>
                <a:gd name="connsiteX2" fmla="*/ 2133600 w 4462272"/>
                <a:gd name="connsiteY2" fmla="*/ 1494423 h 1752997"/>
                <a:gd name="connsiteX3" fmla="*/ 4462272 w 4462272"/>
                <a:gd name="connsiteY3" fmla="*/ 1719975 h 1752997"/>
                <a:gd name="connsiteX0" fmla="*/ 0 w 4462272"/>
                <a:gd name="connsiteY0" fmla="*/ 0 h 1751229"/>
                <a:gd name="connsiteX1" fmla="*/ 1030224 w 4462272"/>
                <a:gd name="connsiteY1" fmla="*/ 1034103 h 1751229"/>
                <a:gd name="connsiteX2" fmla="*/ 2133600 w 4462272"/>
                <a:gd name="connsiteY2" fmla="*/ 1494423 h 1751229"/>
                <a:gd name="connsiteX3" fmla="*/ 4462272 w 4462272"/>
                <a:gd name="connsiteY3" fmla="*/ 1719975 h 1751229"/>
                <a:gd name="connsiteX0" fmla="*/ 0 w 4462272"/>
                <a:gd name="connsiteY0" fmla="*/ 0 h 1744193"/>
                <a:gd name="connsiteX1" fmla="*/ 1030224 w 4462272"/>
                <a:gd name="connsiteY1" fmla="*/ 1034103 h 1744193"/>
                <a:gd name="connsiteX2" fmla="*/ 1901952 w 4462272"/>
                <a:gd name="connsiteY2" fmla="*/ 1401607 h 1744193"/>
                <a:gd name="connsiteX3" fmla="*/ 4462272 w 4462272"/>
                <a:gd name="connsiteY3" fmla="*/ 1719975 h 1744193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01952 w 4462272"/>
                <a:gd name="connsiteY2" fmla="*/ 140160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272" h="1725475">
                  <a:moveTo>
                    <a:pt x="0" y="0"/>
                  </a:moveTo>
                  <a:cubicBezTo>
                    <a:pt x="340868" y="457708"/>
                    <a:pt x="709168" y="799397"/>
                    <a:pt x="1030224" y="1034103"/>
                  </a:cubicBezTo>
                  <a:cubicBezTo>
                    <a:pt x="1351280" y="1268809"/>
                    <a:pt x="1440688" y="1298827"/>
                    <a:pt x="1926336" y="1408237"/>
                  </a:cubicBezTo>
                  <a:cubicBezTo>
                    <a:pt x="2411984" y="1517648"/>
                    <a:pt x="3517392" y="1637505"/>
                    <a:pt x="3944112" y="1690566"/>
                  </a:cubicBezTo>
                  <a:cubicBezTo>
                    <a:pt x="4370832" y="1743627"/>
                    <a:pt x="4379976" y="1720598"/>
                    <a:pt x="4462272" y="1719975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670048" y="2286000"/>
              <a:ext cx="4511040" cy="2000589"/>
            </a:xfrm>
            <a:custGeom>
              <a:avLst/>
              <a:gdLst>
                <a:gd name="connsiteX0" fmla="*/ 0 w 4511040"/>
                <a:gd name="connsiteY0" fmla="*/ 0 h 2000589"/>
                <a:gd name="connsiteX1" fmla="*/ 615696 w 4511040"/>
                <a:gd name="connsiteY1" fmla="*/ 932688 h 2000589"/>
                <a:gd name="connsiteX2" fmla="*/ 1554480 w 4511040"/>
                <a:gd name="connsiteY2" fmla="*/ 1780032 h 2000589"/>
                <a:gd name="connsiteX3" fmla="*/ 2895600 w 4511040"/>
                <a:gd name="connsiteY3" fmla="*/ 1987296 h 2000589"/>
                <a:gd name="connsiteX4" fmla="*/ 4511040 w 4511040"/>
                <a:gd name="connsiteY4" fmla="*/ 1499616 h 200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1040" h="2000589">
                  <a:moveTo>
                    <a:pt x="0" y="0"/>
                  </a:moveTo>
                  <a:cubicBezTo>
                    <a:pt x="178308" y="318008"/>
                    <a:pt x="356616" y="636016"/>
                    <a:pt x="615696" y="932688"/>
                  </a:cubicBezTo>
                  <a:cubicBezTo>
                    <a:pt x="874776" y="1229360"/>
                    <a:pt x="1174496" y="1604264"/>
                    <a:pt x="1554480" y="1780032"/>
                  </a:cubicBezTo>
                  <a:cubicBezTo>
                    <a:pt x="1934464" y="1955800"/>
                    <a:pt x="2402840" y="2034032"/>
                    <a:pt x="2895600" y="1987296"/>
                  </a:cubicBezTo>
                  <a:cubicBezTo>
                    <a:pt x="3388360" y="1940560"/>
                    <a:pt x="3949700" y="1720088"/>
                    <a:pt x="4511040" y="1499616"/>
                  </a:cubicBezTo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27869" y="2337455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-- Train loss</a:t>
              </a:r>
            </a:p>
            <a:p>
              <a:r>
                <a:rPr lang="en-US" dirty="0">
                  <a:solidFill>
                    <a:schemeClr val="accent5"/>
                  </a:solidFill>
                </a:rPr>
                <a:t>-- Test loss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650205" y="3844089"/>
            <a:ext cx="6016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Exploding gradients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3499" y="2097024"/>
            <a:ext cx="4977002" cy="2661465"/>
            <a:chOff x="2420112" y="2042160"/>
            <a:chExt cx="4977002" cy="2661465"/>
          </a:xfrm>
        </p:grpSpPr>
        <p:grpSp>
          <p:nvGrpSpPr>
            <p:cNvPr id="8" name="Group 7"/>
            <p:cNvGrpSpPr/>
            <p:nvPr/>
          </p:nvGrpSpPr>
          <p:grpSpPr>
            <a:xfrm>
              <a:off x="2420112" y="2387145"/>
              <a:ext cx="4852416" cy="2316480"/>
              <a:chOff x="2206752" y="1676400"/>
              <a:chExt cx="4852416" cy="231648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2206752" y="3840480"/>
                <a:ext cx="4852416" cy="30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2359152" y="1676400"/>
                <a:ext cx="12192" cy="2316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0000" r="-200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077" r="-19231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Freeform 11"/>
            <p:cNvSpPr/>
            <p:nvPr/>
          </p:nvSpPr>
          <p:spPr>
            <a:xfrm>
              <a:off x="2694432" y="2203311"/>
              <a:ext cx="3931920" cy="2042028"/>
            </a:xfrm>
            <a:custGeom>
              <a:avLst/>
              <a:gdLst>
                <a:gd name="connsiteX0" fmla="*/ 0 w 4492752"/>
                <a:gd name="connsiteY0" fmla="*/ 0 h 2044702"/>
                <a:gd name="connsiteX1" fmla="*/ 1042416 w 4492752"/>
                <a:gd name="connsiteY1" fmla="*/ 1213104 h 2044702"/>
                <a:gd name="connsiteX2" fmla="*/ 2164080 w 4492752"/>
                <a:gd name="connsiteY2" fmla="*/ 1786128 h 2044702"/>
                <a:gd name="connsiteX3" fmla="*/ 4492752 w 4492752"/>
                <a:gd name="connsiteY3" fmla="*/ 2011680 h 2044702"/>
                <a:gd name="connsiteX0" fmla="*/ 0 w 4462272"/>
                <a:gd name="connsiteY0" fmla="*/ 0 h 1752997"/>
                <a:gd name="connsiteX1" fmla="*/ 1011936 w 4462272"/>
                <a:gd name="connsiteY1" fmla="*/ 921399 h 1752997"/>
                <a:gd name="connsiteX2" fmla="*/ 2133600 w 4462272"/>
                <a:gd name="connsiteY2" fmla="*/ 1494423 h 1752997"/>
                <a:gd name="connsiteX3" fmla="*/ 4462272 w 4462272"/>
                <a:gd name="connsiteY3" fmla="*/ 1719975 h 1752997"/>
                <a:gd name="connsiteX0" fmla="*/ 0 w 4462272"/>
                <a:gd name="connsiteY0" fmla="*/ 0 h 1751229"/>
                <a:gd name="connsiteX1" fmla="*/ 1030224 w 4462272"/>
                <a:gd name="connsiteY1" fmla="*/ 1034103 h 1751229"/>
                <a:gd name="connsiteX2" fmla="*/ 2133600 w 4462272"/>
                <a:gd name="connsiteY2" fmla="*/ 1494423 h 1751229"/>
                <a:gd name="connsiteX3" fmla="*/ 4462272 w 4462272"/>
                <a:gd name="connsiteY3" fmla="*/ 1719975 h 1751229"/>
                <a:gd name="connsiteX0" fmla="*/ 0 w 4462272"/>
                <a:gd name="connsiteY0" fmla="*/ 0 h 1744193"/>
                <a:gd name="connsiteX1" fmla="*/ 1030224 w 4462272"/>
                <a:gd name="connsiteY1" fmla="*/ 1034103 h 1744193"/>
                <a:gd name="connsiteX2" fmla="*/ 1901952 w 4462272"/>
                <a:gd name="connsiteY2" fmla="*/ 1401607 h 1744193"/>
                <a:gd name="connsiteX3" fmla="*/ 4462272 w 4462272"/>
                <a:gd name="connsiteY3" fmla="*/ 1719975 h 1744193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01952 w 4462272"/>
                <a:gd name="connsiteY2" fmla="*/ 140160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25475"/>
                <a:gd name="connsiteX1" fmla="*/ 1030224 w 4462272"/>
                <a:gd name="connsiteY1" fmla="*/ 1034103 h 1725475"/>
                <a:gd name="connsiteX2" fmla="*/ 1926336 w 4462272"/>
                <a:gd name="connsiteY2" fmla="*/ 1408237 h 1725475"/>
                <a:gd name="connsiteX3" fmla="*/ 3944112 w 4462272"/>
                <a:gd name="connsiteY3" fmla="*/ 1690566 h 1725475"/>
                <a:gd name="connsiteX4" fmla="*/ 4462272 w 4462272"/>
                <a:gd name="connsiteY4" fmla="*/ 1719975 h 1725475"/>
                <a:gd name="connsiteX0" fmla="*/ 0 w 4462272"/>
                <a:gd name="connsiteY0" fmla="*/ 0 h 1719975"/>
                <a:gd name="connsiteX1" fmla="*/ 1030224 w 4462272"/>
                <a:gd name="connsiteY1" fmla="*/ 1034103 h 1719975"/>
                <a:gd name="connsiteX2" fmla="*/ 1926336 w 4462272"/>
                <a:gd name="connsiteY2" fmla="*/ 1408237 h 1719975"/>
                <a:gd name="connsiteX3" fmla="*/ 2554224 w 4462272"/>
                <a:gd name="connsiteY3" fmla="*/ 251927 h 1719975"/>
                <a:gd name="connsiteX4" fmla="*/ 4462272 w 4462272"/>
                <a:gd name="connsiteY4" fmla="*/ 1719975 h 1719975"/>
                <a:gd name="connsiteX0" fmla="*/ 0 w 4456176"/>
                <a:gd name="connsiteY0" fmla="*/ 10369 h 1418606"/>
                <a:gd name="connsiteX1" fmla="*/ 1030224 w 4456176"/>
                <a:gd name="connsiteY1" fmla="*/ 1044472 h 1418606"/>
                <a:gd name="connsiteX2" fmla="*/ 1926336 w 4456176"/>
                <a:gd name="connsiteY2" fmla="*/ 1418606 h 1418606"/>
                <a:gd name="connsiteX3" fmla="*/ 2554224 w 4456176"/>
                <a:gd name="connsiteY3" fmla="*/ 262296 h 1418606"/>
                <a:gd name="connsiteX4" fmla="*/ 4456176 w 4456176"/>
                <a:gd name="connsiteY4" fmla="*/ 0 h 1418606"/>
                <a:gd name="connsiteX0" fmla="*/ 0 w 4456176"/>
                <a:gd name="connsiteY0" fmla="*/ 88153 h 1496390"/>
                <a:gd name="connsiteX1" fmla="*/ 1030224 w 4456176"/>
                <a:gd name="connsiteY1" fmla="*/ 1122256 h 1496390"/>
                <a:gd name="connsiteX2" fmla="*/ 1926336 w 4456176"/>
                <a:gd name="connsiteY2" fmla="*/ 1496390 h 1496390"/>
                <a:gd name="connsiteX3" fmla="*/ 2517648 w 4456176"/>
                <a:gd name="connsiteY3" fmla="*/ 1967 h 1496390"/>
                <a:gd name="connsiteX4" fmla="*/ 4456176 w 4456176"/>
                <a:gd name="connsiteY4" fmla="*/ 77784 h 1496390"/>
                <a:gd name="connsiteX0" fmla="*/ 0 w 4456176"/>
                <a:gd name="connsiteY0" fmla="*/ 88153 h 1496390"/>
                <a:gd name="connsiteX1" fmla="*/ 1030224 w 4456176"/>
                <a:gd name="connsiteY1" fmla="*/ 1122256 h 1496390"/>
                <a:gd name="connsiteX2" fmla="*/ 1926336 w 4456176"/>
                <a:gd name="connsiteY2" fmla="*/ 1496390 h 1496390"/>
                <a:gd name="connsiteX3" fmla="*/ 2517648 w 4456176"/>
                <a:gd name="connsiteY3" fmla="*/ 1967 h 1496390"/>
                <a:gd name="connsiteX4" fmla="*/ 4456176 w 4456176"/>
                <a:gd name="connsiteY4" fmla="*/ 77784 h 1496390"/>
                <a:gd name="connsiteX0" fmla="*/ 0 w 4456176"/>
                <a:gd name="connsiteY0" fmla="*/ 88648 h 1496885"/>
                <a:gd name="connsiteX1" fmla="*/ 1030224 w 4456176"/>
                <a:gd name="connsiteY1" fmla="*/ 1122751 h 1496885"/>
                <a:gd name="connsiteX2" fmla="*/ 1926336 w 4456176"/>
                <a:gd name="connsiteY2" fmla="*/ 1496885 h 1496885"/>
                <a:gd name="connsiteX3" fmla="*/ 2517648 w 4456176"/>
                <a:gd name="connsiteY3" fmla="*/ 2462 h 1496885"/>
                <a:gd name="connsiteX4" fmla="*/ 4456176 w 4456176"/>
                <a:gd name="connsiteY4" fmla="*/ 78279 h 1496885"/>
                <a:gd name="connsiteX0" fmla="*/ 0 w 4456176"/>
                <a:gd name="connsiteY0" fmla="*/ 166915 h 1575152"/>
                <a:gd name="connsiteX1" fmla="*/ 1030224 w 4456176"/>
                <a:gd name="connsiteY1" fmla="*/ 1201018 h 1575152"/>
                <a:gd name="connsiteX2" fmla="*/ 1926336 w 4456176"/>
                <a:gd name="connsiteY2" fmla="*/ 1575152 h 1575152"/>
                <a:gd name="connsiteX3" fmla="*/ 2517648 w 4456176"/>
                <a:gd name="connsiteY3" fmla="*/ 80729 h 1575152"/>
                <a:gd name="connsiteX4" fmla="*/ 4456176 w 4456176"/>
                <a:gd name="connsiteY4" fmla="*/ 156546 h 1575152"/>
                <a:gd name="connsiteX0" fmla="*/ 0 w 3931920"/>
                <a:gd name="connsiteY0" fmla="*/ 812558 h 2220795"/>
                <a:gd name="connsiteX1" fmla="*/ 1030224 w 3931920"/>
                <a:gd name="connsiteY1" fmla="*/ 1846661 h 2220795"/>
                <a:gd name="connsiteX2" fmla="*/ 1926336 w 3931920"/>
                <a:gd name="connsiteY2" fmla="*/ 2220795 h 2220795"/>
                <a:gd name="connsiteX3" fmla="*/ 2517648 w 3931920"/>
                <a:gd name="connsiteY3" fmla="*/ 726372 h 2220795"/>
                <a:gd name="connsiteX4" fmla="*/ 3931920 w 3931920"/>
                <a:gd name="connsiteY4" fmla="*/ 0 h 222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920" h="2220795">
                  <a:moveTo>
                    <a:pt x="0" y="812558"/>
                  </a:moveTo>
                  <a:cubicBezTo>
                    <a:pt x="340868" y="1270266"/>
                    <a:pt x="709168" y="1611955"/>
                    <a:pt x="1030224" y="1846661"/>
                  </a:cubicBezTo>
                  <a:cubicBezTo>
                    <a:pt x="1351280" y="2081367"/>
                    <a:pt x="1562608" y="2144532"/>
                    <a:pt x="1926336" y="2220795"/>
                  </a:cubicBezTo>
                  <a:cubicBezTo>
                    <a:pt x="2027936" y="1707018"/>
                    <a:pt x="2183384" y="1096505"/>
                    <a:pt x="2517648" y="726372"/>
                  </a:cubicBezTo>
                  <a:cubicBezTo>
                    <a:pt x="2851912" y="356239"/>
                    <a:pt x="3849624" y="623"/>
                    <a:pt x="3931920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670048" y="2042160"/>
              <a:ext cx="4169664" cy="2196090"/>
            </a:xfrm>
            <a:custGeom>
              <a:avLst/>
              <a:gdLst>
                <a:gd name="connsiteX0" fmla="*/ 0 w 4511040"/>
                <a:gd name="connsiteY0" fmla="*/ 0 h 2000589"/>
                <a:gd name="connsiteX1" fmla="*/ 615696 w 4511040"/>
                <a:gd name="connsiteY1" fmla="*/ 932688 h 2000589"/>
                <a:gd name="connsiteX2" fmla="*/ 1554480 w 4511040"/>
                <a:gd name="connsiteY2" fmla="*/ 1780032 h 2000589"/>
                <a:gd name="connsiteX3" fmla="*/ 2895600 w 4511040"/>
                <a:gd name="connsiteY3" fmla="*/ 1987296 h 2000589"/>
                <a:gd name="connsiteX4" fmla="*/ 4511040 w 4511040"/>
                <a:gd name="connsiteY4" fmla="*/ 1499616 h 2000589"/>
                <a:gd name="connsiteX0" fmla="*/ 0 w 4511040"/>
                <a:gd name="connsiteY0" fmla="*/ 0 h 1989451"/>
                <a:gd name="connsiteX1" fmla="*/ 615696 w 4511040"/>
                <a:gd name="connsiteY1" fmla="*/ 932688 h 1989451"/>
                <a:gd name="connsiteX2" fmla="*/ 1554480 w 4511040"/>
                <a:gd name="connsiteY2" fmla="*/ 1780032 h 1989451"/>
                <a:gd name="connsiteX3" fmla="*/ 2712720 w 4511040"/>
                <a:gd name="connsiteY3" fmla="*/ 1975104 h 1989451"/>
                <a:gd name="connsiteX4" fmla="*/ 4511040 w 4511040"/>
                <a:gd name="connsiteY4" fmla="*/ 1499616 h 1989451"/>
                <a:gd name="connsiteX0" fmla="*/ 0 w 4511040"/>
                <a:gd name="connsiteY0" fmla="*/ 0 h 1989451"/>
                <a:gd name="connsiteX1" fmla="*/ 615696 w 4511040"/>
                <a:gd name="connsiteY1" fmla="*/ 932688 h 1989451"/>
                <a:gd name="connsiteX2" fmla="*/ 1554480 w 4511040"/>
                <a:gd name="connsiteY2" fmla="*/ 1780032 h 1989451"/>
                <a:gd name="connsiteX3" fmla="*/ 2712720 w 4511040"/>
                <a:gd name="connsiteY3" fmla="*/ 1975104 h 1989451"/>
                <a:gd name="connsiteX4" fmla="*/ 4511040 w 4511040"/>
                <a:gd name="connsiteY4" fmla="*/ 1499616 h 1989451"/>
                <a:gd name="connsiteX0" fmla="*/ 0 w 4511040"/>
                <a:gd name="connsiteY0" fmla="*/ 0 h 1989451"/>
                <a:gd name="connsiteX1" fmla="*/ 615696 w 4511040"/>
                <a:gd name="connsiteY1" fmla="*/ 932688 h 1989451"/>
                <a:gd name="connsiteX2" fmla="*/ 1554480 w 4511040"/>
                <a:gd name="connsiteY2" fmla="*/ 1780032 h 1989451"/>
                <a:gd name="connsiteX3" fmla="*/ 2712720 w 4511040"/>
                <a:gd name="connsiteY3" fmla="*/ 1975104 h 1989451"/>
                <a:gd name="connsiteX4" fmla="*/ 4511040 w 4511040"/>
                <a:gd name="connsiteY4" fmla="*/ 1499616 h 1989451"/>
                <a:gd name="connsiteX0" fmla="*/ 0 w 4511040"/>
                <a:gd name="connsiteY0" fmla="*/ 0 h 1978465"/>
                <a:gd name="connsiteX1" fmla="*/ 615696 w 4511040"/>
                <a:gd name="connsiteY1" fmla="*/ 932688 h 1978465"/>
                <a:gd name="connsiteX2" fmla="*/ 1554480 w 4511040"/>
                <a:gd name="connsiteY2" fmla="*/ 1780032 h 1978465"/>
                <a:gd name="connsiteX3" fmla="*/ 2103120 w 4511040"/>
                <a:gd name="connsiteY3" fmla="*/ 1962912 h 1978465"/>
                <a:gd name="connsiteX4" fmla="*/ 4511040 w 4511040"/>
                <a:gd name="connsiteY4" fmla="*/ 1499616 h 1978465"/>
                <a:gd name="connsiteX0" fmla="*/ 0 w 4511040"/>
                <a:gd name="connsiteY0" fmla="*/ 0 h 1971327"/>
                <a:gd name="connsiteX1" fmla="*/ 615696 w 4511040"/>
                <a:gd name="connsiteY1" fmla="*/ 932688 h 1971327"/>
                <a:gd name="connsiteX2" fmla="*/ 1371600 w 4511040"/>
                <a:gd name="connsiteY2" fmla="*/ 1682496 h 1971327"/>
                <a:gd name="connsiteX3" fmla="*/ 2103120 w 4511040"/>
                <a:gd name="connsiteY3" fmla="*/ 1962912 h 1971327"/>
                <a:gd name="connsiteX4" fmla="*/ 4511040 w 4511040"/>
                <a:gd name="connsiteY4" fmla="*/ 1499616 h 1971327"/>
                <a:gd name="connsiteX0" fmla="*/ 0 w 4511040"/>
                <a:gd name="connsiteY0" fmla="*/ 0 h 1972399"/>
                <a:gd name="connsiteX1" fmla="*/ 615696 w 4511040"/>
                <a:gd name="connsiteY1" fmla="*/ 932688 h 1972399"/>
                <a:gd name="connsiteX2" fmla="*/ 1371600 w 4511040"/>
                <a:gd name="connsiteY2" fmla="*/ 1682496 h 1972399"/>
                <a:gd name="connsiteX3" fmla="*/ 2103120 w 4511040"/>
                <a:gd name="connsiteY3" fmla="*/ 1962912 h 1972399"/>
                <a:gd name="connsiteX4" fmla="*/ 4511040 w 4511040"/>
                <a:gd name="connsiteY4" fmla="*/ 1499616 h 1972399"/>
                <a:gd name="connsiteX0" fmla="*/ 0 w 4511040"/>
                <a:gd name="connsiteY0" fmla="*/ 0 h 1962912"/>
                <a:gd name="connsiteX1" fmla="*/ 615696 w 4511040"/>
                <a:gd name="connsiteY1" fmla="*/ 932688 h 1962912"/>
                <a:gd name="connsiteX2" fmla="*/ 1371600 w 4511040"/>
                <a:gd name="connsiteY2" fmla="*/ 1682496 h 1962912"/>
                <a:gd name="connsiteX3" fmla="*/ 2103120 w 4511040"/>
                <a:gd name="connsiteY3" fmla="*/ 1962912 h 1962912"/>
                <a:gd name="connsiteX4" fmla="*/ 4511040 w 4511040"/>
                <a:gd name="connsiteY4" fmla="*/ 1499616 h 1962912"/>
                <a:gd name="connsiteX0" fmla="*/ 0 w 4511040"/>
                <a:gd name="connsiteY0" fmla="*/ 0 h 1962912"/>
                <a:gd name="connsiteX1" fmla="*/ 615696 w 4511040"/>
                <a:gd name="connsiteY1" fmla="*/ 932688 h 1962912"/>
                <a:gd name="connsiteX2" fmla="*/ 1371600 w 4511040"/>
                <a:gd name="connsiteY2" fmla="*/ 1682496 h 1962912"/>
                <a:gd name="connsiteX3" fmla="*/ 2103120 w 4511040"/>
                <a:gd name="connsiteY3" fmla="*/ 1962912 h 1962912"/>
                <a:gd name="connsiteX4" fmla="*/ 4511040 w 4511040"/>
                <a:gd name="connsiteY4" fmla="*/ 1499616 h 1962912"/>
                <a:gd name="connsiteX0" fmla="*/ 0 w 4511040"/>
                <a:gd name="connsiteY0" fmla="*/ 0 h 1950720"/>
                <a:gd name="connsiteX1" fmla="*/ 615696 w 4511040"/>
                <a:gd name="connsiteY1" fmla="*/ 932688 h 1950720"/>
                <a:gd name="connsiteX2" fmla="*/ 1371600 w 4511040"/>
                <a:gd name="connsiteY2" fmla="*/ 1682496 h 1950720"/>
                <a:gd name="connsiteX3" fmla="*/ 1993392 w 4511040"/>
                <a:gd name="connsiteY3" fmla="*/ 1950720 h 1950720"/>
                <a:gd name="connsiteX4" fmla="*/ 4511040 w 4511040"/>
                <a:gd name="connsiteY4" fmla="*/ 1499616 h 1950720"/>
                <a:gd name="connsiteX0" fmla="*/ 0 w 4511040"/>
                <a:gd name="connsiteY0" fmla="*/ 0 h 1952250"/>
                <a:gd name="connsiteX1" fmla="*/ 615696 w 4511040"/>
                <a:gd name="connsiteY1" fmla="*/ 932688 h 1952250"/>
                <a:gd name="connsiteX2" fmla="*/ 1371600 w 4511040"/>
                <a:gd name="connsiteY2" fmla="*/ 1682496 h 1952250"/>
                <a:gd name="connsiteX3" fmla="*/ 1993392 w 4511040"/>
                <a:gd name="connsiteY3" fmla="*/ 1950720 h 1952250"/>
                <a:gd name="connsiteX4" fmla="*/ 2866453 w 4511040"/>
                <a:gd name="connsiteY4" fmla="*/ 286512 h 1952250"/>
                <a:gd name="connsiteX5" fmla="*/ 4511040 w 4511040"/>
                <a:gd name="connsiteY5" fmla="*/ 1499616 h 1952250"/>
                <a:gd name="connsiteX0" fmla="*/ 0 w 4169664"/>
                <a:gd name="connsiteY0" fmla="*/ 243840 h 2196090"/>
                <a:gd name="connsiteX1" fmla="*/ 615696 w 4169664"/>
                <a:gd name="connsiteY1" fmla="*/ 1176528 h 2196090"/>
                <a:gd name="connsiteX2" fmla="*/ 1371600 w 4169664"/>
                <a:gd name="connsiteY2" fmla="*/ 1926336 h 2196090"/>
                <a:gd name="connsiteX3" fmla="*/ 1993392 w 4169664"/>
                <a:gd name="connsiteY3" fmla="*/ 2194560 h 2196090"/>
                <a:gd name="connsiteX4" fmla="*/ 2866453 w 4169664"/>
                <a:gd name="connsiteY4" fmla="*/ 530352 h 2196090"/>
                <a:gd name="connsiteX5" fmla="*/ 4169664 w 4169664"/>
                <a:gd name="connsiteY5" fmla="*/ 0 h 2196090"/>
                <a:gd name="connsiteX0" fmla="*/ 0 w 4169664"/>
                <a:gd name="connsiteY0" fmla="*/ 243840 h 2196090"/>
                <a:gd name="connsiteX1" fmla="*/ 615696 w 4169664"/>
                <a:gd name="connsiteY1" fmla="*/ 1176528 h 2196090"/>
                <a:gd name="connsiteX2" fmla="*/ 1371600 w 4169664"/>
                <a:gd name="connsiteY2" fmla="*/ 1926336 h 2196090"/>
                <a:gd name="connsiteX3" fmla="*/ 1993392 w 4169664"/>
                <a:gd name="connsiteY3" fmla="*/ 2194560 h 2196090"/>
                <a:gd name="connsiteX4" fmla="*/ 2866453 w 4169664"/>
                <a:gd name="connsiteY4" fmla="*/ 530352 h 2196090"/>
                <a:gd name="connsiteX5" fmla="*/ 4169664 w 4169664"/>
                <a:gd name="connsiteY5" fmla="*/ 0 h 219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9664" h="2196090">
                  <a:moveTo>
                    <a:pt x="0" y="243840"/>
                  </a:moveTo>
                  <a:cubicBezTo>
                    <a:pt x="178308" y="561848"/>
                    <a:pt x="387096" y="896112"/>
                    <a:pt x="615696" y="1176528"/>
                  </a:cubicBezTo>
                  <a:cubicBezTo>
                    <a:pt x="844296" y="1456944"/>
                    <a:pt x="1141984" y="1756664"/>
                    <a:pt x="1371600" y="1926336"/>
                  </a:cubicBezTo>
                  <a:cubicBezTo>
                    <a:pt x="1601216" y="2096008"/>
                    <a:pt x="1798098" y="2210816"/>
                    <a:pt x="1993392" y="2194560"/>
                  </a:cubicBezTo>
                  <a:cubicBezTo>
                    <a:pt x="2188686" y="2178304"/>
                    <a:pt x="2446845" y="605536"/>
                    <a:pt x="2866453" y="530352"/>
                  </a:cubicBezTo>
                  <a:cubicBezTo>
                    <a:pt x="3279965" y="308864"/>
                    <a:pt x="3841718" y="14224"/>
                    <a:pt x="4169664" y="0"/>
                  </a:cubicBezTo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27869" y="2337455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-- Train loss</a:t>
              </a:r>
            </a:p>
            <a:p>
              <a:r>
                <a:rPr lang="en-US" dirty="0">
                  <a:solidFill>
                    <a:schemeClr val="accent5"/>
                  </a:solidFill>
                </a:rPr>
                <a:t>-- Test loss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Vanishing gradients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3499" y="2226565"/>
            <a:ext cx="4977002" cy="2531924"/>
            <a:chOff x="2420112" y="2171701"/>
            <a:chExt cx="4977002" cy="2531924"/>
          </a:xfrm>
        </p:grpSpPr>
        <p:grpSp>
          <p:nvGrpSpPr>
            <p:cNvPr id="8" name="Group 7"/>
            <p:cNvGrpSpPr/>
            <p:nvPr/>
          </p:nvGrpSpPr>
          <p:grpSpPr>
            <a:xfrm>
              <a:off x="2420112" y="2387145"/>
              <a:ext cx="4852416" cy="2316480"/>
              <a:chOff x="2206752" y="1676400"/>
              <a:chExt cx="4852416" cy="231648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2206752" y="3840480"/>
                <a:ext cx="4852416" cy="30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2359152" y="1676400"/>
                <a:ext cx="12192" cy="2316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528" y="4488181"/>
                  <a:ext cx="124586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0000" r="-200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913" y="2171701"/>
                  <a:ext cx="16119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077" r="-19231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6027869" y="2337455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-- Train loss</a:t>
              </a:r>
            </a:p>
            <a:p>
              <a:r>
                <a:rPr lang="en-US" dirty="0">
                  <a:solidFill>
                    <a:schemeClr val="accent5"/>
                  </a:solidFill>
                </a:rPr>
                <a:t>-- Test loss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2292096" y="3236976"/>
            <a:ext cx="4395216" cy="585216"/>
          </a:xfrm>
          <a:custGeom>
            <a:avLst/>
            <a:gdLst>
              <a:gd name="connsiteX0" fmla="*/ 0 w 4395216"/>
              <a:gd name="connsiteY0" fmla="*/ 0 h 585216"/>
              <a:gd name="connsiteX1" fmla="*/ 134112 w 4395216"/>
              <a:gd name="connsiteY1" fmla="*/ 457200 h 585216"/>
              <a:gd name="connsiteX2" fmla="*/ 554736 w 4395216"/>
              <a:gd name="connsiteY2" fmla="*/ 554736 h 585216"/>
              <a:gd name="connsiteX3" fmla="*/ 1389888 w 4395216"/>
              <a:gd name="connsiteY3" fmla="*/ 585216 h 585216"/>
              <a:gd name="connsiteX4" fmla="*/ 4395216 w 4395216"/>
              <a:gd name="connsiteY4" fmla="*/ 560832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5216" h="585216">
                <a:moveTo>
                  <a:pt x="0" y="0"/>
                </a:moveTo>
                <a:cubicBezTo>
                  <a:pt x="20828" y="182372"/>
                  <a:pt x="41656" y="364744"/>
                  <a:pt x="134112" y="457200"/>
                </a:cubicBezTo>
                <a:cubicBezTo>
                  <a:pt x="226568" y="549656"/>
                  <a:pt x="345440" y="533400"/>
                  <a:pt x="554736" y="554736"/>
                </a:cubicBezTo>
                <a:cubicBezTo>
                  <a:pt x="764032" y="576072"/>
                  <a:pt x="1389888" y="585216"/>
                  <a:pt x="1389888" y="585216"/>
                </a:cubicBezTo>
                <a:lnTo>
                  <a:pt x="4395216" y="56083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310384" y="2846832"/>
            <a:ext cx="4328160" cy="487680"/>
          </a:xfrm>
          <a:custGeom>
            <a:avLst/>
            <a:gdLst>
              <a:gd name="connsiteX0" fmla="*/ 0 w 4328160"/>
              <a:gd name="connsiteY0" fmla="*/ 0 h 487680"/>
              <a:gd name="connsiteX1" fmla="*/ 48768 w 4328160"/>
              <a:gd name="connsiteY1" fmla="*/ 219456 h 487680"/>
              <a:gd name="connsiteX2" fmla="*/ 134112 w 4328160"/>
              <a:gd name="connsiteY2" fmla="*/ 341376 h 487680"/>
              <a:gd name="connsiteX3" fmla="*/ 158496 w 4328160"/>
              <a:gd name="connsiteY3" fmla="*/ 359664 h 487680"/>
              <a:gd name="connsiteX4" fmla="*/ 298704 w 4328160"/>
              <a:gd name="connsiteY4" fmla="*/ 432816 h 487680"/>
              <a:gd name="connsiteX5" fmla="*/ 560832 w 4328160"/>
              <a:gd name="connsiteY5" fmla="*/ 475488 h 487680"/>
              <a:gd name="connsiteX6" fmla="*/ 1054608 w 4328160"/>
              <a:gd name="connsiteY6" fmla="*/ 487680 h 487680"/>
              <a:gd name="connsiteX7" fmla="*/ 4328160 w 4328160"/>
              <a:gd name="connsiteY7" fmla="*/ 347472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8160" h="487680">
                <a:moveTo>
                  <a:pt x="0" y="0"/>
                </a:moveTo>
                <a:cubicBezTo>
                  <a:pt x="13208" y="81280"/>
                  <a:pt x="26416" y="162560"/>
                  <a:pt x="48768" y="219456"/>
                </a:cubicBezTo>
                <a:cubicBezTo>
                  <a:pt x="71120" y="276352"/>
                  <a:pt x="115824" y="318008"/>
                  <a:pt x="134112" y="341376"/>
                </a:cubicBezTo>
                <a:cubicBezTo>
                  <a:pt x="152400" y="364744"/>
                  <a:pt x="131064" y="344424"/>
                  <a:pt x="158496" y="359664"/>
                </a:cubicBezTo>
                <a:cubicBezTo>
                  <a:pt x="185928" y="374904"/>
                  <a:pt x="231648" y="413512"/>
                  <a:pt x="298704" y="432816"/>
                </a:cubicBezTo>
                <a:cubicBezTo>
                  <a:pt x="365760" y="452120"/>
                  <a:pt x="434848" y="466344"/>
                  <a:pt x="560832" y="475488"/>
                </a:cubicBezTo>
                <a:cubicBezTo>
                  <a:pt x="686816" y="484632"/>
                  <a:pt x="1054608" y="487680"/>
                  <a:pt x="1054608" y="487680"/>
                </a:cubicBezTo>
                <a:lnTo>
                  <a:pt x="4328160" y="347472"/>
                </a:ln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4"/>
                    </a:solidFill>
                  </a:rPr>
                  <a:t>Criterion:</a:t>
                </a:r>
                <a:r>
                  <a:rPr lang="en-US" dirty="0">
                    <a:solidFill>
                      <a:schemeClr val="accent4"/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36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Covariate shift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811072" y="2706821"/>
            <a:ext cx="845498" cy="502151"/>
            <a:chOff x="5811072" y="2706821"/>
            <a:chExt cx="845498" cy="502151"/>
          </a:xfrm>
        </p:grpSpPr>
        <p:sp>
          <p:nvSpPr>
            <p:cNvPr id="18" name="Freeform 17"/>
            <p:cNvSpPr/>
            <p:nvPr/>
          </p:nvSpPr>
          <p:spPr>
            <a:xfrm flipH="1">
              <a:off x="5811072" y="2800183"/>
              <a:ext cx="811426" cy="387570"/>
            </a:xfrm>
            <a:custGeom>
              <a:avLst/>
              <a:gdLst>
                <a:gd name="connsiteX0" fmla="*/ 0 w 679784"/>
                <a:gd name="connsiteY0" fmla="*/ 354935 h 360983"/>
                <a:gd name="connsiteX1" fmla="*/ 120315 w 679784"/>
                <a:gd name="connsiteY1" fmla="*/ 312824 h 360983"/>
                <a:gd name="connsiteX2" fmla="*/ 258679 w 679784"/>
                <a:gd name="connsiteY2" fmla="*/ 3 h 360983"/>
                <a:gd name="connsiteX3" fmla="*/ 348915 w 679784"/>
                <a:gd name="connsiteY3" fmla="*/ 306808 h 360983"/>
                <a:gd name="connsiteX4" fmla="*/ 679784 w 679784"/>
                <a:gd name="connsiteY4" fmla="*/ 354935 h 36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784" h="360983">
                  <a:moveTo>
                    <a:pt x="0" y="354935"/>
                  </a:moveTo>
                  <a:cubicBezTo>
                    <a:pt x="38601" y="363457"/>
                    <a:pt x="77202" y="371979"/>
                    <a:pt x="120315" y="312824"/>
                  </a:cubicBezTo>
                  <a:cubicBezTo>
                    <a:pt x="163428" y="253669"/>
                    <a:pt x="220579" y="1006"/>
                    <a:pt x="258679" y="3"/>
                  </a:cubicBezTo>
                  <a:cubicBezTo>
                    <a:pt x="296779" y="-1000"/>
                    <a:pt x="278731" y="247653"/>
                    <a:pt x="348915" y="306808"/>
                  </a:cubicBezTo>
                  <a:cubicBezTo>
                    <a:pt x="419099" y="365963"/>
                    <a:pt x="549441" y="360449"/>
                    <a:pt x="679784" y="354935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815806" y="2706821"/>
              <a:ext cx="840764" cy="502151"/>
              <a:chOff x="2117557" y="2860675"/>
              <a:chExt cx="840764" cy="502151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ounded Rectangle 3"/>
          <p:cNvSpPr/>
          <p:nvPr/>
        </p:nvSpPr>
        <p:spPr>
          <a:xfrm>
            <a:off x="2845468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152900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460332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117557" y="2069432"/>
            <a:ext cx="4440935" cy="228600"/>
            <a:chOff x="2117557" y="2069432"/>
            <a:chExt cx="4440935" cy="228600"/>
          </a:xfrm>
        </p:grpSpPr>
        <p:sp>
          <p:nvSpPr>
            <p:cNvPr id="9" name="Right Arrow 8"/>
            <p:cNvSpPr/>
            <p:nvPr/>
          </p:nvSpPr>
          <p:spPr>
            <a:xfrm>
              <a:off x="2117557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379295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641033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902771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01107" y="1870480"/>
                <a:ext cx="3442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07" y="1870480"/>
                <a:ext cx="34426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31370" y="1870480"/>
                <a:ext cx="3500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70" y="1870480"/>
                <a:ext cx="35003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286773" y="2697347"/>
            <a:ext cx="840764" cy="502151"/>
            <a:chOff x="3286773" y="2697347"/>
            <a:chExt cx="840764" cy="502151"/>
          </a:xfrm>
        </p:grpSpPr>
        <p:grpSp>
          <p:nvGrpSpPr>
            <p:cNvPr id="19" name="Group 18"/>
            <p:cNvGrpSpPr/>
            <p:nvPr/>
          </p:nvGrpSpPr>
          <p:grpSpPr>
            <a:xfrm>
              <a:off x="3286773" y="2697347"/>
              <a:ext cx="840764" cy="502151"/>
              <a:chOff x="2117557" y="2860675"/>
              <a:chExt cx="840764" cy="502151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reeform 30"/>
            <p:cNvSpPr/>
            <p:nvPr/>
          </p:nvSpPr>
          <p:spPr>
            <a:xfrm>
              <a:off x="3356811" y="2857172"/>
              <a:ext cx="745957" cy="331198"/>
            </a:xfrm>
            <a:custGeom>
              <a:avLst/>
              <a:gdLst>
                <a:gd name="connsiteX0" fmla="*/ 0 w 745957"/>
                <a:gd name="connsiteY0" fmla="*/ 264950 h 264950"/>
                <a:gd name="connsiteX1" fmla="*/ 216568 w 745957"/>
                <a:gd name="connsiteY1" fmla="*/ 216824 h 264950"/>
                <a:gd name="connsiteX2" fmla="*/ 403057 w 745957"/>
                <a:gd name="connsiteY2" fmla="*/ 255 h 264950"/>
                <a:gd name="connsiteX3" fmla="*/ 553452 w 745957"/>
                <a:gd name="connsiteY3" fmla="*/ 174713 h 264950"/>
                <a:gd name="connsiteX4" fmla="*/ 745957 w 745957"/>
                <a:gd name="connsiteY4" fmla="*/ 252918 h 264950"/>
                <a:gd name="connsiteX0" fmla="*/ 0 w 745957"/>
                <a:gd name="connsiteY0" fmla="*/ 264699 h 264699"/>
                <a:gd name="connsiteX1" fmla="*/ 216568 w 745957"/>
                <a:gd name="connsiteY1" fmla="*/ 216573 h 264699"/>
                <a:gd name="connsiteX2" fmla="*/ 403057 w 745957"/>
                <a:gd name="connsiteY2" fmla="*/ 4 h 264699"/>
                <a:gd name="connsiteX3" fmla="*/ 601578 w 745957"/>
                <a:gd name="connsiteY3" fmla="*/ 221774 h 264699"/>
                <a:gd name="connsiteX4" fmla="*/ 745957 w 745957"/>
                <a:gd name="connsiteY4" fmla="*/ 252667 h 264699"/>
                <a:gd name="connsiteX0" fmla="*/ 0 w 745957"/>
                <a:gd name="connsiteY0" fmla="*/ 259968 h 259968"/>
                <a:gd name="connsiteX1" fmla="*/ 216568 w 745957"/>
                <a:gd name="connsiteY1" fmla="*/ 211842 h 259968"/>
                <a:gd name="connsiteX2" fmla="*/ 487278 w 745957"/>
                <a:gd name="connsiteY2" fmla="*/ 4 h 259968"/>
                <a:gd name="connsiteX3" fmla="*/ 601578 w 745957"/>
                <a:gd name="connsiteY3" fmla="*/ 217043 h 259968"/>
                <a:gd name="connsiteX4" fmla="*/ 745957 w 745957"/>
                <a:gd name="connsiteY4" fmla="*/ 247936 h 259968"/>
                <a:gd name="connsiteX0" fmla="*/ 0 w 745957"/>
                <a:gd name="connsiteY0" fmla="*/ 260477 h 260477"/>
                <a:gd name="connsiteX1" fmla="*/ 372978 w 745957"/>
                <a:gd name="connsiteY1" fmla="*/ 160307 h 260477"/>
                <a:gd name="connsiteX2" fmla="*/ 487278 w 745957"/>
                <a:gd name="connsiteY2" fmla="*/ 513 h 260477"/>
                <a:gd name="connsiteX3" fmla="*/ 601578 w 745957"/>
                <a:gd name="connsiteY3" fmla="*/ 217552 h 260477"/>
                <a:gd name="connsiteX4" fmla="*/ 745957 w 745957"/>
                <a:gd name="connsiteY4" fmla="*/ 248445 h 2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957" h="260477">
                  <a:moveTo>
                    <a:pt x="0" y="260477"/>
                  </a:moveTo>
                  <a:cubicBezTo>
                    <a:pt x="74696" y="258472"/>
                    <a:pt x="291765" y="203634"/>
                    <a:pt x="372978" y="160307"/>
                  </a:cubicBezTo>
                  <a:cubicBezTo>
                    <a:pt x="454191" y="116980"/>
                    <a:pt x="449178" y="-9028"/>
                    <a:pt x="487278" y="513"/>
                  </a:cubicBezTo>
                  <a:cubicBezTo>
                    <a:pt x="525378" y="10054"/>
                    <a:pt x="558465" y="176230"/>
                    <a:pt x="601578" y="217552"/>
                  </a:cubicBezTo>
                  <a:cubicBezTo>
                    <a:pt x="644691" y="258874"/>
                    <a:pt x="678279" y="230397"/>
                    <a:pt x="745957" y="248445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48511" y="2712838"/>
            <a:ext cx="860695" cy="502151"/>
            <a:chOff x="4548511" y="2712838"/>
            <a:chExt cx="860695" cy="502151"/>
          </a:xfrm>
        </p:grpSpPr>
        <p:grpSp>
          <p:nvGrpSpPr>
            <p:cNvPr id="22" name="Group 21"/>
            <p:cNvGrpSpPr/>
            <p:nvPr/>
          </p:nvGrpSpPr>
          <p:grpSpPr>
            <a:xfrm>
              <a:off x="4548511" y="2712838"/>
              <a:ext cx="840764" cy="502151"/>
              <a:chOff x="2117557" y="2860675"/>
              <a:chExt cx="840764" cy="502151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/>
            <p:cNvSpPr/>
            <p:nvPr/>
          </p:nvSpPr>
          <p:spPr>
            <a:xfrm>
              <a:off x="4575049" y="2815053"/>
              <a:ext cx="834157" cy="379177"/>
            </a:xfrm>
            <a:custGeom>
              <a:avLst/>
              <a:gdLst>
                <a:gd name="connsiteX0" fmla="*/ 0 w 836194"/>
                <a:gd name="connsiteY0" fmla="*/ 324853 h 360948"/>
                <a:gd name="connsiteX1" fmla="*/ 294773 w 836194"/>
                <a:gd name="connsiteY1" fmla="*/ 300790 h 360948"/>
                <a:gd name="connsiteX2" fmla="*/ 439152 w 836194"/>
                <a:gd name="connsiteY2" fmla="*/ 0 h 360948"/>
                <a:gd name="connsiteX3" fmla="*/ 571500 w 836194"/>
                <a:gd name="connsiteY3" fmla="*/ 300790 h 360948"/>
                <a:gd name="connsiteX4" fmla="*/ 836194 w 836194"/>
                <a:gd name="connsiteY4" fmla="*/ 360948 h 360948"/>
                <a:gd name="connsiteX0" fmla="*/ 0 w 836194"/>
                <a:gd name="connsiteY0" fmla="*/ 325080 h 361175"/>
                <a:gd name="connsiteX1" fmla="*/ 333171 w 836194"/>
                <a:gd name="connsiteY1" fmla="*/ 252890 h 361175"/>
                <a:gd name="connsiteX2" fmla="*/ 439152 w 836194"/>
                <a:gd name="connsiteY2" fmla="*/ 227 h 361175"/>
                <a:gd name="connsiteX3" fmla="*/ 571500 w 836194"/>
                <a:gd name="connsiteY3" fmla="*/ 301017 h 361175"/>
                <a:gd name="connsiteX4" fmla="*/ 836194 w 836194"/>
                <a:gd name="connsiteY4" fmla="*/ 361175 h 361175"/>
                <a:gd name="connsiteX0" fmla="*/ 0 w 880993"/>
                <a:gd name="connsiteY0" fmla="*/ 367199 h 369309"/>
                <a:gd name="connsiteX1" fmla="*/ 377970 w 880993"/>
                <a:gd name="connsiteY1" fmla="*/ 252898 h 369309"/>
                <a:gd name="connsiteX2" fmla="*/ 483951 w 880993"/>
                <a:gd name="connsiteY2" fmla="*/ 235 h 369309"/>
                <a:gd name="connsiteX3" fmla="*/ 616299 w 880993"/>
                <a:gd name="connsiteY3" fmla="*/ 301025 h 369309"/>
                <a:gd name="connsiteX4" fmla="*/ 880993 w 880993"/>
                <a:gd name="connsiteY4" fmla="*/ 361183 h 369309"/>
                <a:gd name="connsiteX0" fmla="*/ 0 w 880993"/>
                <a:gd name="connsiteY0" fmla="*/ 367146 h 369256"/>
                <a:gd name="connsiteX1" fmla="*/ 377970 w 880993"/>
                <a:gd name="connsiteY1" fmla="*/ 252845 h 369256"/>
                <a:gd name="connsiteX2" fmla="*/ 483951 w 880993"/>
                <a:gd name="connsiteY2" fmla="*/ 182 h 369256"/>
                <a:gd name="connsiteX3" fmla="*/ 629097 w 880993"/>
                <a:gd name="connsiteY3" fmla="*/ 294956 h 369256"/>
                <a:gd name="connsiteX4" fmla="*/ 880993 w 880993"/>
                <a:gd name="connsiteY4" fmla="*/ 361130 h 369256"/>
                <a:gd name="connsiteX0" fmla="*/ 0 w 887393"/>
                <a:gd name="connsiteY0" fmla="*/ 367146 h 379177"/>
                <a:gd name="connsiteX1" fmla="*/ 377970 w 887393"/>
                <a:gd name="connsiteY1" fmla="*/ 252845 h 379177"/>
                <a:gd name="connsiteX2" fmla="*/ 483951 w 887393"/>
                <a:gd name="connsiteY2" fmla="*/ 182 h 379177"/>
                <a:gd name="connsiteX3" fmla="*/ 629097 w 887393"/>
                <a:gd name="connsiteY3" fmla="*/ 294956 h 379177"/>
                <a:gd name="connsiteX4" fmla="*/ 887393 w 887393"/>
                <a:gd name="connsiteY4" fmla="*/ 379177 h 379177"/>
                <a:gd name="connsiteX0" fmla="*/ 0 w 887393"/>
                <a:gd name="connsiteY0" fmla="*/ 367146 h 379177"/>
                <a:gd name="connsiteX1" fmla="*/ 377970 w 887393"/>
                <a:gd name="connsiteY1" fmla="*/ 252845 h 379177"/>
                <a:gd name="connsiteX2" fmla="*/ 483951 w 887393"/>
                <a:gd name="connsiteY2" fmla="*/ 182 h 379177"/>
                <a:gd name="connsiteX3" fmla="*/ 629097 w 887393"/>
                <a:gd name="connsiteY3" fmla="*/ 294956 h 379177"/>
                <a:gd name="connsiteX4" fmla="*/ 887393 w 887393"/>
                <a:gd name="connsiteY4" fmla="*/ 379177 h 3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393" h="379177">
                  <a:moveTo>
                    <a:pt x="0" y="367146"/>
                  </a:moveTo>
                  <a:cubicBezTo>
                    <a:pt x="110790" y="382185"/>
                    <a:pt x="297312" y="314006"/>
                    <a:pt x="377970" y="252845"/>
                  </a:cubicBezTo>
                  <a:cubicBezTo>
                    <a:pt x="458629" y="191684"/>
                    <a:pt x="442096" y="-6837"/>
                    <a:pt x="483951" y="182"/>
                  </a:cubicBezTo>
                  <a:cubicBezTo>
                    <a:pt x="525806" y="7201"/>
                    <a:pt x="561857" y="231790"/>
                    <a:pt x="629097" y="294956"/>
                  </a:cubicBezTo>
                  <a:cubicBezTo>
                    <a:pt x="696337" y="358122"/>
                    <a:pt x="775333" y="343083"/>
                    <a:pt x="887393" y="379177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04704" y="2712838"/>
            <a:ext cx="840764" cy="502151"/>
            <a:chOff x="2004704" y="2712838"/>
            <a:chExt cx="840764" cy="502151"/>
          </a:xfrm>
        </p:grpSpPr>
        <p:grpSp>
          <p:nvGrpSpPr>
            <p:cNvPr id="17" name="Group 16"/>
            <p:cNvGrpSpPr/>
            <p:nvPr/>
          </p:nvGrpSpPr>
          <p:grpSpPr>
            <a:xfrm>
              <a:off x="2004704" y="2712838"/>
              <a:ext cx="840764" cy="502151"/>
              <a:chOff x="2117557" y="2860675"/>
              <a:chExt cx="840764" cy="502151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reeform 32"/>
            <p:cNvSpPr/>
            <p:nvPr/>
          </p:nvSpPr>
          <p:spPr>
            <a:xfrm>
              <a:off x="2021530" y="2872638"/>
              <a:ext cx="757990" cy="318948"/>
            </a:xfrm>
            <a:custGeom>
              <a:avLst/>
              <a:gdLst>
                <a:gd name="connsiteX0" fmla="*/ 0 w 757990"/>
                <a:gd name="connsiteY0" fmla="*/ 307312 h 307312"/>
                <a:gd name="connsiteX1" fmla="*/ 234616 w 757990"/>
                <a:gd name="connsiteY1" fmla="*/ 229107 h 307312"/>
                <a:gd name="connsiteX2" fmla="*/ 342900 w 757990"/>
                <a:gd name="connsiteY2" fmla="*/ 6522 h 307312"/>
                <a:gd name="connsiteX3" fmla="*/ 505326 w 757990"/>
                <a:gd name="connsiteY3" fmla="*/ 78712 h 307312"/>
                <a:gd name="connsiteX4" fmla="*/ 613611 w 757990"/>
                <a:gd name="connsiteY4" fmla="*/ 277233 h 307312"/>
                <a:gd name="connsiteX5" fmla="*/ 757990 w 757990"/>
                <a:gd name="connsiteY5" fmla="*/ 295280 h 307312"/>
                <a:gd name="connsiteX0" fmla="*/ 0 w 757990"/>
                <a:gd name="connsiteY0" fmla="*/ 300911 h 300911"/>
                <a:gd name="connsiteX1" fmla="*/ 234616 w 757990"/>
                <a:gd name="connsiteY1" fmla="*/ 222706 h 300911"/>
                <a:gd name="connsiteX2" fmla="*/ 342900 w 757990"/>
                <a:gd name="connsiteY2" fmla="*/ 121 h 300911"/>
                <a:gd name="connsiteX3" fmla="*/ 523374 w 757990"/>
                <a:gd name="connsiteY3" fmla="*/ 192627 h 300911"/>
                <a:gd name="connsiteX4" fmla="*/ 613611 w 757990"/>
                <a:gd name="connsiteY4" fmla="*/ 270832 h 300911"/>
                <a:gd name="connsiteX5" fmla="*/ 757990 w 757990"/>
                <a:gd name="connsiteY5" fmla="*/ 288879 h 300911"/>
                <a:gd name="connsiteX0" fmla="*/ 0 w 757990"/>
                <a:gd name="connsiteY0" fmla="*/ 318948 h 318948"/>
                <a:gd name="connsiteX1" fmla="*/ 234616 w 757990"/>
                <a:gd name="connsiteY1" fmla="*/ 240743 h 318948"/>
                <a:gd name="connsiteX2" fmla="*/ 378994 w 757990"/>
                <a:gd name="connsiteY2" fmla="*/ 110 h 318948"/>
                <a:gd name="connsiteX3" fmla="*/ 523374 w 757990"/>
                <a:gd name="connsiteY3" fmla="*/ 210664 h 318948"/>
                <a:gd name="connsiteX4" fmla="*/ 613611 w 757990"/>
                <a:gd name="connsiteY4" fmla="*/ 288869 h 318948"/>
                <a:gd name="connsiteX5" fmla="*/ 757990 w 757990"/>
                <a:gd name="connsiteY5" fmla="*/ 306916 h 3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7990" h="318948">
                  <a:moveTo>
                    <a:pt x="0" y="318948"/>
                  </a:moveTo>
                  <a:cubicBezTo>
                    <a:pt x="88733" y="304911"/>
                    <a:pt x="171450" y="293883"/>
                    <a:pt x="234616" y="240743"/>
                  </a:cubicBezTo>
                  <a:cubicBezTo>
                    <a:pt x="297782" y="187603"/>
                    <a:pt x="330868" y="5123"/>
                    <a:pt x="378994" y="110"/>
                  </a:cubicBezTo>
                  <a:cubicBezTo>
                    <a:pt x="427120" y="-4903"/>
                    <a:pt x="484271" y="162538"/>
                    <a:pt x="523374" y="210664"/>
                  </a:cubicBezTo>
                  <a:cubicBezTo>
                    <a:pt x="562477" y="258790"/>
                    <a:pt x="574508" y="272827"/>
                    <a:pt x="613611" y="288869"/>
                  </a:cubicBezTo>
                  <a:cubicBezTo>
                    <a:pt x="652714" y="304911"/>
                    <a:pt x="706856" y="315940"/>
                    <a:pt x="757990" y="306916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ight Arrow 39"/>
              <p:cNvSpPr/>
              <p:nvPr/>
            </p:nvSpPr>
            <p:spPr>
              <a:xfrm flipH="1">
                <a:off x="2839962" y="1236343"/>
                <a:ext cx="2896583" cy="316068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𝝏𝜽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0" name="Right Arrow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39962" y="1236343"/>
                <a:ext cx="2896583" cy="316068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/>
          <p:cNvSpPr/>
          <p:nvPr/>
        </p:nvSpPr>
        <p:spPr>
          <a:xfrm>
            <a:off x="2117557" y="2069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382118" y="2069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4641033" y="2069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5902771" y="2069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841332" y="2815112"/>
            <a:ext cx="679784" cy="373255"/>
          </a:xfrm>
          <a:custGeom>
            <a:avLst/>
            <a:gdLst>
              <a:gd name="connsiteX0" fmla="*/ 679784 w 679784"/>
              <a:gd name="connsiteY0" fmla="*/ 367047 h 373062"/>
              <a:gd name="connsiteX1" fmla="*/ 517357 w 679784"/>
              <a:gd name="connsiteY1" fmla="*/ 198605 h 373062"/>
              <a:gd name="connsiteX2" fmla="*/ 348915 w 679784"/>
              <a:gd name="connsiteY2" fmla="*/ 83 h 373062"/>
              <a:gd name="connsiteX3" fmla="*/ 222584 w 679784"/>
              <a:gd name="connsiteY3" fmla="*/ 222668 h 373062"/>
              <a:gd name="connsiteX4" fmla="*/ 0 w 679784"/>
              <a:gd name="connsiteY4" fmla="*/ 373062 h 373062"/>
              <a:gd name="connsiteX0" fmla="*/ 679784 w 679784"/>
              <a:gd name="connsiteY0" fmla="*/ 367240 h 373255"/>
              <a:gd name="connsiteX1" fmla="*/ 475246 w 679784"/>
              <a:gd name="connsiteY1" fmla="*/ 270987 h 373255"/>
              <a:gd name="connsiteX2" fmla="*/ 348915 w 679784"/>
              <a:gd name="connsiteY2" fmla="*/ 276 h 373255"/>
              <a:gd name="connsiteX3" fmla="*/ 222584 w 679784"/>
              <a:gd name="connsiteY3" fmla="*/ 222861 h 373255"/>
              <a:gd name="connsiteX4" fmla="*/ 0 w 679784"/>
              <a:gd name="connsiteY4" fmla="*/ 373255 h 37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84" h="373255">
                <a:moveTo>
                  <a:pt x="679784" y="367240"/>
                </a:moveTo>
                <a:cubicBezTo>
                  <a:pt x="626143" y="313599"/>
                  <a:pt x="530391" y="332148"/>
                  <a:pt x="475246" y="270987"/>
                </a:cubicBezTo>
                <a:cubicBezTo>
                  <a:pt x="420101" y="209826"/>
                  <a:pt x="391025" y="8297"/>
                  <a:pt x="348915" y="276"/>
                </a:cubicBezTo>
                <a:cubicBezTo>
                  <a:pt x="306805" y="-7745"/>
                  <a:pt x="280737" y="160698"/>
                  <a:pt x="222584" y="222861"/>
                </a:cubicBezTo>
                <a:cubicBezTo>
                  <a:pt x="164431" y="285024"/>
                  <a:pt x="82215" y="329139"/>
                  <a:pt x="0" y="373255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572000" y="2815312"/>
            <a:ext cx="721895" cy="367041"/>
          </a:xfrm>
          <a:custGeom>
            <a:avLst/>
            <a:gdLst>
              <a:gd name="connsiteX0" fmla="*/ 721895 w 721895"/>
              <a:gd name="connsiteY0" fmla="*/ 367041 h 367041"/>
              <a:gd name="connsiteX1" fmla="*/ 493295 w 721895"/>
              <a:gd name="connsiteY1" fmla="*/ 288835 h 367041"/>
              <a:gd name="connsiteX2" fmla="*/ 378995 w 721895"/>
              <a:gd name="connsiteY2" fmla="*/ 234693 h 367041"/>
              <a:gd name="connsiteX3" fmla="*/ 288758 w 721895"/>
              <a:gd name="connsiteY3" fmla="*/ 77 h 367041"/>
              <a:gd name="connsiteX4" fmla="*/ 156411 w 721895"/>
              <a:gd name="connsiteY4" fmla="*/ 210630 h 367041"/>
              <a:gd name="connsiteX5" fmla="*/ 0 w 721895"/>
              <a:gd name="connsiteY5" fmla="*/ 367041 h 36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895" h="367041">
                <a:moveTo>
                  <a:pt x="721895" y="367041"/>
                </a:moveTo>
                <a:cubicBezTo>
                  <a:pt x="636170" y="338967"/>
                  <a:pt x="550445" y="310893"/>
                  <a:pt x="493295" y="288835"/>
                </a:cubicBezTo>
                <a:cubicBezTo>
                  <a:pt x="436145" y="266777"/>
                  <a:pt x="413084" y="282819"/>
                  <a:pt x="378995" y="234693"/>
                </a:cubicBezTo>
                <a:cubicBezTo>
                  <a:pt x="344905" y="186567"/>
                  <a:pt x="325855" y="4088"/>
                  <a:pt x="288758" y="77"/>
                </a:cubicBezTo>
                <a:cubicBezTo>
                  <a:pt x="251661" y="-3934"/>
                  <a:pt x="204537" y="149469"/>
                  <a:pt x="156411" y="210630"/>
                </a:cubicBezTo>
                <a:cubicBezTo>
                  <a:pt x="108285" y="271791"/>
                  <a:pt x="54142" y="319416"/>
                  <a:pt x="0" y="367041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35916" y="2924791"/>
            <a:ext cx="721895" cy="252698"/>
          </a:xfrm>
          <a:custGeom>
            <a:avLst/>
            <a:gdLst>
              <a:gd name="connsiteX0" fmla="*/ 721895 w 721895"/>
              <a:gd name="connsiteY0" fmla="*/ 367041 h 367041"/>
              <a:gd name="connsiteX1" fmla="*/ 493295 w 721895"/>
              <a:gd name="connsiteY1" fmla="*/ 288835 h 367041"/>
              <a:gd name="connsiteX2" fmla="*/ 378995 w 721895"/>
              <a:gd name="connsiteY2" fmla="*/ 234693 h 367041"/>
              <a:gd name="connsiteX3" fmla="*/ 288758 w 721895"/>
              <a:gd name="connsiteY3" fmla="*/ 77 h 367041"/>
              <a:gd name="connsiteX4" fmla="*/ 156411 w 721895"/>
              <a:gd name="connsiteY4" fmla="*/ 210630 h 367041"/>
              <a:gd name="connsiteX5" fmla="*/ 0 w 721895"/>
              <a:gd name="connsiteY5" fmla="*/ 367041 h 367041"/>
              <a:gd name="connsiteX0" fmla="*/ 721895 w 721895"/>
              <a:gd name="connsiteY0" fmla="*/ 366980 h 366980"/>
              <a:gd name="connsiteX1" fmla="*/ 493295 w 721895"/>
              <a:gd name="connsiteY1" fmla="*/ 288774 h 366980"/>
              <a:gd name="connsiteX2" fmla="*/ 378995 w 721895"/>
              <a:gd name="connsiteY2" fmla="*/ 234632 h 366980"/>
              <a:gd name="connsiteX3" fmla="*/ 288758 w 721895"/>
              <a:gd name="connsiteY3" fmla="*/ 16 h 366980"/>
              <a:gd name="connsiteX4" fmla="*/ 234616 w 721895"/>
              <a:gd name="connsiteY4" fmla="*/ 246663 h 366980"/>
              <a:gd name="connsiteX5" fmla="*/ 0 w 721895"/>
              <a:gd name="connsiteY5" fmla="*/ 366980 h 366980"/>
              <a:gd name="connsiteX0" fmla="*/ 721895 w 721895"/>
              <a:gd name="connsiteY0" fmla="*/ 342918 h 342918"/>
              <a:gd name="connsiteX1" fmla="*/ 493295 w 721895"/>
              <a:gd name="connsiteY1" fmla="*/ 26471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487279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252698 h 252698"/>
              <a:gd name="connsiteX1" fmla="*/ 619626 w 721895"/>
              <a:gd name="connsiteY1" fmla="*/ 216602 h 252698"/>
              <a:gd name="connsiteX2" fmla="*/ 487279 w 721895"/>
              <a:gd name="connsiteY2" fmla="*/ 120350 h 252698"/>
              <a:gd name="connsiteX3" fmla="*/ 360948 w 721895"/>
              <a:gd name="connsiteY3" fmla="*/ 35 h 252698"/>
              <a:gd name="connsiteX4" fmla="*/ 234616 w 721895"/>
              <a:gd name="connsiteY4" fmla="*/ 132381 h 252698"/>
              <a:gd name="connsiteX5" fmla="*/ 0 w 721895"/>
              <a:gd name="connsiteY5" fmla="*/ 252698 h 25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895" h="252698">
                <a:moveTo>
                  <a:pt x="721895" y="252698"/>
                </a:moveTo>
                <a:cubicBezTo>
                  <a:pt x="636170" y="224624"/>
                  <a:pt x="658729" y="238660"/>
                  <a:pt x="619626" y="216602"/>
                </a:cubicBezTo>
                <a:cubicBezTo>
                  <a:pt x="580523" y="194544"/>
                  <a:pt x="530392" y="156444"/>
                  <a:pt x="487279" y="120350"/>
                </a:cubicBezTo>
                <a:cubicBezTo>
                  <a:pt x="444166" y="84256"/>
                  <a:pt x="403058" y="-1970"/>
                  <a:pt x="360948" y="35"/>
                </a:cubicBezTo>
                <a:cubicBezTo>
                  <a:pt x="318838" y="2040"/>
                  <a:pt x="294774" y="90271"/>
                  <a:pt x="234616" y="132381"/>
                </a:cubicBezTo>
                <a:cubicBezTo>
                  <a:pt x="174458" y="174492"/>
                  <a:pt x="54142" y="205073"/>
                  <a:pt x="0" y="252698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rved Down Arrow 52"/>
          <p:cNvSpPr/>
          <p:nvPr/>
        </p:nvSpPr>
        <p:spPr>
          <a:xfrm>
            <a:off x="3953863" y="2697164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urved Down Arrow 53"/>
          <p:cNvSpPr/>
          <p:nvPr/>
        </p:nvSpPr>
        <p:spPr>
          <a:xfrm>
            <a:off x="5214013" y="2694390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urved Down Arrow 54"/>
          <p:cNvSpPr/>
          <p:nvPr/>
        </p:nvSpPr>
        <p:spPr>
          <a:xfrm>
            <a:off x="2683735" y="2701063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Curved Down Arrow 55"/>
          <p:cNvSpPr/>
          <p:nvPr/>
        </p:nvSpPr>
        <p:spPr>
          <a:xfrm flipV="1">
            <a:off x="5214013" y="3400390"/>
            <a:ext cx="758852" cy="289514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gradFill flip="none" rotWithShape="1">
            <a:gsLst>
              <a:gs pos="0">
                <a:srgbClr val="7030A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811072" y="2881013"/>
            <a:ext cx="721895" cy="294793"/>
          </a:xfrm>
          <a:custGeom>
            <a:avLst/>
            <a:gdLst>
              <a:gd name="connsiteX0" fmla="*/ 721895 w 721895"/>
              <a:gd name="connsiteY0" fmla="*/ 367041 h 367041"/>
              <a:gd name="connsiteX1" fmla="*/ 493295 w 721895"/>
              <a:gd name="connsiteY1" fmla="*/ 288835 h 367041"/>
              <a:gd name="connsiteX2" fmla="*/ 378995 w 721895"/>
              <a:gd name="connsiteY2" fmla="*/ 234693 h 367041"/>
              <a:gd name="connsiteX3" fmla="*/ 288758 w 721895"/>
              <a:gd name="connsiteY3" fmla="*/ 77 h 367041"/>
              <a:gd name="connsiteX4" fmla="*/ 156411 w 721895"/>
              <a:gd name="connsiteY4" fmla="*/ 210630 h 367041"/>
              <a:gd name="connsiteX5" fmla="*/ 0 w 721895"/>
              <a:gd name="connsiteY5" fmla="*/ 367041 h 367041"/>
              <a:gd name="connsiteX0" fmla="*/ 721895 w 721895"/>
              <a:gd name="connsiteY0" fmla="*/ 366980 h 366980"/>
              <a:gd name="connsiteX1" fmla="*/ 493295 w 721895"/>
              <a:gd name="connsiteY1" fmla="*/ 288774 h 366980"/>
              <a:gd name="connsiteX2" fmla="*/ 378995 w 721895"/>
              <a:gd name="connsiteY2" fmla="*/ 234632 h 366980"/>
              <a:gd name="connsiteX3" fmla="*/ 288758 w 721895"/>
              <a:gd name="connsiteY3" fmla="*/ 16 h 366980"/>
              <a:gd name="connsiteX4" fmla="*/ 234616 w 721895"/>
              <a:gd name="connsiteY4" fmla="*/ 246663 h 366980"/>
              <a:gd name="connsiteX5" fmla="*/ 0 w 721895"/>
              <a:gd name="connsiteY5" fmla="*/ 366980 h 366980"/>
              <a:gd name="connsiteX0" fmla="*/ 721895 w 721895"/>
              <a:gd name="connsiteY0" fmla="*/ 342918 h 342918"/>
              <a:gd name="connsiteX1" fmla="*/ 493295 w 721895"/>
              <a:gd name="connsiteY1" fmla="*/ 26471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487279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252698 h 252698"/>
              <a:gd name="connsiteX1" fmla="*/ 619626 w 721895"/>
              <a:gd name="connsiteY1" fmla="*/ 216602 h 252698"/>
              <a:gd name="connsiteX2" fmla="*/ 487279 w 721895"/>
              <a:gd name="connsiteY2" fmla="*/ 120350 h 252698"/>
              <a:gd name="connsiteX3" fmla="*/ 360948 w 721895"/>
              <a:gd name="connsiteY3" fmla="*/ 35 h 252698"/>
              <a:gd name="connsiteX4" fmla="*/ 234616 w 721895"/>
              <a:gd name="connsiteY4" fmla="*/ 132381 h 252698"/>
              <a:gd name="connsiteX5" fmla="*/ 0 w 721895"/>
              <a:gd name="connsiteY5" fmla="*/ 252698 h 252698"/>
              <a:gd name="connsiteX0" fmla="*/ 721895 w 721895"/>
              <a:gd name="connsiteY0" fmla="*/ 253154 h 253154"/>
              <a:gd name="connsiteX1" fmla="*/ 619626 w 721895"/>
              <a:gd name="connsiteY1" fmla="*/ 217058 h 253154"/>
              <a:gd name="connsiteX2" fmla="*/ 487279 w 721895"/>
              <a:gd name="connsiteY2" fmla="*/ 120806 h 253154"/>
              <a:gd name="connsiteX3" fmla="*/ 360948 w 721895"/>
              <a:gd name="connsiteY3" fmla="*/ 491 h 253154"/>
              <a:gd name="connsiteX4" fmla="*/ 138363 w 721895"/>
              <a:gd name="connsiteY4" fmla="*/ 168931 h 253154"/>
              <a:gd name="connsiteX5" fmla="*/ 0 w 721895"/>
              <a:gd name="connsiteY5" fmla="*/ 253154 h 253154"/>
              <a:gd name="connsiteX0" fmla="*/ 721895 w 721895"/>
              <a:gd name="connsiteY0" fmla="*/ 295136 h 295136"/>
              <a:gd name="connsiteX1" fmla="*/ 619626 w 721895"/>
              <a:gd name="connsiteY1" fmla="*/ 259040 h 295136"/>
              <a:gd name="connsiteX2" fmla="*/ 487279 w 721895"/>
              <a:gd name="connsiteY2" fmla="*/ 162788 h 295136"/>
              <a:gd name="connsiteX3" fmla="*/ 252664 w 721895"/>
              <a:gd name="connsiteY3" fmla="*/ 362 h 295136"/>
              <a:gd name="connsiteX4" fmla="*/ 138363 w 721895"/>
              <a:gd name="connsiteY4" fmla="*/ 210913 h 295136"/>
              <a:gd name="connsiteX5" fmla="*/ 0 w 721895"/>
              <a:gd name="connsiteY5" fmla="*/ 295136 h 295136"/>
              <a:gd name="connsiteX0" fmla="*/ 721895 w 721895"/>
              <a:gd name="connsiteY0" fmla="*/ 294793 h 294793"/>
              <a:gd name="connsiteX1" fmla="*/ 619626 w 721895"/>
              <a:gd name="connsiteY1" fmla="*/ 258697 h 294793"/>
              <a:gd name="connsiteX2" fmla="*/ 433137 w 721895"/>
              <a:gd name="connsiteY2" fmla="*/ 198539 h 294793"/>
              <a:gd name="connsiteX3" fmla="*/ 252664 w 721895"/>
              <a:gd name="connsiteY3" fmla="*/ 19 h 294793"/>
              <a:gd name="connsiteX4" fmla="*/ 138363 w 721895"/>
              <a:gd name="connsiteY4" fmla="*/ 210570 h 294793"/>
              <a:gd name="connsiteX5" fmla="*/ 0 w 721895"/>
              <a:gd name="connsiteY5" fmla="*/ 294793 h 29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895" h="294793">
                <a:moveTo>
                  <a:pt x="721895" y="294793"/>
                </a:moveTo>
                <a:cubicBezTo>
                  <a:pt x="636170" y="266719"/>
                  <a:pt x="667752" y="274739"/>
                  <a:pt x="619626" y="258697"/>
                </a:cubicBezTo>
                <a:cubicBezTo>
                  <a:pt x="571500" y="242655"/>
                  <a:pt x="494297" y="241652"/>
                  <a:pt x="433137" y="198539"/>
                </a:cubicBezTo>
                <a:cubicBezTo>
                  <a:pt x="371977" y="155426"/>
                  <a:pt x="301793" y="-1986"/>
                  <a:pt x="252664" y="19"/>
                </a:cubicBezTo>
                <a:cubicBezTo>
                  <a:pt x="203535" y="2024"/>
                  <a:pt x="180474" y="161441"/>
                  <a:pt x="138363" y="210570"/>
                </a:cubicBezTo>
                <a:cubicBezTo>
                  <a:pt x="96252" y="259699"/>
                  <a:pt x="54142" y="247168"/>
                  <a:pt x="0" y="294793"/>
                </a:cubicBezTo>
              </a:path>
            </a:pathLst>
          </a:custGeom>
          <a:solidFill>
            <a:srgbClr val="7030A0">
              <a:alpha val="5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9" y="3545147"/>
            <a:ext cx="657440" cy="14025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 animBg="1"/>
      <p:bldP spid="40" grpId="1" animBg="1"/>
      <p:bldP spid="41" grpId="0" animBg="1"/>
      <p:bldP spid="42" grpId="0" animBg="1"/>
      <p:bldP spid="43" grpId="0" animBg="1"/>
      <p:bldP spid="44" grpId="0" animBg="1"/>
      <p:bldP spid="47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Optimization’s Pitfalls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Batch Norm!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811072" y="2706821"/>
            <a:ext cx="845498" cy="502151"/>
            <a:chOff x="5811072" y="2706821"/>
            <a:chExt cx="845498" cy="502151"/>
          </a:xfrm>
        </p:grpSpPr>
        <p:sp>
          <p:nvSpPr>
            <p:cNvPr id="18" name="Freeform 17"/>
            <p:cNvSpPr/>
            <p:nvPr/>
          </p:nvSpPr>
          <p:spPr>
            <a:xfrm flipH="1">
              <a:off x="5811072" y="2800183"/>
              <a:ext cx="811426" cy="387570"/>
            </a:xfrm>
            <a:custGeom>
              <a:avLst/>
              <a:gdLst>
                <a:gd name="connsiteX0" fmla="*/ 0 w 679784"/>
                <a:gd name="connsiteY0" fmla="*/ 354935 h 360983"/>
                <a:gd name="connsiteX1" fmla="*/ 120315 w 679784"/>
                <a:gd name="connsiteY1" fmla="*/ 312824 h 360983"/>
                <a:gd name="connsiteX2" fmla="*/ 258679 w 679784"/>
                <a:gd name="connsiteY2" fmla="*/ 3 h 360983"/>
                <a:gd name="connsiteX3" fmla="*/ 348915 w 679784"/>
                <a:gd name="connsiteY3" fmla="*/ 306808 h 360983"/>
                <a:gd name="connsiteX4" fmla="*/ 679784 w 679784"/>
                <a:gd name="connsiteY4" fmla="*/ 354935 h 36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784" h="360983">
                  <a:moveTo>
                    <a:pt x="0" y="354935"/>
                  </a:moveTo>
                  <a:cubicBezTo>
                    <a:pt x="38601" y="363457"/>
                    <a:pt x="77202" y="371979"/>
                    <a:pt x="120315" y="312824"/>
                  </a:cubicBezTo>
                  <a:cubicBezTo>
                    <a:pt x="163428" y="253669"/>
                    <a:pt x="220579" y="1006"/>
                    <a:pt x="258679" y="3"/>
                  </a:cubicBezTo>
                  <a:cubicBezTo>
                    <a:pt x="296779" y="-1000"/>
                    <a:pt x="278731" y="247653"/>
                    <a:pt x="348915" y="306808"/>
                  </a:cubicBezTo>
                  <a:cubicBezTo>
                    <a:pt x="419099" y="365963"/>
                    <a:pt x="549441" y="360449"/>
                    <a:pt x="679784" y="354935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815806" y="2706821"/>
              <a:ext cx="840764" cy="502151"/>
              <a:chOff x="2117557" y="2860675"/>
              <a:chExt cx="840764" cy="502151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ounded Rectangle 3"/>
          <p:cNvSpPr/>
          <p:nvPr/>
        </p:nvSpPr>
        <p:spPr>
          <a:xfrm>
            <a:off x="2845468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152900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460332" y="1756611"/>
            <a:ext cx="270711" cy="854242"/>
          </a:xfrm>
          <a:prstGeom prst="roundRect">
            <a:avLst>
              <a:gd name="adj" fmla="val 26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117557" y="2069432"/>
            <a:ext cx="4440935" cy="228600"/>
            <a:chOff x="2117557" y="2069432"/>
            <a:chExt cx="4440935" cy="228600"/>
          </a:xfrm>
        </p:grpSpPr>
        <p:sp>
          <p:nvSpPr>
            <p:cNvPr id="9" name="Right Arrow 8"/>
            <p:cNvSpPr/>
            <p:nvPr/>
          </p:nvSpPr>
          <p:spPr>
            <a:xfrm>
              <a:off x="2117557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379295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641033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902771" y="2069432"/>
              <a:ext cx="655721" cy="228600"/>
            </a:xfrm>
            <a:prstGeom prst="rightArrow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01107" y="1870480"/>
                <a:ext cx="3442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07" y="1870480"/>
                <a:ext cx="34426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31370" y="1870480"/>
                <a:ext cx="3500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70" y="1870480"/>
                <a:ext cx="35003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286773" y="2697347"/>
            <a:ext cx="840764" cy="502151"/>
            <a:chOff x="3286773" y="2697347"/>
            <a:chExt cx="840764" cy="502151"/>
          </a:xfrm>
        </p:grpSpPr>
        <p:grpSp>
          <p:nvGrpSpPr>
            <p:cNvPr id="19" name="Group 18"/>
            <p:cNvGrpSpPr/>
            <p:nvPr/>
          </p:nvGrpSpPr>
          <p:grpSpPr>
            <a:xfrm>
              <a:off x="3286773" y="2697347"/>
              <a:ext cx="840764" cy="502151"/>
              <a:chOff x="2117557" y="2860675"/>
              <a:chExt cx="840764" cy="502151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reeform 30"/>
            <p:cNvSpPr/>
            <p:nvPr/>
          </p:nvSpPr>
          <p:spPr>
            <a:xfrm>
              <a:off x="3356811" y="2857172"/>
              <a:ext cx="745957" cy="331198"/>
            </a:xfrm>
            <a:custGeom>
              <a:avLst/>
              <a:gdLst>
                <a:gd name="connsiteX0" fmla="*/ 0 w 745957"/>
                <a:gd name="connsiteY0" fmla="*/ 264950 h 264950"/>
                <a:gd name="connsiteX1" fmla="*/ 216568 w 745957"/>
                <a:gd name="connsiteY1" fmla="*/ 216824 h 264950"/>
                <a:gd name="connsiteX2" fmla="*/ 403057 w 745957"/>
                <a:gd name="connsiteY2" fmla="*/ 255 h 264950"/>
                <a:gd name="connsiteX3" fmla="*/ 553452 w 745957"/>
                <a:gd name="connsiteY3" fmla="*/ 174713 h 264950"/>
                <a:gd name="connsiteX4" fmla="*/ 745957 w 745957"/>
                <a:gd name="connsiteY4" fmla="*/ 252918 h 264950"/>
                <a:gd name="connsiteX0" fmla="*/ 0 w 745957"/>
                <a:gd name="connsiteY0" fmla="*/ 264699 h 264699"/>
                <a:gd name="connsiteX1" fmla="*/ 216568 w 745957"/>
                <a:gd name="connsiteY1" fmla="*/ 216573 h 264699"/>
                <a:gd name="connsiteX2" fmla="*/ 403057 w 745957"/>
                <a:gd name="connsiteY2" fmla="*/ 4 h 264699"/>
                <a:gd name="connsiteX3" fmla="*/ 601578 w 745957"/>
                <a:gd name="connsiteY3" fmla="*/ 221774 h 264699"/>
                <a:gd name="connsiteX4" fmla="*/ 745957 w 745957"/>
                <a:gd name="connsiteY4" fmla="*/ 252667 h 264699"/>
                <a:gd name="connsiteX0" fmla="*/ 0 w 745957"/>
                <a:gd name="connsiteY0" fmla="*/ 259968 h 259968"/>
                <a:gd name="connsiteX1" fmla="*/ 216568 w 745957"/>
                <a:gd name="connsiteY1" fmla="*/ 211842 h 259968"/>
                <a:gd name="connsiteX2" fmla="*/ 487278 w 745957"/>
                <a:gd name="connsiteY2" fmla="*/ 4 h 259968"/>
                <a:gd name="connsiteX3" fmla="*/ 601578 w 745957"/>
                <a:gd name="connsiteY3" fmla="*/ 217043 h 259968"/>
                <a:gd name="connsiteX4" fmla="*/ 745957 w 745957"/>
                <a:gd name="connsiteY4" fmla="*/ 247936 h 259968"/>
                <a:gd name="connsiteX0" fmla="*/ 0 w 745957"/>
                <a:gd name="connsiteY0" fmla="*/ 260477 h 260477"/>
                <a:gd name="connsiteX1" fmla="*/ 372978 w 745957"/>
                <a:gd name="connsiteY1" fmla="*/ 160307 h 260477"/>
                <a:gd name="connsiteX2" fmla="*/ 487278 w 745957"/>
                <a:gd name="connsiteY2" fmla="*/ 513 h 260477"/>
                <a:gd name="connsiteX3" fmla="*/ 601578 w 745957"/>
                <a:gd name="connsiteY3" fmla="*/ 217552 h 260477"/>
                <a:gd name="connsiteX4" fmla="*/ 745957 w 745957"/>
                <a:gd name="connsiteY4" fmla="*/ 248445 h 2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957" h="260477">
                  <a:moveTo>
                    <a:pt x="0" y="260477"/>
                  </a:moveTo>
                  <a:cubicBezTo>
                    <a:pt x="74696" y="258472"/>
                    <a:pt x="291765" y="203634"/>
                    <a:pt x="372978" y="160307"/>
                  </a:cubicBezTo>
                  <a:cubicBezTo>
                    <a:pt x="454191" y="116980"/>
                    <a:pt x="449178" y="-9028"/>
                    <a:pt x="487278" y="513"/>
                  </a:cubicBezTo>
                  <a:cubicBezTo>
                    <a:pt x="525378" y="10054"/>
                    <a:pt x="558465" y="176230"/>
                    <a:pt x="601578" y="217552"/>
                  </a:cubicBezTo>
                  <a:cubicBezTo>
                    <a:pt x="644691" y="258874"/>
                    <a:pt x="678279" y="230397"/>
                    <a:pt x="745957" y="248445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48511" y="2712838"/>
            <a:ext cx="860695" cy="502151"/>
            <a:chOff x="4548511" y="2712838"/>
            <a:chExt cx="860695" cy="502151"/>
          </a:xfrm>
        </p:grpSpPr>
        <p:grpSp>
          <p:nvGrpSpPr>
            <p:cNvPr id="22" name="Group 21"/>
            <p:cNvGrpSpPr/>
            <p:nvPr/>
          </p:nvGrpSpPr>
          <p:grpSpPr>
            <a:xfrm>
              <a:off x="4548511" y="2712838"/>
              <a:ext cx="840764" cy="502151"/>
              <a:chOff x="2117557" y="2860675"/>
              <a:chExt cx="840764" cy="502151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/>
            <p:cNvSpPr/>
            <p:nvPr/>
          </p:nvSpPr>
          <p:spPr>
            <a:xfrm>
              <a:off x="4575049" y="2815053"/>
              <a:ext cx="834157" cy="379177"/>
            </a:xfrm>
            <a:custGeom>
              <a:avLst/>
              <a:gdLst>
                <a:gd name="connsiteX0" fmla="*/ 0 w 836194"/>
                <a:gd name="connsiteY0" fmla="*/ 324853 h 360948"/>
                <a:gd name="connsiteX1" fmla="*/ 294773 w 836194"/>
                <a:gd name="connsiteY1" fmla="*/ 300790 h 360948"/>
                <a:gd name="connsiteX2" fmla="*/ 439152 w 836194"/>
                <a:gd name="connsiteY2" fmla="*/ 0 h 360948"/>
                <a:gd name="connsiteX3" fmla="*/ 571500 w 836194"/>
                <a:gd name="connsiteY3" fmla="*/ 300790 h 360948"/>
                <a:gd name="connsiteX4" fmla="*/ 836194 w 836194"/>
                <a:gd name="connsiteY4" fmla="*/ 360948 h 360948"/>
                <a:gd name="connsiteX0" fmla="*/ 0 w 836194"/>
                <a:gd name="connsiteY0" fmla="*/ 325080 h 361175"/>
                <a:gd name="connsiteX1" fmla="*/ 333171 w 836194"/>
                <a:gd name="connsiteY1" fmla="*/ 252890 h 361175"/>
                <a:gd name="connsiteX2" fmla="*/ 439152 w 836194"/>
                <a:gd name="connsiteY2" fmla="*/ 227 h 361175"/>
                <a:gd name="connsiteX3" fmla="*/ 571500 w 836194"/>
                <a:gd name="connsiteY3" fmla="*/ 301017 h 361175"/>
                <a:gd name="connsiteX4" fmla="*/ 836194 w 836194"/>
                <a:gd name="connsiteY4" fmla="*/ 361175 h 361175"/>
                <a:gd name="connsiteX0" fmla="*/ 0 w 880993"/>
                <a:gd name="connsiteY0" fmla="*/ 367199 h 369309"/>
                <a:gd name="connsiteX1" fmla="*/ 377970 w 880993"/>
                <a:gd name="connsiteY1" fmla="*/ 252898 h 369309"/>
                <a:gd name="connsiteX2" fmla="*/ 483951 w 880993"/>
                <a:gd name="connsiteY2" fmla="*/ 235 h 369309"/>
                <a:gd name="connsiteX3" fmla="*/ 616299 w 880993"/>
                <a:gd name="connsiteY3" fmla="*/ 301025 h 369309"/>
                <a:gd name="connsiteX4" fmla="*/ 880993 w 880993"/>
                <a:gd name="connsiteY4" fmla="*/ 361183 h 369309"/>
                <a:gd name="connsiteX0" fmla="*/ 0 w 880993"/>
                <a:gd name="connsiteY0" fmla="*/ 367146 h 369256"/>
                <a:gd name="connsiteX1" fmla="*/ 377970 w 880993"/>
                <a:gd name="connsiteY1" fmla="*/ 252845 h 369256"/>
                <a:gd name="connsiteX2" fmla="*/ 483951 w 880993"/>
                <a:gd name="connsiteY2" fmla="*/ 182 h 369256"/>
                <a:gd name="connsiteX3" fmla="*/ 629097 w 880993"/>
                <a:gd name="connsiteY3" fmla="*/ 294956 h 369256"/>
                <a:gd name="connsiteX4" fmla="*/ 880993 w 880993"/>
                <a:gd name="connsiteY4" fmla="*/ 361130 h 369256"/>
                <a:gd name="connsiteX0" fmla="*/ 0 w 887393"/>
                <a:gd name="connsiteY0" fmla="*/ 367146 h 379177"/>
                <a:gd name="connsiteX1" fmla="*/ 377970 w 887393"/>
                <a:gd name="connsiteY1" fmla="*/ 252845 h 379177"/>
                <a:gd name="connsiteX2" fmla="*/ 483951 w 887393"/>
                <a:gd name="connsiteY2" fmla="*/ 182 h 379177"/>
                <a:gd name="connsiteX3" fmla="*/ 629097 w 887393"/>
                <a:gd name="connsiteY3" fmla="*/ 294956 h 379177"/>
                <a:gd name="connsiteX4" fmla="*/ 887393 w 887393"/>
                <a:gd name="connsiteY4" fmla="*/ 379177 h 379177"/>
                <a:gd name="connsiteX0" fmla="*/ 0 w 887393"/>
                <a:gd name="connsiteY0" fmla="*/ 367146 h 379177"/>
                <a:gd name="connsiteX1" fmla="*/ 377970 w 887393"/>
                <a:gd name="connsiteY1" fmla="*/ 252845 h 379177"/>
                <a:gd name="connsiteX2" fmla="*/ 483951 w 887393"/>
                <a:gd name="connsiteY2" fmla="*/ 182 h 379177"/>
                <a:gd name="connsiteX3" fmla="*/ 629097 w 887393"/>
                <a:gd name="connsiteY3" fmla="*/ 294956 h 379177"/>
                <a:gd name="connsiteX4" fmla="*/ 887393 w 887393"/>
                <a:gd name="connsiteY4" fmla="*/ 379177 h 3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393" h="379177">
                  <a:moveTo>
                    <a:pt x="0" y="367146"/>
                  </a:moveTo>
                  <a:cubicBezTo>
                    <a:pt x="110790" y="382185"/>
                    <a:pt x="297312" y="314006"/>
                    <a:pt x="377970" y="252845"/>
                  </a:cubicBezTo>
                  <a:cubicBezTo>
                    <a:pt x="458629" y="191684"/>
                    <a:pt x="442096" y="-6837"/>
                    <a:pt x="483951" y="182"/>
                  </a:cubicBezTo>
                  <a:cubicBezTo>
                    <a:pt x="525806" y="7201"/>
                    <a:pt x="561857" y="231790"/>
                    <a:pt x="629097" y="294956"/>
                  </a:cubicBezTo>
                  <a:cubicBezTo>
                    <a:pt x="696337" y="358122"/>
                    <a:pt x="775333" y="343083"/>
                    <a:pt x="887393" y="379177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04704" y="2712838"/>
            <a:ext cx="840764" cy="502151"/>
            <a:chOff x="2004704" y="2712838"/>
            <a:chExt cx="840764" cy="502151"/>
          </a:xfrm>
        </p:grpSpPr>
        <p:grpSp>
          <p:nvGrpSpPr>
            <p:cNvPr id="17" name="Group 16"/>
            <p:cNvGrpSpPr/>
            <p:nvPr/>
          </p:nvGrpSpPr>
          <p:grpSpPr>
            <a:xfrm>
              <a:off x="2004704" y="2712838"/>
              <a:ext cx="840764" cy="502151"/>
              <a:chOff x="2117557" y="2860675"/>
              <a:chExt cx="840764" cy="502151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2117557" y="3362826"/>
                <a:ext cx="84076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533204" y="2860675"/>
                <a:ext cx="0" cy="502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reeform 32"/>
            <p:cNvSpPr/>
            <p:nvPr/>
          </p:nvSpPr>
          <p:spPr>
            <a:xfrm>
              <a:off x="2021530" y="2872638"/>
              <a:ext cx="757990" cy="318948"/>
            </a:xfrm>
            <a:custGeom>
              <a:avLst/>
              <a:gdLst>
                <a:gd name="connsiteX0" fmla="*/ 0 w 757990"/>
                <a:gd name="connsiteY0" fmla="*/ 307312 h 307312"/>
                <a:gd name="connsiteX1" fmla="*/ 234616 w 757990"/>
                <a:gd name="connsiteY1" fmla="*/ 229107 h 307312"/>
                <a:gd name="connsiteX2" fmla="*/ 342900 w 757990"/>
                <a:gd name="connsiteY2" fmla="*/ 6522 h 307312"/>
                <a:gd name="connsiteX3" fmla="*/ 505326 w 757990"/>
                <a:gd name="connsiteY3" fmla="*/ 78712 h 307312"/>
                <a:gd name="connsiteX4" fmla="*/ 613611 w 757990"/>
                <a:gd name="connsiteY4" fmla="*/ 277233 h 307312"/>
                <a:gd name="connsiteX5" fmla="*/ 757990 w 757990"/>
                <a:gd name="connsiteY5" fmla="*/ 295280 h 307312"/>
                <a:gd name="connsiteX0" fmla="*/ 0 w 757990"/>
                <a:gd name="connsiteY0" fmla="*/ 300911 h 300911"/>
                <a:gd name="connsiteX1" fmla="*/ 234616 w 757990"/>
                <a:gd name="connsiteY1" fmla="*/ 222706 h 300911"/>
                <a:gd name="connsiteX2" fmla="*/ 342900 w 757990"/>
                <a:gd name="connsiteY2" fmla="*/ 121 h 300911"/>
                <a:gd name="connsiteX3" fmla="*/ 523374 w 757990"/>
                <a:gd name="connsiteY3" fmla="*/ 192627 h 300911"/>
                <a:gd name="connsiteX4" fmla="*/ 613611 w 757990"/>
                <a:gd name="connsiteY4" fmla="*/ 270832 h 300911"/>
                <a:gd name="connsiteX5" fmla="*/ 757990 w 757990"/>
                <a:gd name="connsiteY5" fmla="*/ 288879 h 300911"/>
                <a:gd name="connsiteX0" fmla="*/ 0 w 757990"/>
                <a:gd name="connsiteY0" fmla="*/ 318948 h 318948"/>
                <a:gd name="connsiteX1" fmla="*/ 234616 w 757990"/>
                <a:gd name="connsiteY1" fmla="*/ 240743 h 318948"/>
                <a:gd name="connsiteX2" fmla="*/ 378994 w 757990"/>
                <a:gd name="connsiteY2" fmla="*/ 110 h 318948"/>
                <a:gd name="connsiteX3" fmla="*/ 523374 w 757990"/>
                <a:gd name="connsiteY3" fmla="*/ 210664 h 318948"/>
                <a:gd name="connsiteX4" fmla="*/ 613611 w 757990"/>
                <a:gd name="connsiteY4" fmla="*/ 288869 h 318948"/>
                <a:gd name="connsiteX5" fmla="*/ 757990 w 757990"/>
                <a:gd name="connsiteY5" fmla="*/ 306916 h 3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7990" h="318948">
                  <a:moveTo>
                    <a:pt x="0" y="318948"/>
                  </a:moveTo>
                  <a:cubicBezTo>
                    <a:pt x="88733" y="304911"/>
                    <a:pt x="171450" y="293883"/>
                    <a:pt x="234616" y="240743"/>
                  </a:cubicBezTo>
                  <a:cubicBezTo>
                    <a:pt x="297782" y="187603"/>
                    <a:pt x="330868" y="5123"/>
                    <a:pt x="378994" y="110"/>
                  </a:cubicBezTo>
                  <a:cubicBezTo>
                    <a:pt x="427120" y="-4903"/>
                    <a:pt x="484271" y="162538"/>
                    <a:pt x="523374" y="210664"/>
                  </a:cubicBezTo>
                  <a:cubicBezTo>
                    <a:pt x="562477" y="258790"/>
                    <a:pt x="574508" y="272827"/>
                    <a:pt x="613611" y="288869"/>
                  </a:cubicBezTo>
                  <a:cubicBezTo>
                    <a:pt x="652714" y="304911"/>
                    <a:pt x="706856" y="315940"/>
                    <a:pt x="757990" y="306916"/>
                  </a:cubicBez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reeform 46"/>
          <p:cNvSpPr/>
          <p:nvPr/>
        </p:nvSpPr>
        <p:spPr>
          <a:xfrm>
            <a:off x="5865396" y="2815112"/>
            <a:ext cx="679784" cy="373255"/>
          </a:xfrm>
          <a:custGeom>
            <a:avLst/>
            <a:gdLst>
              <a:gd name="connsiteX0" fmla="*/ 679784 w 679784"/>
              <a:gd name="connsiteY0" fmla="*/ 367047 h 373062"/>
              <a:gd name="connsiteX1" fmla="*/ 517357 w 679784"/>
              <a:gd name="connsiteY1" fmla="*/ 198605 h 373062"/>
              <a:gd name="connsiteX2" fmla="*/ 348915 w 679784"/>
              <a:gd name="connsiteY2" fmla="*/ 83 h 373062"/>
              <a:gd name="connsiteX3" fmla="*/ 222584 w 679784"/>
              <a:gd name="connsiteY3" fmla="*/ 222668 h 373062"/>
              <a:gd name="connsiteX4" fmla="*/ 0 w 679784"/>
              <a:gd name="connsiteY4" fmla="*/ 373062 h 373062"/>
              <a:gd name="connsiteX0" fmla="*/ 679784 w 679784"/>
              <a:gd name="connsiteY0" fmla="*/ 367240 h 373255"/>
              <a:gd name="connsiteX1" fmla="*/ 475246 w 679784"/>
              <a:gd name="connsiteY1" fmla="*/ 270987 h 373255"/>
              <a:gd name="connsiteX2" fmla="*/ 348915 w 679784"/>
              <a:gd name="connsiteY2" fmla="*/ 276 h 373255"/>
              <a:gd name="connsiteX3" fmla="*/ 222584 w 679784"/>
              <a:gd name="connsiteY3" fmla="*/ 222861 h 373255"/>
              <a:gd name="connsiteX4" fmla="*/ 0 w 679784"/>
              <a:gd name="connsiteY4" fmla="*/ 373255 h 37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84" h="373255">
                <a:moveTo>
                  <a:pt x="679784" y="367240"/>
                </a:moveTo>
                <a:cubicBezTo>
                  <a:pt x="626143" y="313599"/>
                  <a:pt x="530391" y="332148"/>
                  <a:pt x="475246" y="270987"/>
                </a:cubicBezTo>
                <a:cubicBezTo>
                  <a:pt x="420101" y="209826"/>
                  <a:pt x="391025" y="8297"/>
                  <a:pt x="348915" y="276"/>
                </a:cubicBezTo>
                <a:cubicBezTo>
                  <a:pt x="306805" y="-7745"/>
                  <a:pt x="280737" y="160698"/>
                  <a:pt x="222584" y="222861"/>
                </a:cubicBezTo>
                <a:cubicBezTo>
                  <a:pt x="164431" y="285024"/>
                  <a:pt x="82215" y="329139"/>
                  <a:pt x="0" y="373255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35916" y="2924791"/>
            <a:ext cx="721895" cy="252698"/>
          </a:xfrm>
          <a:custGeom>
            <a:avLst/>
            <a:gdLst>
              <a:gd name="connsiteX0" fmla="*/ 721895 w 721895"/>
              <a:gd name="connsiteY0" fmla="*/ 367041 h 367041"/>
              <a:gd name="connsiteX1" fmla="*/ 493295 w 721895"/>
              <a:gd name="connsiteY1" fmla="*/ 288835 h 367041"/>
              <a:gd name="connsiteX2" fmla="*/ 378995 w 721895"/>
              <a:gd name="connsiteY2" fmla="*/ 234693 h 367041"/>
              <a:gd name="connsiteX3" fmla="*/ 288758 w 721895"/>
              <a:gd name="connsiteY3" fmla="*/ 77 h 367041"/>
              <a:gd name="connsiteX4" fmla="*/ 156411 w 721895"/>
              <a:gd name="connsiteY4" fmla="*/ 210630 h 367041"/>
              <a:gd name="connsiteX5" fmla="*/ 0 w 721895"/>
              <a:gd name="connsiteY5" fmla="*/ 367041 h 367041"/>
              <a:gd name="connsiteX0" fmla="*/ 721895 w 721895"/>
              <a:gd name="connsiteY0" fmla="*/ 366980 h 366980"/>
              <a:gd name="connsiteX1" fmla="*/ 493295 w 721895"/>
              <a:gd name="connsiteY1" fmla="*/ 288774 h 366980"/>
              <a:gd name="connsiteX2" fmla="*/ 378995 w 721895"/>
              <a:gd name="connsiteY2" fmla="*/ 234632 h 366980"/>
              <a:gd name="connsiteX3" fmla="*/ 288758 w 721895"/>
              <a:gd name="connsiteY3" fmla="*/ 16 h 366980"/>
              <a:gd name="connsiteX4" fmla="*/ 234616 w 721895"/>
              <a:gd name="connsiteY4" fmla="*/ 246663 h 366980"/>
              <a:gd name="connsiteX5" fmla="*/ 0 w 721895"/>
              <a:gd name="connsiteY5" fmla="*/ 366980 h 366980"/>
              <a:gd name="connsiteX0" fmla="*/ 721895 w 721895"/>
              <a:gd name="connsiteY0" fmla="*/ 342918 h 342918"/>
              <a:gd name="connsiteX1" fmla="*/ 493295 w 721895"/>
              <a:gd name="connsiteY1" fmla="*/ 26471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378995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342918 h 342918"/>
              <a:gd name="connsiteX1" fmla="*/ 619626 w 721895"/>
              <a:gd name="connsiteY1" fmla="*/ 306822 h 342918"/>
              <a:gd name="connsiteX2" fmla="*/ 487279 w 721895"/>
              <a:gd name="connsiteY2" fmla="*/ 210570 h 342918"/>
              <a:gd name="connsiteX3" fmla="*/ 439153 w 721895"/>
              <a:gd name="connsiteY3" fmla="*/ 18 h 342918"/>
              <a:gd name="connsiteX4" fmla="*/ 234616 w 721895"/>
              <a:gd name="connsiteY4" fmla="*/ 222601 h 342918"/>
              <a:gd name="connsiteX5" fmla="*/ 0 w 721895"/>
              <a:gd name="connsiteY5" fmla="*/ 342918 h 342918"/>
              <a:gd name="connsiteX0" fmla="*/ 721895 w 721895"/>
              <a:gd name="connsiteY0" fmla="*/ 252698 h 252698"/>
              <a:gd name="connsiteX1" fmla="*/ 619626 w 721895"/>
              <a:gd name="connsiteY1" fmla="*/ 216602 h 252698"/>
              <a:gd name="connsiteX2" fmla="*/ 487279 w 721895"/>
              <a:gd name="connsiteY2" fmla="*/ 120350 h 252698"/>
              <a:gd name="connsiteX3" fmla="*/ 360948 w 721895"/>
              <a:gd name="connsiteY3" fmla="*/ 35 h 252698"/>
              <a:gd name="connsiteX4" fmla="*/ 234616 w 721895"/>
              <a:gd name="connsiteY4" fmla="*/ 132381 h 252698"/>
              <a:gd name="connsiteX5" fmla="*/ 0 w 721895"/>
              <a:gd name="connsiteY5" fmla="*/ 252698 h 25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895" h="252698">
                <a:moveTo>
                  <a:pt x="721895" y="252698"/>
                </a:moveTo>
                <a:cubicBezTo>
                  <a:pt x="636170" y="224624"/>
                  <a:pt x="658729" y="238660"/>
                  <a:pt x="619626" y="216602"/>
                </a:cubicBezTo>
                <a:cubicBezTo>
                  <a:pt x="580523" y="194544"/>
                  <a:pt x="530392" y="156444"/>
                  <a:pt x="487279" y="120350"/>
                </a:cubicBezTo>
                <a:cubicBezTo>
                  <a:pt x="444166" y="84256"/>
                  <a:pt x="403058" y="-1970"/>
                  <a:pt x="360948" y="35"/>
                </a:cubicBezTo>
                <a:cubicBezTo>
                  <a:pt x="318838" y="2040"/>
                  <a:pt x="294774" y="90271"/>
                  <a:pt x="234616" y="132381"/>
                </a:cubicBezTo>
                <a:cubicBezTo>
                  <a:pt x="174458" y="174492"/>
                  <a:pt x="54142" y="205073"/>
                  <a:pt x="0" y="252698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rved Down Arrow 52"/>
          <p:cNvSpPr/>
          <p:nvPr/>
        </p:nvSpPr>
        <p:spPr>
          <a:xfrm>
            <a:off x="3953863" y="2697164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solidFill>
            <a:srgbClr val="BA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urved Down Arrow 53"/>
          <p:cNvSpPr/>
          <p:nvPr/>
        </p:nvSpPr>
        <p:spPr>
          <a:xfrm>
            <a:off x="5214013" y="2694390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solidFill>
            <a:srgbClr val="BA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urved Down Arrow 54"/>
          <p:cNvSpPr/>
          <p:nvPr/>
        </p:nvSpPr>
        <p:spPr>
          <a:xfrm>
            <a:off x="2683735" y="2701063"/>
            <a:ext cx="758852" cy="256833"/>
          </a:xfrm>
          <a:prstGeom prst="curvedDownArrow">
            <a:avLst>
              <a:gd name="adj1" fmla="val 25000"/>
              <a:gd name="adj2" fmla="val 86108"/>
              <a:gd name="adj3" fmla="val 25000"/>
            </a:avLst>
          </a:prstGeom>
          <a:gradFill>
            <a:gsLst>
              <a:gs pos="50000">
                <a:schemeClr val="accent5">
                  <a:lumMod val="20000"/>
                  <a:lumOff val="80000"/>
                </a:schemeClr>
              </a:gs>
              <a:gs pos="0">
                <a:srgbClr val="566871"/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2113541" y="2071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3378102" y="2071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4637017" y="2071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5898755" y="2071432"/>
            <a:ext cx="655721" cy="22860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206417" y="1802090"/>
            <a:ext cx="518912" cy="763283"/>
          </a:xfrm>
          <a:prstGeom prst="roundRect">
            <a:avLst>
              <a:gd name="adj" fmla="val 2634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BN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502594" y="1799131"/>
            <a:ext cx="518912" cy="763283"/>
          </a:xfrm>
          <a:prstGeom prst="roundRect">
            <a:avLst>
              <a:gd name="adj" fmla="val 2634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798771" y="1806290"/>
            <a:ext cx="518912" cy="763283"/>
          </a:xfrm>
          <a:prstGeom prst="roundRect">
            <a:avLst>
              <a:gd name="adj" fmla="val 2634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BN</a:t>
            </a:r>
          </a:p>
        </p:txBody>
      </p:sp>
      <p:sp>
        <p:nvSpPr>
          <p:cNvPr id="63" name="Freeform 62"/>
          <p:cNvSpPr/>
          <p:nvPr/>
        </p:nvSpPr>
        <p:spPr>
          <a:xfrm>
            <a:off x="4609892" y="2822806"/>
            <a:ext cx="679784" cy="373255"/>
          </a:xfrm>
          <a:custGeom>
            <a:avLst/>
            <a:gdLst>
              <a:gd name="connsiteX0" fmla="*/ 679784 w 679784"/>
              <a:gd name="connsiteY0" fmla="*/ 367047 h 373062"/>
              <a:gd name="connsiteX1" fmla="*/ 517357 w 679784"/>
              <a:gd name="connsiteY1" fmla="*/ 198605 h 373062"/>
              <a:gd name="connsiteX2" fmla="*/ 348915 w 679784"/>
              <a:gd name="connsiteY2" fmla="*/ 83 h 373062"/>
              <a:gd name="connsiteX3" fmla="*/ 222584 w 679784"/>
              <a:gd name="connsiteY3" fmla="*/ 222668 h 373062"/>
              <a:gd name="connsiteX4" fmla="*/ 0 w 679784"/>
              <a:gd name="connsiteY4" fmla="*/ 373062 h 373062"/>
              <a:gd name="connsiteX0" fmla="*/ 679784 w 679784"/>
              <a:gd name="connsiteY0" fmla="*/ 367240 h 373255"/>
              <a:gd name="connsiteX1" fmla="*/ 475246 w 679784"/>
              <a:gd name="connsiteY1" fmla="*/ 270987 h 373255"/>
              <a:gd name="connsiteX2" fmla="*/ 348915 w 679784"/>
              <a:gd name="connsiteY2" fmla="*/ 276 h 373255"/>
              <a:gd name="connsiteX3" fmla="*/ 222584 w 679784"/>
              <a:gd name="connsiteY3" fmla="*/ 222861 h 373255"/>
              <a:gd name="connsiteX4" fmla="*/ 0 w 679784"/>
              <a:gd name="connsiteY4" fmla="*/ 373255 h 37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84" h="373255">
                <a:moveTo>
                  <a:pt x="679784" y="367240"/>
                </a:moveTo>
                <a:cubicBezTo>
                  <a:pt x="626143" y="313599"/>
                  <a:pt x="530391" y="332148"/>
                  <a:pt x="475246" y="270987"/>
                </a:cubicBezTo>
                <a:cubicBezTo>
                  <a:pt x="420101" y="209826"/>
                  <a:pt x="391025" y="8297"/>
                  <a:pt x="348915" y="276"/>
                </a:cubicBezTo>
                <a:cubicBezTo>
                  <a:pt x="306805" y="-7745"/>
                  <a:pt x="280737" y="160698"/>
                  <a:pt x="222584" y="222861"/>
                </a:cubicBezTo>
                <a:cubicBezTo>
                  <a:pt x="164431" y="285024"/>
                  <a:pt x="82215" y="329139"/>
                  <a:pt x="0" y="373255"/>
                </a:cubicBezTo>
              </a:path>
            </a:pathLst>
          </a:custGeom>
          <a:solidFill>
            <a:srgbClr val="BAF8FF">
              <a:alpha val="50196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1" grpId="0" animBg="1"/>
      <p:bldP spid="62" grpId="0" animBg="1"/>
      <p:bldP spid="48" grpId="0" animBg="1"/>
      <p:bldP spid="52" grpId="0" animBg="1"/>
      <p:bldP spid="49" grpId="0" animBg="1"/>
      <p:bldP spid="6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Data: </a:t>
                </a:r>
                <a:r>
                  <a:rPr lang="en-US" dirty="0"/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Model: </a:t>
                </a:r>
                <a:r>
                  <a:rPr lang="en-US" dirty="0"/>
                  <a:t>a “deep net”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Criterion: </a:t>
                </a:r>
                <a:r>
                  <a:rPr lang="en-US" dirty="0"/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Optimization: </a:t>
                </a:r>
                <a:r>
                  <a:rPr lang="en-US" dirty="0"/>
                  <a:t>Stochastic Gradient Descent (SGD)</a:t>
                </a:r>
                <a:endParaRPr lang="en-US" b="1" dirty="0"/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1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How to initialize weights:</a:t>
            </a:r>
            <a:br>
              <a:rPr lang="en-US" dirty="0"/>
            </a:br>
            <a:r>
              <a:rPr lang="en-US" i="1" dirty="0"/>
              <a:t>He, </a:t>
            </a:r>
            <a:r>
              <a:rPr lang="en-US" i="1" dirty="0" err="1"/>
              <a:t>Kaiming</a:t>
            </a:r>
            <a:r>
              <a:rPr lang="en-US" i="1" dirty="0"/>
              <a:t>, </a:t>
            </a:r>
            <a:r>
              <a:rPr lang="en-US" i="1" dirty="0" err="1"/>
              <a:t>Xiangyu</a:t>
            </a:r>
            <a:r>
              <a:rPr lang="en-US" i="1" dirty="0"/>
              <a:t> Zhang, </a:t>
            </a:r>
            <a:r>
              <a:rPr lang="en-US" i="1" dirty="0" err="1"/>
              <a:t>Shaoqing</a:t>
            </a:r>
            <a:r>
              <a:rPr lang="en-US" i="1" dirty="0"/>
              <a:t> Ren, and Jian Sun</a:t>
            </a:r>
            <a:br>
              <a:rPr lang="en-US" i="1" dirty="0"/>
            </a:br>
            <a:r>
              <a:rPr lang="en-US" b="1" dirty="0"/>
              <a:t>Delving deep into rectifiers: Surpassing human-level performance on </a:t>
            </a:r>
            <a:r>
              <a:rPr lang="en-US" b="1" dirty="0" err="1"/>
              <a:t>imagenet</a:t>
            </a:r>
            <a:r>
              <a:rPr lang="en-US" b="1" dirty="0"/>
              <a:t> classification</a:t>
            </a:r>
            <a:r>
              <a:rPr lang="en-US" dirty="0"/>
              <a:t> (CVPR 2015)</a:t>
            </a:r>
          </a:p>
          <a:p>
            <a:pPr>
              <a:lnSpc>
                <a:spcPct val="150000"/>
              </a:lnSpc>
            </a:pPr>
            <a:r>
              <a:rPr lang="en-US" dirty="0"/>
              <a:t>Convolution </a:t>
            </a:r>
            <a:r>
              <a:rPr lang="en-US" dirty="0">
                <a:hlinkClick r:id="rId2"/>
              </a:rPr>
              <a:t>“arithmetic”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Simple </a:t>
            </a:r>
            <a:r>
              <a:rPr lang="en-US" dirty="0">
                <a:hlinkClick r:id="rId3"/>
              </a:rPr>
              <a:t>“playground”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28805" y="997984"/>
            <a:ext cx="4091212" cy="3848480"/>
            <a:chOff x="2228805" y="997984"/>
            <a:chExt cx="4091212" cy="3848480"/>
          </a:xfrm>
        </p:grpSpPr>
        <p:grpSp>
          <p:nvGrpSpPr>
            <p:cNvPr id="29" name="Group 28"/>
            <p:cNvGrpSpPr/>
            <p:nvPr/>
          </p:nvGrpSpPr>
          <p:grpSpPr>
            <a:xfrm>
              <a:off x="2228805" y="997984"/>
              <a:ext cx="4091212" cy="3848480"/>
              <a:chOff x="2228805" y="997984"/>
              <a:chExt cx="4091212" cy="384848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28805" y="997984"/>
                <a:ext cx="4091212" cy="3848480"/>
                <a:chOff x="2228805" y="997984"/>
                <a:chExt cx="4091212" cy="3848480"/>
              </a:xfrm>
            </p:grpSpPr>
            <p:sp>
              <p:nvSpPr>
                <p:cNvPr id="27" name="Oval 26"/>
                <p:cNvSpPr/>
                <p:nvPr/>
              </p:nvSpPr>
              <p:spPr>
                <a:xfrm rot="19425881">
                  <a:off x="2228805" y="997984"/>
                  <a:ext cx="4091212" cy="384848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alpha val="5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5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688117" y="1619480"/>
                  <a:ext cx="3237122" cy="260548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3081376" y="3921545"/>
                <a:ext cx="328671" cy="4112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1111" r="-9259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3037" y="124228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5239" y="124228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 class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9962" y="195549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0012" y="24698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0062" y="1898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4262" y="3041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2962" y="28127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8662" y="33842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46012" y="2126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74512" y="26412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74562" y="3703733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60212" y="18411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5962" y="22983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0212" y="3269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5070086" y="1938635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931637" y="2449698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902937" y="3265145"/>
            <a:ext cx="171450" cy="228600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197946" y="3167119"/>
            <a:ext cx="312815" cy="365851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 rot="19237086">
            <a:off x="4821653" y="2534118"/>
            <a:ext cx="149814" cy="2883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blipFill>
                <a:blip r:embed="rId4"/>
                <a:stretch>
                  <a:fillRect l="-2623" t="-17647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700" y="3087795"/>
                <a:ext cx="3654782" cy="686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𝐶𝐸</m:t>
                          </m:r>
                        </m:num>
                        <m:den>
                          <m: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not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target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target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3087795"/>
                <a:ext cx="3654782" cy="6865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5162" y="1959979"/>
                <a:ext cx="3651320" cy="716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I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2" y="1959979"/>
                <a:ext cx="3651320" cy="7169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947651" y="1422049"/>
            <a:ext cx="4976293" cy="3147466"/>
            <a:chOff x="3947651" y="1422049"/>
            <a:chExt cx="4976293" cy="3147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707842" y="4023066"/>
                  <a:ext cx="121610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842" y="4023066"/>
                  <a:ext cx="121610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000" r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335119" y="1422049"/>
                  <a:ext cx="27584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119" y="1422049"/>
                  <a:ext cx="27584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2222" r="-22222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651" y="1606715"/>
              <a:ext cx="4066706" cy="29628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Optimization:</a:t>
                </a:r>
                <a:r>
                  <a:rPr lang="en-US" dirty="0">
                    <a:solidFill>
                      <a:schemeClr val="accent1"/>
                    </a:solidFill>
                  </a:rPr>
                  <a:t> 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963333" y="2501312"/>
            <a:ext cx="523875" cy="5271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IL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blipFill>
                <a:blip r:embed="rId2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17" name="Group 16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132886" y="2763813"/>
            <a:ext cx="253999" cy="1624880"/>
            <a:chOff x="3132886" y="2763813"/>
            <a:chExt cx="253999" cy="1624880"/>
          </a:xfrm>
        </p:grpSpPr>
        <p:sp>
          <p:nvSpPr>
            <p:cNvPr id="19" name="Oval 18"/>
            <p:cNvSpPr/>
            <p:nvPr/>
          </p:nvSpPr>
          <p:spPr>
            <a:xfrm>
              <a:off x="3178175" y="2763813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3234705" y="3978872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326343" y="3169576"/>
            <a:ext cx="253999" cy="1214155"/>
            <a:chOff x="3326343" y="3169576"/>
            <a:chExt cx="253999" cy="1214155"/>
          </a:xfrm>
        </p:grpSpPr>
        <p:sp>
          <p:nvSpPr>
            <p:cNvPr id="30" name="Oval 29"/>
            <p:cNvSpPr/>
            <p:nvPr/>
          </p:nvSpPr>
          <p:spPr>
            <a:xfrm>
              <a:off x="3369423" y="3169576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>
              <a:off x="3428162" y="3973910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3460971" y="3544212"/>
            <a:ext cx="664942" cy="852023"/>
            <a:chOff x="3460971" y="3544212"/>
            <a:chExt cx="664942" cy="852023"/>
          </a:xfrm>
        </p:grpSpPr>
        <p:sp>
          <p:nvSpPr>
            <p:cNvPr id="34" name="Oval 33"/>
            <p:cNvSpPr/>
            <p:nvPr/>
          </p:nvSpPr>
          <p:spPr>
            <a:xfrm>
              <a:off x="3460971" y="3544212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Oval 34"/>
            <p:cNvSpPr/>
            <p:nvPr/>
          </p:nvSpPr>
          <p:spPr>
            <a:xfrm>
              <a:off x="3580342" y="3770358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Oval 35"/>
            <p:cNvSpPr/>
            <p:nvPr/>
          </p:nvSpPr>
          <p:spPr>
            <a:xfrm>
              <a:off x="3737723" y="3853855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Oval 36"/>
            <p:cNvSpPr/>
            <p:nvPr/>
          </p:nvSpPr>
          <p:spPr>
            <a:xfrm>
              <a:off x="3848099" y="3887722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Oval 37"/>
            <p:cNvSpPr/>
            <p:nvPr/>
          </p:nvSpPr>
          <p:spPr>
            <a:xfrm>
              <a:off x="3939646" y="3893126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9" name="Straight Connector 38"/>
            <p:cNvCxnSpPr>
              <a:cxnSpLocks/>
            </p:cNvCxnSpPr>
            <p:nvPr/>
          </p:nvCxnSpPr>
          <p:spPr>
            <a:xfrm>
              <a:off x="3973733" y="3973910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871914" y="4129815"/>
                  <a:ext cx="253999" cy="266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1914" y="4129815"/>
                  <a:ext cx="253999" cy="266420"/>
                </a:xfrm>
                <a:prstGeom prst="rect">
                  <a:avLst/>
                </a:prstGeom>
                <a:blipFill>
                  <a:blip r:embed="rId8"/>
                  <a:stretch>
                    <a:fillRect r="-6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0955" y="1017725"/>
                <a:ext cx="7862089" cy="910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I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55" y="1017725"/>
                <a:ext cx="7862089" cy="910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On-screen Show (16:9)</PresentationFormat>
  <Paragraphs>258</Paragraphs>
  <Slides>43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Candara</vt:lpstr>
      <vt:lpstr>Simple Light</vt:lpstr>
      <vt:lpstr>Office Theme</vt:lpstr>
      <vt:lpstr>Introduction to computer Vision: Deep Learning</vt:lpstr>
      <vt:lpstr>Recap</vt:lpstr>
      <vt:lpstr>Image Classification</vt:lpstr>
      <vt:lpstr>Image Classification</vt:lpstr>
      <vt:lpstr>Criterion - Classification</vt:lpstr>
      <vt:lpstr>Criterion - Classification</vt:lpstr>
      <vt:lpstr>Image Classification</vt:lpstr>
      <vt:lpstr>Gradient Descent</vt:lpstr>
      <vt:lpstr>Gradient Descent</vt:lpstr>
      <vt:lpstr>Stochastic Gradient Descent (SGD)</vt:lpstr>
      <vt:lpstr>Stochastic Gradient Descent (SGD)</vt:lpstr>
      <vt:lpstr>Stochastic Gradient Descent (SGD)</vt:lpstr>
      <vt:lpstr>SGD by Backpropagation</vt:lpstr>
      <vt:lpstr>SGD by Backpropagation</vt:lpstr>
      <vt:lpstr>PowerPoint Presentation</vt:lpstr>
      <vt:lpstr>Stochastic Gradient Descent (SGD)</vt:lpstr>
      <vt:lpstr>Stochastic Gradient Descent (SGD)</vt:lpstr>
      <vt:lpstr>Stochastic Gradient Descent (SGD)</vt:lpstr>
      <vt:lpstr>Forward</vt:lpstr>
      <vt:lpstr>Backward</vt:lpstr>
      <vt:lpstr>PowerPoint Presentation</vt:lpstr>
      <vt:lpstr>Stochastic Gradient Descent (SGD)</vt:lpstr>
      <vt:lpstr>Vanilla SGD</vt:lpstr>
      <vt:lpstr>Vanilla SGD</vt:lpstr>
      <vt:lpstr>Vanilla SGD</vt:lpstr>
      <vt:lpstr>Vanilla SGD</vt:lpstr>
      <vt:lpstr>SGD with Momentum</vt:lpstr>
      <vt:lpstr>Other SGD Update Rules</vt:lpstr>
      <vt:lpstr>SGD - Remarks</vt:lpstr>
      <vt:lpstr>Image Classification</vt:lpstr>
      <vt:lpstr>Optimization’s Pitfalls </vt:lpstr>
      <vt:lpstr>Optimization’s Pitfalls </vt:lpstr>
      <vt:lpstr>Optimization’s Pitfalls </vt:lpstr>
      <vt:lpstr>Regularization</vt:lpstr>
      <vt:lpstr>Regularization</vt:lpstr>
      <vt:lpstr>Regularization</vt:lpstr>
      <vt:lpstr>Regularization</vt:lpstr>
      <vt:lpstr>Optimization’s Pitfalls </vt:lpstr>
      <vt:lpstr>Optimization’s Pitfalls </vt:lpstr>
      <vt:lpstr>Optimization’s Pitfalls</vt:lpstr>
      <vt:lpstr>Optimization’s Pitfalls</vt:lpstr>
      <vt:lpstr>Deep Learning</vt:lpstr>
      <vt:lpstr>Additional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2019-12-09T06:14:54Z</dcterms:modified>
</cp:coreProperties>
</file>