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9" r:id="rId1"/>
  </p:sldMasterIdLst>
  <p:notesMasterIdLst>
    <p:notesMasterId r:id="rId66"/>
  </p:notesMasterIdLst>
  <p:sldIdLst>
    <p:sldId id="462" r:id="rId2"/>
    <p:sldId id="340" r:id="rId3"/>
    <p:sldId id="401" r:id="rId4"/>
    <p:sldId id="454" r:id="rId5"/>
    <p:sldId id="453" r:id="rId6"/>
    <p:sldId id="455" r:id="rId7"/>
    <p:sldId id="400" r:id="rId8"/>
    <p:sldId id="403" r:id="rId9"/>
    <p:sldId id="402" r:id="rId10"/>
    <p:sldId id="404" r:id="rId11"/>
    <p:sldId id="405" r:id="rId12"/>
    <p:sldId id="406" r:id="rId13"/>
    <p:sldId id="407" r:id="rId14"/>
    <p:sldId id="409" r:id="rId15"/>
    <p:sldId id="411" r:id="rId16"/>
    <p:sldId id="447" r:id="rId17"/>
    <p:sldId id="417" r:id="rId18"/>
    <p:sldId id="416" r:id="rId19"/>
    <p:sldId id="410" r:id="rId20"/>
    <p:sldId id="412" r:id="rId21"/>
    <p:sldId id="419" r:id="rId22"/>
    <p:sldId id="423" r:id="rId23"/>
    <p:sldId id="451" r:id="rId24"/>
    <p:sldId id="448" r:id="rId25"/>
    <p:sldId id="413" r:id="rId26"/>
    <p:sldId id="420" r:id="rId27"/>
    <p:sldId id="421" r:id="rId28"/>
    <p:sldId id="422" r:id="rId29"/>
    <p:sldId id="449" r:id="rId30"/>
    <p:sldId id="414" r:id="rId31"/>
    <p:sldId id="459" r:id="rId32"/>
    <p:sldId id="426" r:id="rId33"/>
    <p:sldId id="460" r:id="rId34"/>
    <p:sldId id="427" r:id="rId35"/>
    <p:sldId id="428" r:id="rId36"/>
    <p:sldId id="425" r:id="rId37"/>
    <p:sldId id="450" r:id="rId38"/>
    <p:sldId id="429" r:id="rId39"/>
    <p:sldId id="418" r:id="rId40"/>
    <p:sldId id="430" r:id="rId41"/>
    <p:sldId id="424" r:id="rId42"/>
    <p:sldId id="431" r:id="rId43"/>
    <p:sldId id="434" r:id="rId44"/>
    <p:sldId id="433" r:id="rId45"/>
    <p:sldId id="435" r:id="rId46"/>
    <p:sldId id="436" r:id="rId47"/>
    <p:sldId id="437" r:id="rId48"/>
    <p:sldId id="442" r:id="rId49"/>
    <p:sldId id="443" r:id="rId50"/>
    <p:sldId id="446" r:id="rId51"/>
    <p:sldId id="444" r:id="rId52"/>
    <p:sldId id="438" r:id="rId53"/>
    <p:sldId id="439" r:id="rId54"/>
    <p:sldId id="452" r:id="rId55"/>
    <p:sldId id="456" r:id="rId56"/>
    <p:sldId id="457" r:id="rId57"/>
    <p:sldId id="458" r:id="rId58"/>
    <p:sldId id="445" r:id="rId59"/>
    <p:sldId id="463" r:id="rId60"/>
    <p:sldId id="464" r:id="rId61"/>
    <p:sldId id="465" r:id="rId62"/>
    <p:sldId id="466" r:id="rId63"/>
    <p:sldId id="440" r:id="rId64"/>
    <p:sldId id="441" r:id="rId65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8FF"/>
    <a:srgbClr val="BDBDBD"/>
    <a:srgbClr val="566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76148" autoAdjust="0"/>
  </p:normalViewPr>
  <p:slideViewPr>
    <p:cSldViewPr snapToGrid="0">
      <p:cViewPr varScale="1">
        <p:scale>
          <a:sx n="132" d="100"/>
          <a:sy n="132" d="100"/>
        </p:scale>
        <p:origin x="56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04-43EE-B7D7-F40642499FF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04-43EE-B7D7-F40642499FF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04-43EE-B7D7-F40642499FF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04-43EE-B7D7-F40642499FF8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180</c:v>
                </c:pt>
                <c:pt idx="1">
                  <c:v>1</c:v>
                </c:pt>
                <c:pt idx="2">
                  <c:v>9</c:v>
                </c:pt>
                <c:pt idx="3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True negative</c:v>
                      </c:pt>
                      <c:pt idx="1">
                        <c:v>True positive</c:v>
                      </c:pt>
                      <c:pt idx="2">
                        <c:v>False positive </c:v>
                      </c:pt>
                      <c:pt idx="3">
                        <c:v>False negative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DC04-43EE-B7D7-F40642499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0.01</c:v>
                </c:pt>
                <c:pt idx="1">
                  <c:v>0.05</c:v>
                </c:pt>
                <c:pt idx="2">
                  <c:v>0.15000000000000002</c:v>
                </c:pt>
                <c:pt idx="3">
                  <c:v>0.25</c:v>
                </c:pt>
                <c:pt idx="4">
                  <c:v>0.35</c:v>
                </c:pt>
                <c:pt idx="5">
                  <c:v>0.44999999999999996</c:v>
                </c:pt>
                <c:pt idx="6">
                  <c:v>0.54999999999999993</c:v>
                </c:pt>
                <c:pt idx="7">
                  <c:v>0.64999999999999991</c:v>
                </c:pt>
                <c:pt idx="8">
                  <c:v>0.74999999999999989</c:v>
                </c:pt>
                <c:pt idx="9">
                  <c:v>0.84999999999999987</c:v>
                </c:pt>
                <c:pt idx="10">
                  <c:v>0.99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1.3010299956639813</c:v>
                </c:pt>
                <c:pt idx="2">
                  <c:v>0.82390874094431865</c:v>
                </c:pt>
                <c:pt idx="3">
                  <c:v>0.6020599913279624</c:v>
                </c:pt>
                <c:pt idx="4">
                  <c:v>0.45593195564972439</c:v>
                </c:pt>
                <c:pt idx="5">
                  <c:v>0.34678748622465638</c:v>
                </c:pt>
                <c:pt idx="6">
                  <c:v>0.25963731050575622</c:v>
                </c:pt>
                <c:pt idx="7">
                  <c:v>0.18708664335714448</c:v>
                </c:pt>
                <c:pt idx="8">
                  <c:v>0.12493873660830002</c:v>
                </c:pt>
                <c:pt idx="9">
                  <c:v>7.058107428570734E-2</c:v>
                </c:pt>
                <c:pt idx="10">
                  <c:v>4.3648054024500883E-3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CE Loss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E8F8-4B5D-9BBB-1FA28A9961CB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0.01</c:v>
                </c:pt>
                <c:pt idx="1">
                  <c:v>0.05</c:v>
                </c:pt>
                <c:pt idx="2">
                  <c:v>0.15000000000000002</c:v>
                </c:pt>
                <c:pt idx="3">
                  <c:v>0.25</c:v>
                </c:pt>
                <c:pt idx="4">
                  <c:v>0.35</c:v>
                </c:pt>
                <c:pt idx="5">
                  <c:v>0.44999999999999996</c:v>
                </c:pt>
                <c:pt idx="6">
                  <c:v>0.54999999999999993</c:v>
                </c:pt>
                <c:pt idx="7">
                  <c:v>0.64999999999999991</c:v>
                </c:pt>
                <c:pt idx="8">
                  <c:v>0.74999999999999989</c:v>
                </c:pt>
                <c:pt idx="9">
                  <c:v>0.84999999999999987</c:v>
                </c:pt>
                <c:pt idx="10">
                  <c:v>0.99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1.9601999999999999</c:v>
                </c:pt>
                <c:pt idx="1">
                  <c:v>1.1741795710867431</c:v>
                </c:pt>
                <c:pt idx="2">
                  <c:v>0.59527406533227012</c:v>
                </c:pt>
                <c:pt idx="3">
                  <c:v>0.33865874512197885</c:v>
                </c:pt>
                <c:pt idx="4">
                  <c:v>0.19263125126200858</c:v>
                </c:pt>
                <c:pt idx="5">
                  <c:v>0.10490321458295858</c:v>
                </c:pt>
                <c:pt idx="6">
                  <c:v>5.2576555377415651E-2</c:v>
                </c:pt>
                <c:pt idx="7">
                  <c:v>2.291811381125021E-2</c:v>
                </c:pt>
                <c:pt idx="8">
                  <c:v>7.8086710380187579E-3</c:v>
                </c:pt>
                <c:pt idx="9">
                  <c:v>1.588074171428418E-3</c:v>
                </c:pt>
                <c:pt idx="10">
                  <c:v>4.3648054024500963E-7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Focal Loss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E8F8-4B5D-9BBB-1FA28A996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4997136"/>
        <c:axId val="635000336"/>
      </c:scatterChart>
      <c:valAx>
        <c:axId val="6349971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Prediction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000336"/>
        <c:crosses val="autoZero"/>
        <c:crossBetween val="midCat"/>
      </c:valAx>
      <c:valAx>
        <c:axId val="63500033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Loss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997136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6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96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43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74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39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3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5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06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23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71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14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29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74635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90057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8877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507298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50364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401578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0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09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01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3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63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53226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3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501179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57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05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36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84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56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82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9596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68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0628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4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7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2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45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3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5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cv-foundation.org/openaccess/content_cvpr_2014/html/Girshick_Rich_Feature_Hierarchies_2014_CVPR_paper.htm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www.cv-foundation.org/openaccess/content_iccv_2015/papers/Girshick_Fast_R-CNN_ICCV_2015_paper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://papers.nips.cc/paper/5638-faster-r-cnn-towards-real-time-object-detection-with-region-proposal-network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xiv.org/pdf/1512.023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xiv.org/pdf/1512.023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arxiv.org/pdf/1611.10012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arxiv.org/abs/1708.020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1.04128" TargetMode="External"/><Relationship Id="rId2" Type="http://schemas.openxmlformats.org/officeDocument/2006/relationships/hyperlink" Target="https://medium.com/mlreview/a-guide-to-receptive-field-arithmetic-for-convolutional-neural-networks-e0f5140688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2.03144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2.03144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ost.robots.ox.ac.uk/pascal/VOC/voc201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2.03144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-foundation.org/openaccess/content_cvpr_2015/papers/Long_Fully_Convolutional_Networks_2015_CVPR_paper.pdf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v-foundation.org/openaccess/content_cvpr_2015/papers/Long_Fully_Convolutional_Networks_2015_CVPR_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ieeexplore.ieee.org/stamp/stamp.jsp?arnumber=7913730" TargetMode="External"/><Relationship Id="rId4" Type="http://schemas.openxmlformats.org/officeDocument/2006/relationships/image" Target="../media/image2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cocodataset.or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eeexplore.ieee.org/stamp/stamp.jsp?arnumber=79137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5.04597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arxiv.org/abs/1505.04597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xiv.org/pdf/1703.0687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pdf/1703.06870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medium.com/comet-app/review-of-deep-learning-algorithms-for-object-detection-c1f3d437b85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medium.com/comet-app/review-of-deep-learning-algorithms-for-object-detection-c1f3d437b85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computer Vision: Deep Learning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Shai Bagon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412" y="3473042"/>
            <a:ext cx="1747175" cy="16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Two Stages (R-CNN)</a:t>
            </a:r>
          </a:p>
          <a:p>
            <a:pPr>
              <a:lnSpc>
                <a:spcPct val="150000"/>
              </a:lnSpc>
            </a:pPr>
            <a:r>
              <a:rPr lang="en-US" dirty="0"/>
              <a:t>Propose “objects”</a:t>
            </a:r>
          </a:p>
          <a:p>
            <a:pPr>
              <a:lnSpc>
                <a:spcPct val="150000"/>
              </a:lnSpc>
            </a:pPr>
            <a:r>
              <a:rPr lang="en-US" dirty="0"/>
              <a:t>Classify each candidate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Single Stage (SSD, Yolo) </a:t>
            </a:r>
          </a:p>
          <a:p>
            <a:pPr>
              <a:lnSpc>
                <a:spcPct val="150000"/>
              </a:lnSpc>
            </a:pPr>
            <a:r>
              <a:rPr lang="en-US" dirty="0"/>
              <a:t>Sliding window to classify all candidates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Two Stages (R-CNN)</a:t>
            </a:r>
          </a:p>
          <a:p>
            <a:pPr>
              <a:lnSpc>
                <a:spcPct val="150000"/>
              </a:lnSpc>
            </a:pPr>
            <a:r>
              <a:rPr lang="en-US" dirty="0"/>
              <a:t>Propose “objects”</a:t>
            </a:r>
          </a:p>
          <a:p>
            <a:pPr>
              <a:lnSpc>
                <a:spcPct val="150000"/>
              </a:lnSpc>
            </a:pPr>
            <a:r>
              <a:rPr lang="en-US" dirty="0"/>
              <a:t>Classify each candidate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</a:rPr>
              <a:t>Single Stage (SSD, Yolo) 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Sliding window to classify all candidates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44039"/>
            <a:ext cx="2116756" cy="1587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564" y="1434764"/>
            <a:ext cx="673768" cy="806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69069" y="1094872"/>
            <a:ext cx="1020678" cy="14137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4010" y="1377615"/>
            <a:ext cx="509779" cy="727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2512" y="1143000"/>
            <a:ext cx="673768" cy="6376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826" y="1702467"/>
            <a:ext cx="1180215" cy="7366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058" y="2694586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“object” regions (~2K)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581899" y="1595506"/>
            <a:ext cx="588422" cy="484632"/>
          </a:xfrm>
          <a:prstGeom prst="right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5825" y="1284369"/>
            <a:ext cx="1101786" cy="11008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70321" y="2694586"/>
            <a:ext cx="325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Crop and “warp” each proposed region</a:t>
            </a:r>
          </a:p>
          <a:p>
            <a:r>
              <a:rPr lang="en-US" dirty="0"/>
              <a:t>“Localize” the object</a:t>
            </a:r>
          </a:p>
        </p:txBody>
      </p:sp>
      <p:sp>
        <p:nvSpPr>
          <p:cNvPr id="16" name="Trapezoid 15"/>
          <p:cNvSpPr/>
          <p:nvPr/>
        </p:nvSpPr>
        <p:spPr>
          <a:xfrm rot="5400000">
            <a:off x="5078979" y="708506"/>
            <a:ext cx="1100889" cy="2252617"/>
          </a:xfrm>
          <a:prstGeom prst="trapezoi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en-US" dirty="0"/>
              <a:t>Deep net (“backbone”)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871236" y="1266321"/>
            <a:ext cx="336884" cy="1125623"/>
            <a:chOff x="6871236" y="2018296"/>
            <a:chExt cx="336884" cy="1125623"/>
          </a:xfrm>
        </p:grpSpPr>
        <p:sp>
          <p:nvSpPr>
            <p:cNvPr id="18" name="Right Arrow 17"/>
            <p:cNvSpPr/>
            <p:nvPr/>
          </p:nvSpPr>
          <p:spPr>
            <a:xfrm>
              <a:off x="6871236" y="2659287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871236" y="2018296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323624" y="1354748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/ BG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37624" y="1995739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BBox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1700" y="3290034"/>
            <a:ext cx="569258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Drawbacks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Detection in one image = ~2K image classifications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Does not train “end-to-end”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36465" y="4916533"/>
            <a:ext cx="92366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Girshick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Donahue, Darrell and Malik "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Rich feature hierarchies for accurate object detection and semantic segmentation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 (CVPR 2014)</a:t>
            </a:r>
            <a:endParaRPr lang="en-US" sz="1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710895" y="2126576"/>
            <a:ext cx="75915" cy="353388"/>
            <a:chOff x="5133473" y="370895"/>
            <a:chExt cx="75915" cy="353388"/>
          </a:xfrm>
        </p:grpSpPr>
        <p:sp>
          <p:nvSpPr>
            <p:cNvPr id="25" name="Oval 24"/>
            <p:cNvSpPr/>
            <p:nvPr/>
          </p:nvSpPr>
          <p:spPr>
            <a:xfrm>
              <a:off x="5133473" y="370895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133473" y="51473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137388" y="65228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5" grpId="0"/>
      <p:bldP spid="16" grpId="0" animBg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 rot="5400000">
            <a:off x="2273909" y="1314090"/>
            <a:ext cx="1587567" cy="1047467"/>
          </a:xfrm>
          <a:prstGeom prst="trapezoi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en-US" dirty="0"/>
              <a:t>backbone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29" y="1044039"/>
            <a:ext cx="2118791" cy="1587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44039"/>
            <a:ext cx="2116756" cy="1587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564" y="1434764"/>
            <a:ext cx="673768" cy="806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69069" y="1094872"/>
            <a:ext cx="1020678" cy="14137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4010" y="1377615"/>
            <a:ext cx="509779" cy="727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2512" y="1149017"/>
            <a:ext cx="673768" cy="6196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826" y="1702467"/>
            <a:ext cx="1180215" cy="7246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058" y="2694586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“object” regions (~2K)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920774" y="1559411"/>
            <a:ext cx="588422" cy="484632"/>
          </a:xfrm>
          <a:prstGeom prst="right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8727" y="2694586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“ROI Pool” each proposed region</a:t>
            </a:r>
          </a:p>
          <a:p>
            <a:r>
              <a:rPr lang="en-US" dirty="0"/>
              <a:t>from the </a:t>
            </a:r>
            <a:r>
              <a:rPr lang="en-US" b="1" dirty="0"/>
              <a:t>feature map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661728" y="1238915"/>
            <a:ext cx="336884" cy="1125623"/>
            <a:chOff x="6871236" y="2018296"/>
            <a:chExt cx="336884" cy="1125623"/>
          </a:xfrm>
        </p:grpSpPr>
        <p:sp>
          <p:nvSpPr>
            <p:cNvPr id="18" name="Right Arrow 17"/>
            <p:cNvSpPr/>
            <p:nvPr/>
          </p:nvSpPr>
          <p:spPr>
            <a:xfrm>
              <a:off x="6871236" y="2659287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871236" y="2018296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88800" y="1335577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/ BG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98612" y="1962154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BBox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1700" y="3290034"/>
            <a:ext cx="569258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Drawbacks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Detection in one image = ~2K image classifications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Does not train “end-to-end”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94095" y="4897279"/>
            <a:ext cx="22499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Girshick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"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Fast R-CNN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 (ICCV 2015)</a:t>
            </a:r>
            <a:endParaRPr lang="en-US" sz="1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058831" y="2044043"/>
            <a:ext cx="75915" cy="353388"/>
            <a:chOff x="5133473" y="370895"/>
            <a:chExt cx="75915" cy="353388"/>
          </a:xfrm>
        </p:grpSpPr>
        <p:sp>
          <p:nvSpPr>
            <p:cNvPr id="25" name="Oval 24"/>
            <p:cNvSpPr/>
            <p:nvPr/>
          </p:nvSpPr>
          <p:spPr>
            <a:xfrm>
              <a:off x="5133473" y="370895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133473" y="51473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137388" y="65228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10034 0.04012 C 0.12152 0.04907 0.15295 0.05401 0.18576 0.05401 C 0.22326 0.05401 0.2533 0.04907 0.2743 0.04012 L 0.375 2.59259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268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5802E-6 L 0.09861 0.04012 C 0.11927 0.04907 0.15034 0.05401 0.18246 0.05401 C 0.21927 0.05401 0.24878 0.04907 0.26944 0.04012 L 0.3684 1.35802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26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0.10035 0.04012 C 0.12136 0.04907 0.15295 0.05401 0.18577 0.05401 C 0.22309 0.05401 0.25313 0.04907 0.27431 0.04012 L 0.37483 -2.46914E-7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26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7531E-6 L 0.1 0.04013 C 0.12101 0.04908 0.15226 0.05401 0.1849 0.05401 C 0.22223 0.05401 0.25209 0.04908 0.27309 0.04013 L 0.37327 -1.9753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26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679E-6 L 0.10069 0.04013 C 0.1217 0.04908 0.1533 0.05402 0.18611 0.05402 C 0.22378 0.05402 0.25382 0.04908 0.275 0.04013 L 0.37587 -4.5679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/>
      <p:bldP spid="13" grpId="0" animBg="1"/>
      <p:bldP spid="15" grpId="0"/>
      <p:bldP spid="21" grpId="0"/>
      <p:bldP spid="22" grpId="0"/>
      <p:bldP spid="2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 rot="5400000">
            <a:off x="2273909" y="1314090"/>
            <a:ext cx="1587567" cy="1047467"/>
          </a:xfrm>
          <a:prstGeom prst="trapezoi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en-US" dirty="0"/>
              <a:t>backbone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29" y="1044039"/>
            <a:ext cx="2118791" cy="1587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44039"/>
            <a:ext cx="2116756" cy="1587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4375" y="1466860"/>
            <a:ext cx="673768" cy="806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85880" y="1126968"/>
            <a:ext cx="1020678" cy="14137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50821" y="1409711"/>
            <a:ext cx="509779" cy="727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39323" y="1181113"/>
            <a:ext cx="673768" cy="6196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76637" y="1734563"/>
            <a:ext cx="1180215" cy="7246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45590" y="256986"/>
            <a:ext cx="2704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RPN: R</a:t>
            </a:r>
            <a:r>
              <a:rPr lang="en-US" dirty="0"/>
              <a:t>egion </a:t>
            </a:r>
            <a:r>
              <a:rPr lang="en-US" b="1" dirty="0"/>
              <a:t>P</a:t>
            </a:r>
            <a:r>
              <a:rPr lang="en-US" dirty="0"/>
              <a:t>roposal </a:t>
            </a:r>
            <a:r>
              <a:rPr lang="en-US" b="1" dirty="0"/>
              <a:t>N</a:t>
            </a:r>
            <a:r>
              <a:rPr lang="en-US" dirty="0"/>
              <a:t>etwork</a:t>
            </a:r>
            <a:endParaRPr lang="en-US" b="1" dirty="0"/>
          </a:p>
        </p:txBody>
      </p:sp>
      <p:sp>
        <p:nvSpPr>
          <p:cNvPr id="13" name="Right Arrow 12"/>
          <p:cNvSpPr/>
          <p:nvPr/>
        </p:nvSpPr>
        <p:spPr>
          <a:xfrm>
            <a:off x="6988144" y="1565012"/>
            <a:ext cx="588422" cy="484632"/>
          </a:xfrm>
          <a:prstGeom prst="right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729098" y="1244516"/>
            <a:ext cx="336884" cy="1125623"/>
            <a:chOff x="6871236" y="2018296"/>
            <a:chExt cx="336884" cy="1125623"/>
          </a:xfrm>
        </p:grpSpPr>
        <p:sp>
          <p:nvSpPr>
            <p:cNvPr id="18" name="Right Arrow 17"/>
            <p:cNvSpPr/>
            <p:nvPr/>
          </p:nvSpPr>
          <p:spPr>
            <a:xfrm>
              <a:off x="6871236" y="2659287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871236" y="2018296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056170" y="1341178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/ BG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5982" y="1967755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BBox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1700" y="3290034"/>
            <a:ext cx="23711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Advantages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Accurate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trains “end-to-end”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126201" y="2049644"/>
            <a:ext cx="75915" cy="353388"/>
            <a:chOff x="5133473" y="370895"/>
            <a:chExt cx="75915" cy="353388"/>
          </a:xfrm>
        </p:grpSpPr>
        <p:sp>
          <p:nvSpPr>
            <p:cNvPr id="25" name="Oval 24"/>
            <p:cNvSpPr/>
            <p:nvPr/>
          </p:nvSpPr>
          <p:spPr>
            <a:xfrm>
              <a:off x="5133473" y="370895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133473" y="51473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137388" y="65228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738561" y="4897279"/>
            <a:ext cx="74054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Ren, He, </a:t>
            </a:r>
            <a:r>
              <a:rPr lang="en-US" sz="1000" dirty="0" err="1"/>
              <a:t>Girshick</a:t>
            </a:r>
            <a:r>
              <a:rPr lang="en-US" sz="1000" dirty="0"/>
              <a:t>, and Sun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"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Faster r-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cnn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: Towards real-time object detection with region proposal networks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 (NIPS 2015)</a:t>
            </a:r>
            <a:endParaRPr lang="en-US" sz="1000" dirty="0"/>
          </a:p>
        </p:txBody>
      </p:sp>
      <p:sp>
        <p:nvSpPr>
          <p:cNvPr id="30" name="Trapezoid 29"/>
          <p:cNvSpPr/>
          <p:nvPr/>
        </p:nvSpPr>
        <p:spPr>
          <a:xfrm rot="5400000">
            <a:off x="5834295" y="1129952"/>
            <a:ext cx="727178" cy="550210"/>
          </a:xfrm>
          <a:prstGeom prst="trapezoi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en-US" dirty="0"/>
              <a:t>RPN</a:t>
            </a:r>
          </a:p>
        </p:txBody>
      </p:sp>
      <p:sp>
        <p:nvSpPr>
          <p:cNvPr id="4" name="Curved Down Arrow 3"/>
          <p:cNvSpPr/>
          <p:nvPr/>
        </p:nvSpPr>
        <p:spPr>
          <a:xfrm rot="5400000" flipH="1">
            <a:off x="6489978" y="663385"/>
            <a:ext cx="891659" cy="731520"/>
          </a:xfrm>
          <a:prstGeom prst="curvedDownArrow">
            <a:avLst>
              <a:gd name="adj1" fmla="val 12047"/>
              <a:gd name="adj2" fmla="val 60946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8727" y="2694586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“ROI Pool” each proposed region</a:t>
            </a:r>
          </a:p>
          <a:p>
            <a:r>
              <a:rPr lang="en-US" dirty="0"/>
              <a:t>from the </a:t>
            </a:r>
            <a:r>
              <a:rPr lang="en-US" b="1" dirty="0"/>
              <a:t>feature map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21" grpId="0"/>
      <p:bldP spid="22" grpId="0"/>
      <p:bldP spid="23" grpId="0"/>
      <p:bldP spid="30" grpId="0" animBg="1"/>
      <p:bldP spid="4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RPN: Region Proposal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56" y="2558004"/>
            <a:ext cx="8980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can a net outputs an </a:t>
            </a:r>
            <a:r>
              <a:rPr lang="en-US" sz="2400" b="1" dirty="0"/>
              <a:t>arbitrary/varying </a:t>
            </a:r>
            <a:r>
              <a:rPr lang="en-US" sz="2400" dirty="0"/>
              <a:t>number of </a:t>
            </a:r>
            <a:r>
              <a:rPr lang="en-US" sz="2400" dirty="0" err="1"/>
              <a:t>BBoxes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08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RPN: Region Proposal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184" y="1017725"/>
            <a:ext cx="3669632" cy="2115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RPN: Region Proposal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en-US" dirty="0"/>
                  <a:t>Predicting a bounding box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L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Recovering the actual </a:t>
                </a:r>
                <a:r>
                  <a:rPr lang="en-US" dirty="0" err="1"/>
                  <a:t>BBox</a:t>
                </a:r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I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/>
                  </a:solidFill>
                </a:endParaRP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The learned “corrections” </a:t>
                </a:r>
                <a:r>
                  <a:rPr lang="en-US" b="1" i="1" dirty="0"/>
                  <a:t>t</a:t>
                </a:r>
                <a:r>
                  <a:rPr lang="en-US" dirty="0"/>
                  <a:t> are relative to anchor position and scale.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904754" y="289209"/>
            <a:ext cx="806116" cy="1281363"/>
            <a:chOff x="6617368" y="511793"/>
            <a:chExt cx="806116" cy="1281363"/>
          </a:xfrm>
        </p:grpSpPr>
        <p:sp>
          <p:nvSpPr>
            <p:cNvPr id="4" name="Rectangle 3"/>
            <p:cNvSpPr/>
            <p:nvPr/>
          </p:nvSpPr>
          <p:spPr>
            <a:xfrm>
              <a:off x="6617368" y="511793"/>
              <a:ext cx="806116" cy="1281363"/>
            </a:xfrm>
            <a:prstGeom prst="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993355" y="1125403"/>
              <a:ext cx="54142" cy="541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6822" y="1705322"/>
            <a:ext cx="1461837" cy="938606"/>
            <a:chOff x="6905114" y="1726388"/>
            <a:chExt cx="1461837" cy="938606"/>
          </a:xfrm>
        </p:grpSpPr>
        <p:sp>
          <p:nvSpPr>
            <p:cNvPr id="8" name="Rectangle 7"/>
            <p:cNvSpPr/>
            <p:nvPr/>
          </p:nvSpPr>
          <p:spPr>
            <a:xfrm>
              <a:off x="6905114" y="1726388"/>
              <a:ext cx="1461837" cy="938606"/>
            </a:xfrm>
            <a:prstGeom prst="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7618032" y="2175861"/>
              <a:ext cx="54000" cy="5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9524" y="2778678"/>
            <a:ext cx="54000" cy="331955"/>
            <a:chOff x="7972448" y="2807494"/>
            <a:chExt cx="54000" cy="331955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972448" y="2807494"/>
              <a:ext cx="54000" cy="5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972448" y="2946472"/>
              <a:ext cx="54000" cy="5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972448" y="3085449"/>
              <a:ext cx="54000" cy="5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576822" y="2256046"/>
                <a:ext cx="14774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IL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822" y="2256046"/>
                <a:ext cx="1477456" cy="276999"/>
              </a:xfrm>
              <a:prstGeom prst="rect">
                <a:avLst/>
              </a:prstGeom>
              <a:blipFill>
                <a:blip r:embed="rId4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RPN: Region Proposal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2791325"/>
                <a:ext cx="8520600" cy="2352175"/>
              </a:xfrm>
            </p:spPr>
            <p:txBody>
              <a:bodyPr/>
              <a:lstStyle/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en-US" dirty="0"/>
                  <a:t>Training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Assign “object” label to each anchor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 err="1"/>
                  <a:t>IoU</a:t>
                </a:r>
                <a:r>
                  <a:rPr lang="en-US" dirty="0"/>
                  <a:t> of anchor and some GT &gt; 0.7  </a:t>
                </a:r>
                <a:r>
                  <a:rPr lang="en-IL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“positive”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 err="1">
                    <a:sym typeface="Wingdings" panose="05000000000000000000" pitchFamily="2" charset="2"/>
                  </a:rPr>
                  <a:t>IoU</a:t>
                </a:r>
                <a:r>
                  <a:rPr lang="en-US" dirty="0">
                    <a:sym typeface="Wingdings" panose="05000000000000000000" pitchFamily="2" charset="2"/>
                  </a:rPr>
                  <a:t> of anchor and all GT &lt; 0.3 </a:t>
                </a:r>
                <a:r>
                  <a:rPr lang="en-IL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“negative”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sym typeface="Wingdings" panose="05000000000000000000" pitchFamily="2" charset="2"/>
                  </a:rPr>
                  <a:t>Otherwise </a:t>
                </a:r>
                <a:r>
                  <a:rPr lang="en-IL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“ignore”</a:t>
                </a:r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I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𝑐𝑙𝑠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I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I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I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𝑟𝑒𝑔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I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IL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⋆</m:t>
                                    </m:r>
                                  </m:sup>
                                </m:sSubSup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791325"/>
                <a:ext cx="8520600" cy="2352175"/>
              </a:xfrm>
              <a:blipFill>
                <a:blip r:embed="rId3"/>
                <a:stretch>
                  <a:fillRect b="-25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2145" y="1008420"/>
            <a:ext cx="3669632" cy="2115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026" name="Picture 2" descr="http://farm3.static.flickr.com/2329/2116177266_b7f0e84c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8" y="1353694"/>
            <a:ext cx="1045700" cy="1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728284" y="1353694"/>
            <a:ext cx="1036751" cy="1394267"/>
            <a:chOff x="1451806" y="1255853"/>
            <a:chExt cx="1036751" cy="1394267"/>
          </a:xfrm>
        </p:grpSpPr>
        <p:sp>
          <p:nvSpPr>
            <p:cNvPr id="3" name="Rectangle 2"/>
            <p:cNvSpPr/>
            <p:nvPr/>
          </p:nvSpPr>
          <p:spPr>
            <a:xfrm>
              <a:off x="1451806" y="1261158"/>
              <a:ext cx="1036751" cy="13889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85032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42342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899652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056962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214272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71580" y="1255853"/>
              <a:ext cx="0" cy="13942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1463975" y="1405780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463975" y="1545139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1463975" y="1684498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463975" y="1823857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463975" y="1963216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463975" y="2102575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1463975" y="2241934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463975" y="2381293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463975" y="2520652"/>
              <a:ext cx="1024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687651" y="1822313"/>
            <a:ext cx="423377" cy="8468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63064" y="2232119"/>
            <a:ext cx="72000" cy="7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20453" y="1908119"/>
            <a:ext cx="360000" cy="720000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0453" y="2088119"/>
            <a:ext cx="720000" cy="360000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30453" y="1998119"/>
            <a:ext cx="540000" cy="540000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0.1037 L -0.01805 -0.10339 C -0.00642 -0.10586 -0.01337 -0.10525 0.00538 -0.1037 L 0.03438 -0.10123 L 0.04028 -0.1 C 0.05573 -0.0966 0.03247 -0.10154 0.05104 -0.09784 L 0.05243 -0.09043 C 0.05261 -0.08951 0.05278 -0.08796 0.05313 -0.08704 L 0.05452 -0.08333 C 0.05417 -0.07747 0.05434 -0.0716 0.05382 -0.06543 C 0.05347 -0.06265 0.0507 -0.05957 0.04965 -0.05833 C 0.04896 -0.05741 0.04618 -0.05525 0.04497 -0.05494 C 0.04254 -0.05432 0.04011 -0.05401 0.03768 -0.0537 C 0.03611 -0.05339 0.03455 -0.05247 0.03299 -0.05247 C 0.01893 -0.05185 0.00486 -0.05154 -0.00937 -0.05123 C -0.00989 -0.05093 -0.01059 -0.05031 -0.01128 -0.05 C -0.01267 -0.04969 -0.01406 -0.04969 -0.01528 -0.04876 C -0.01614 -0.04846 -0.01666 -0.04722 -0.01736 -0.0466 C -0.01823 -0.04599 -0.0191 -0.04568 -0.01996 -0.04537 C -0.02066 -0.04444 -0.02153 -0.04414 -0.02205 -0.0429 C -0.02274 -0.04167 -0.02291 -0.03981 -0.02344 -0.03827 C -0.02378 -0.03704 -0.0243 -0.0358 -0.02465 -0.03457 C -0.02448 -0.02593 -0.02448 -0.01697 -0.02413 -0.00833 C -0.02396 -0.0071 -0.02274 -0.00185 -0.02205 -0.00123 C -0.02014 -7.40741E-7 -0.01805 -0.00062 -0.01597 -7.40741E-7 C -0.00885 0.00401 -0.01198 0.0034 -0.00052 0.00124 C -0.00035 0.00093 -0.00017 0.00031 -1.66667E-6 -7.40741E-7 " pathEditMode="relative" rAng="0" ptsTypes="AAAAAAAAAAAAAAAAAAAAAAAAAAA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5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FF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5" grpId="0" animBg="1"/>
      <p:bldP spid="27" grpId="0" animBg="1"/>
      <p:bldP spid="27" grpId="1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Two Stages (R-CNN)</a:t>
            </a:r>
          </a:p>
          <a:p>
            <a:pPr>
              <a:lnSpc>
                <a:spcPct val="150000"/>
              </a:lnSpc>
            </a:pPr>
            <a:r>
              <a:rPr lang="en-US" dirty="0"/>
              <a:t>Propose “objects”</a:t>
            </a:r>
          </a:p>
          <a:p>
            <a:pPr>
              <a:lnSpc>
                <a:spcPct val="150000"/>
              </a:lnSpc>
            </a:pPr>
            <a:r>
              <a:rPr lang="en-US" dirty="0"/>
              <a:t>Classify each candidate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Single Stage (SSD, Yolo) </a:t>
            </a:r>
          </a:p>
          <a:p>
            <a:pPr>
              <a:lnSpc>
                <a:spcPct val="150000"/>
              </a:lnSpc>
            </a:pPr>
            <a:r>
              <a:rPr lang="en-US" dirty="0"/>
              <a:t>Sliding window to classify all candidates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Data: </a:t>
                </a:r>
                <a:r>
                  <a:rPr lang="en-US" dirty="0"/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Model: </a:t>
                </a:r>
                <a:r>
                  <a:rPr lang="en-US" dirty="0"/>
                  <a:t>a “deep net”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Criterion: </a:t>
                </a:r>
                <a:r>
                  <a:rPr lang="en-US" dirty="0"/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Optimization: </a:t>
                </a:r>
                <a:r>
                  <a:rPr lang="en-US" dirty="0"/>
                  <a:t>Stochastic Gradient Descent (SGD)</a:t>
                </a:r>
                <a:endParaRPr lang="en-US" b="1" dirty="0"/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21" y="895544"/>
            <a:ext cx="3737179" cy="21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Why stop at object/non-object in RPN?</a:t>
            </a:r>
          </a:p>
          <a:p>
            <a:pPr marL="114300" indent="0">
              <a:buNone/>
            </a:pPr>
            <a:r>
              <a:rPr lang="en-US" dirty="0"/>
              <a:t>Why using only last feature map?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0245" y="4897279"/>
            <a:ext cx="6003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Wei, </a:t>
            </a:r>
            <a:r>
              <a:rPr lang="en-US" sz="1000" dirty="0" err="1"/>
              <a:t>Anguelov</a:t>
            </a:r>
            <a:r>
              <a:rPr lang="en-US" sz="1000" dirty="0"/>
              <a:t>, </a:t>
            </a:r>
            <a:r>
              <a:rPr lang="en-US" sz="1000" dirty="0" err="1"/>
              <a:t>Erhan</a:t>
            </a:r>
            <a:r>
              <a:rPr lang="en-US" sz="1000" dirty="0"/>
              <a:t>, </a:t>
            </a:r>
            <a:r>
              <a:rPr lang="en-US" sz="1000" dirty="0" err="1"/>
              <a:t>Szegedy</a:t>
            </a:r>
            <a:r>
              <a:rPr lang="en-US" sz="1000" dirty="0"/>
              <a:t>, Reed, Fu and Berg “</a:t>
            </a:r>
            <a:r>
              <a:rPr lang="en-US" sz="1000" dirty="0">
                <a:hlinkClick r:id="rId2"/>
              </a:rPr>
              <a:t>SSD: Single shot </a:t>
            </a:r>
            <a:r>
              <a:rPr lang="en-US" sz="1000" dirty="0" err="1">
                <a:hlinkClick r:id="rId2"/>
              </a:rPr>
              <a:t>multibox</a:t>
            </a:r>
            <a:r>
              <a:rPr lang="en-US" sz="1000" dirty="0">
                <a:hlinkClick r:id="rId2"/>
              </a:rPr>
              <a:t> detector</a:t>
            </a:r>
            <a:r>
              <a:rPr lang="en-US" sz="1000" dirty="0"/>
              <a:t>" (ECCV 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1EB71-55C4-4575-B4F3-36B421BA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25725"/>
            <a:ext cx="3810000" cy="234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Anchors are directly classified to object type (+”none”)</a:t>
            </a:r>
          </a:p>
          <a:p>
            <a:pPr marL="114300" indent="0">
              <a:buNone/>
            </a:pPr>
            <a:r>
              <a:rPr lang="en-US" dirty="0"/>
              <a:t>Anchors/proposals are extracted from several feature maps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0245" y="4897279"/>
            <a:ext cx="6003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Wei, </a:t>
            </a:r>
            <a:r>
              <a:rPr lang="en-US" sz="1000" dirty="0" err="1"/>
              <a:t>Anguelov</a:t>
            </a:r>
            <a:r>
              <a:rPr lang="en-US" sz="1000" dirty="0"/>
              <a:t>, </a:t>
            </a:r>
            <a:r>
              <a:rPr lang="en-US" sz="1000" dirty="0" err="1"/>
              <a:t>Erhan</a:t>
            </a:r>
            <a:r>
              <a:rPr lang="en-US" sz="1000" dirty="0"/>
              <a:t>, </a:t>
            </a:r>
            <a:r>
              <a:rPr lang="en-US" sz="1000" dirty="0" err="1"/>
              <a:t>Szegedy</a:t>
            </a:r>
            <a:r>
              <a:rPr lang="en-US" sz="1000" dirty="0"/>
              <a:t>, Reed, Fu and Berg “</a:t>
            </a:r>
            <a:r>
              <a:rPr lang="en-US" sz="1000" dirty="0">
                <a:hlinkClick r:id="rId2"/>
              </a:rPr>
              <a:t>SSD: Single shot </a:t>
            </a:r>
            <a:r>
              <a:rPr lang="en-US" sz="1000" dirty="0" err="1">
                <a:hlinkClick r:id="rId2"/>
              </a:rPr>
              <a:t>multibox</a:t>
            </a:r>
            <a:r>
              <a:rPr lang="en-US" sz="1000" dirty="0">
                <a:hlinkClick r:id="rId2"/>
              </a:rPr>
              <a:t> detector</a:t>
            </a:r>
            <a:r>
              <a:rPr lang="en-US" sz="1000" dirty="0"/>
              <a:t>" (ECCV 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50" y="1899571"/>
            <a:ext cx="7480300" cy="253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Two Stages (R-CNN)</a:t>
            </a:r>
          </a:p>
          <a:p>
            <a:pPr>
              <a:lnSpc>
                <a:spcPct val="150000"/>
              </a:lnSpc>
            </a:pPr>
            <a:r>
              <a:rPr lang="en-US" dirty="0"/>
              <a:t>Propose “objects”</a:t>
            </a:r>
          </a:p>
          <a:p>
            <a:pPr>
              <a:lnSpc>
                <a:spcPct val="150000"/>
              </a:lnSpc>
            </a:pPr>
            <a:r>
              <a:rPr lang="en-US" dirty="0"/>
              <a:t>Classify each candidate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 b="1" dirty="0"/>
              <a:t>Single Stage (SSD, Yolo) </a:t>
            </a:r>
          </a:p>
          <a:p>
            <a:pPr>
              <a:lnSpc>
                <a:spcPct val="150000"/>
              </a:lnSpc>
            </a:pPr>
            <a:r>
              <a:rPr lang="en-US" dirty="0"/>
              <a:t>Sliding window to classify all candidates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6619C-A991-4789-89B8-99E81DFF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17" y="0"/>
            <a:ext cx="861356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B8432-A915-463A-9C8E-8C60B691C0DE}"/>
              </a:ext>
            </a:extLst>
          </p:cNvPr>
          <p:cNvSpPr txBox="1"/>
          <p:nvPr/>
        </p:nvSpPr>
        <p:spPr>
          <a:xfrm>
            <a:off x="8422328" y="4835723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92960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Pitfalls and 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Imbalance</a:t>
            </a:r>
          </a:p>
          <a:p>
            <a:pPr>
              <a:lnSpc>
                <a:spcPct val="150000"/>
              </a:lnSpc>
            </a:pPr>
            <a:r>
              <a:rPr lang="en-US" dirty="0"/>
              <a:t>Receptive field</a:t>
            </a:r>
          </a:p>
          <a:p>
            <a:pPr>
              <a:lnSpc>
                <a:spcPct val="150000"/>
              </a:lnSpc>
            </a:pPr>
            <a:r>
              <a:rPr lang="en-US" dirty="0"/>
              <a:t>Multiscale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en-US" dirty="0"/>
                  <a:t>Number of “negative” anchors ~O(10K)</a:t>
                </a:r>
                <a:br>
                  <a:rPr lang="en-US" dirty="0"/>
                </a:br>
                <a:r>
                  <a:rPr lang="en-US" dirty="0"/>
                  <a:t>Number of “positive” anchors ~O(10)</a:t>
                </a:r>
              </a:p>
              <a:p>
                <a:pPr marL="114300" indent="0">
                  <a:buNone/>
                </a:pPr>
                <a:r>
                  <a:rPr lang="en-US" b="1" dirty="0"/>
                  <a:t>What happens to CE loss in this case?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On Board</a:t>
                </a:r>
              </a:p>
              <a:p>
                <a:pPr marL="114300" indent="0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Loss and gradient are dominated by correctly classified negative examples</a:t>
                </a:r>
              </a:p>
              <a:p>
                <a:pPr marL="114300" indent="0">
                  <a:buNone/>
                </a:pPr>
                <a:r>
                  <a:rPr lang="en-US" dirty="0"/>
                  <a:t>Training outcome </a:t>
                </a:r>
                <a:r>
                  <a:rPr lang="en-IL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constant “negative” prediction.</a:t>
                </a: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 flipV="1">
            <a:off x="2289318" y="-872134"/>
            <a:ext cx="4565364" cy="68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1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8F922A3-0BE2-4469-A367-10FD017EB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066019"/>
              </p:ext>
            </p:extLst>
          </p:nvPr>
        </p:nvGraphicFramePr>
        <p:xfrm>
          <a:off x="3800105" y="1297404"/>
          <a:ext cx="5516747" cy="366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Imbalance </a:t>
            </a:r>
            <a:r>
              <a:rPr lang="en-IL" dirty="0"/>
              <a:t>–</a:t>
            </a:r>
            <a:r>
              <a:rPr lang="en-US" dirty="0"/>
              <a:t> Hard Negative Mining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Compute loss for all </a:t>
            </a:r>
            <a:r>
              <a:rPr lang="en-US" i="1" dirty="0"/>
              <a:t>N</a:t>
            </a:r>
            <a:r>
              <a:rPr lang="en-US" dirty="0"/>
              <a:t> anchors</a:t>
            </a:r>
          </a:p>
          <a:p>
            <a:pPr marL="114300" indent="0">
              <a:buNone/>
            </a:pPr>
            <a:r>
              <a:rPr lang="en-US" dirty="0"/>
              <a:t>Select top </a:t>
            </a:r>
            <a:r>
              <a:rPr lang="en-US" i="1" dirty="0"/>
              <a:t>k</a:t>
            </a:r>
            <a:r>
              <a:rPr lang="en-US" dirty="0"/>
              <a:t> “hard” examples </a:t>
            </a:r>
          </a:p>
          <a:p>
            <a:pPr marL="114300" indent="0">
              <a:buNone/>
            </a:pPr>
            <a:r>
              <a:rPr lang="en-US" dirty="0"/>
              <a:t>Compute gradient for hard </a:t>
            </a:r>
            <a:r>
              <a:rPr lang="en-US" i="1" dirty="0"/>
              <a:t>k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3B1EAA-A53B-4465-AEDF-E6877EED1017}"/>
              </a:ext>
            </a:extLst>
          </p:cNvPr>
          <p:cNvGrpSpPr/>
          <p:nvPr/>
        </p:nvGrpSpPr>
        <p:grpSpPr>
          <a:xfrm>
            <a:off x="5101683" y="1054646"/>
            <a:ext cx="3009164" cy="2622445"/>
            <a:chOff x="5101683" y="1054646"/>
            <a:chExt cx="3009164" cy="262244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787445-23B2-4B75-8B6F-C5EA627623C7}"/>
                </a:ext>
              </a:extLst>
            </p:cNvPr>
            <p:cNvCxnSpPr>
              <a:cxnSpLocks/>
            </p:cNvCxnSpPr>
            <p:nvPr/>
          </p:nvCxnSpPr>
          <p:spPr>
            <a:xfrm>
              <a:off x="5156522" y="1898248"/>
              <a:ext cx="1401956" cy="10705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91B841-7049-4EB2-A2FE-0BB7A0C3D4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447" y="1246909"/>
              <a:ext cx="354788" cy="17216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C547A37-2183-448B-81FC-94C25C096EB8}"/>
                </a:ext>
              </a:extLst>
            </p:cNvPr>
            <p:cNvSpPr/>
            <p:nvPr/>
          </p:nvSpPr>
          <p:spPr>
            <a:xfrm>
              <a:off x="5101683" y="1297404"/>
              <a:ext cx="3009164" cy="2379687"/>
            </a:xfrm>
            <a:prstGeom prst="arc">
              <a:avLst>
                <a:gd name="adj1" fmla="val 12112730"/>
                <a:gd name="adj2" fmla="val 1699668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7D4883-1131-4B10-BB59-CAF366D5BCBA}"/>
                </a:ext>
              </a:extLst>
            </p:cNvPr>
            <p:cNvSpPr txBox="1"/>
            <p:nvPr/>
          </p:nvSpPr>
          <p:spPr>
            <a:xfrm>
              <a:off x="5839994" y="105464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k</a:t>
              </a:r>
              <a:endParaRPr lang="en-IL" i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Imbalance – Focal Loss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err="1"/>
              <a:t>Lin,Goyal</a:t>
            </a:r>
            <a:r>
              <a:rPr lang="en-US" dirty="0"/>
              <a:t>, </a:t>
            </a:r>
            <a:r>
              <a:rPr lang="en-US" dirty="0" err="1"/>
              <a:t>Girshick</a:t>
            </a:r>
            <a:r>
              <a:rPr lang="en-US" dirty="0"/>
              <a:t>, He, and </a:t>
            </a:r>
            <a:r>
              <a:rPr lang="en-US" dirty="0" err="1"/>
              <a:t>Dollár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hlinkClick r:id="rId2"/>
              </a:rPr>
              <a:t>Focal loss for dense object detection</a:t>
            </a:r>
            <a:r>
              <a:rPr lang="en-US" dirty="0"/>
              <a:t> (PAMI 2018)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20A55B3-5258-447A-ADD9-0F9FDCB06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429286"/>
              </p:ext>
            </p:extLst>
          </p:nvPr>
        </p:nvGraphicFramePr>
        <p:xfrm>
          <a:off x="311700" y="2001640"/>
          <a:ext cx="5001491" cy="314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022779-4FCE-4AE9-A525-EDF79493F0CC}"/>
                  </a:ext>
                </a:extLst>
              </p:cNvPr>
              <p:cNvSpPr txBox="1"/>
              <p:nvPr/>
            </p:nvSpPr>
            <p:spPr>
              <a:xfrm>
                <a:off x="5313191" y="3039076"/>
                <a:ext cx="13532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IL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022779-4FCE-4AE9-A525-EDF79493F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191" y="3039076"/>
                <a:ext cx="1353256" cy="246221"/>
              </a:xfrm>
              <a:prstGeom prst="rect">
                <a:avLst/>
              </a:prstGeom>
              <a:blipFill>
                <a:blip r:embed="rId4"/>
                <a:stretch>
                  <a:fillRect l="-2703" b="-35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CCE8C6-3170-4C38-BFA0-56E32CBB0A84}"/>
                  </a:ext>
                </a:extLst>
              </p:cNvPr>
              <p:cNvSpPr txBox="1"/>
              <p:nvPr/>
            </p:nvSpPr>
            <p:spPr>
              <a:xfrm>
                <a:off x="5313191" y="3283655"/>
                <a:ext cx="21618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IL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CCE8C6-3170-4C38-BFA0-56E32CBB0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191" y="3283655"/>
                <a:ext cx="2161809" cy="246221"/>
              </a:xfrm>
              <a:prstGeom prst="rect">
                <a:avLst/>
              </a:prstGeom>
              <a:blipFill>
                <a:blip r:embed="rId5"/>
                <a:stretch>
                  <a:fillRect l="-1695" b="-35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AD4EAA-5BFC-457A-9132-A64A70009C3F}"/>
              </a:ext>
            </a:extLst>
          </p:cNvPr>
          <p:cNvSpPr/>
          <p:nvPr/>
        </p:nvSpPr>
        <p:spPr>
          <a:xfrm>
            <a:off x="3408219" y="3061820"/>
            <a:ext cx="1692234" cy="814401"/>
          </a:xfrm>
          <a:prstGeom prst="wedgeRoundRectCallout">
            <a:avLst>
              <a:gd name="adj1" fmla="val -18313"/>
              <a:gd name="adj2" fmla="val 967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Non vanishing loss/gradient</a:t>
            </a:r>
            <a:endParaRPr lang="en-IL" sz="1600" b="1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5EC69B9-974D-496E-9F32-E8C609A28F44}"/>
              </a:ext>
            </a:extLst>
          </p:cNvPr>
          <p:cNvSpPr/>
          <p:nvPr/>
        </p:nvSpPr>
        <p:spPr>
          <a:xfrm>
            <a:off x="1455104" y="2247419"/>
            <a:ext cx="1692234" cy="814401"/>
          </a:xfrm>
          <a:prstGeom prst="wedgeRoundRectCallout">
            <a:avLst>
              <a:gd name="adj1" fmla="val -34102"/>
              <a:gd name="adj2" fmla="val 923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Relatively weak gradient</a:t>
            </a:r>
            <a:endParaRPr lang="en-IL" sz="1600" b="1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0E0074D-3B21-4A82-B5A5-279D079068A7}"/>
              </a:ext>
            </a:extLst>
          </p:cNvPr>
          <p:cNvSpPr/>
          <p:nvPr/>
        </p:nvSpPr>
        <p:spPr>
          <a:xfrm>
            <a:off x="3408219" y="3061820"/>
            <a:ext cx="1692234" cy="814401"/>
          </a:xfrm>
          <a:prstGeom prst="wedgeRoundRectCallout">
            <a:avLst>
              <a:gd name="adj1" fmla="val -18313"/>
              <a:gd name="adj2" fmla="val 9676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Vanishing loss/gradient</a:t>
            </a:r>
            <a:endParaRPr lang="en-IL" sz="1600" b="1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ADA51F8-93C1-4322-827E-5B3168931E39}"/>
              </a:ext>
            </a:extLst>
          </p:cNvPr>
          <p:cNvSpPr/>
          <p:nvPr/>
        </p:nvSpPr>
        <p:spPr>
          <a:xfrm>
            <a:off x="1455104" y="2247419"/>
            <a:ext cx="1692234" cy="814401"/>
          </a:xfrm>
          <a:prstGeom prst="wedgeRoundRectCallout">
            <a:avLst>
              <a:gd name="adj1" fmla="val -34102"/>
              <a:gd name="adj2" fmla="val 9239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Strong gradient</a:t>
            </a:r>
            <a:endParaRPr lang="en-IL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Pitfalls and 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Imbalance</a:t>
            </a:r>
          </a:p>
          <a:p>
            <a:pPr>
              <a:lnSpc>
                <a:spcPct val="150000"/>
              </a:lnSpc>
            </a:pPr>
            <a:r>
              <a:rPr lang="en-US" dirty="0"/>
              <a:t>Receptive field</a:t>
            </a:r>
          </a:p>
          <a:p>
            <a:pPr>
              <a:lnSpc>
                <a:spcPct val="150000"/>
              </a:lnSpc>
            </a:pPr>
            <a:r>
              <a:rPr lang="en-US" dirty="0"/>
              <a:t>Multiscale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Object detection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Semantic segmentation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74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68425"/>
              </p:ext>
            </p:extLst>
          </p:nvPr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925FAF99-A255-490F-B781-0D416CA72445}"/>
              </a:ext>
            </a:extLst>
          </p:cNvPr>
          <p:cNvGrpSpPr/>
          <p:nvPr/>
        </p:nvGrpSpPr>
        <p:grpSpPr>
          <a:xfrm>
            <a:off x="1215131" y="1740459"/>
            <a:ext cx="471487" cy="461963"/>
            <a:chOff x="3500439" y="310275"/>
            <a:chExt cx="471487" cy="461963"/>
          </a:xfrm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19" name="Oval 1418">
                  <a:extLst>
                    <a:ext uri="{FF2B5EF4-FFF2-40B4-BE49-F238E27FC236}">
                      <a16:creationId xmlns:a16="http://schemas.microsoft.com/office/drawing/2014/main" id="{DEE3EBDF-7EDA-4370-A985-58292B3A834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247" name="Picture 2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69136E-6 L 0.02187 -0.000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428272"/>
              </p:ext>
            </p:extLst>
          </p:nvPr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925FAF99-A255-490F-B781-0D416CA72445}"/>
              </a:ext>
            </a:extLst>
          </p:cNvPr>
          <p:cNvGrpSpPr/>
          <p:nvPr/>
        </p:nvGrpSpPr>
        <p:grpSpPr>
          <a:xfrm>
            <a:off x="1416377" y="1747602"/>
            <a:ext cx="471487" cy="461963"/>
            <a:chOff x="3500439" y="310275"/>
            <a:chExt cx="471487" cy="461963"/>
          </a:xfrm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19" name="Oval 1418">
                  <a:extLst>
                    <a:ext uri="{FF2B5EF4-FFF2-40B4-BE49-F238E27FC236}">
                      <a16:creationId xmlns:a16="http://schemas.microsoft.com/office/drawing/2014/main" id="{DEE3EBDF-7EDA-4370-A985-58292B3A834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247" name="Picture 2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75339"/>
              </p:ext>
            </p:extLst>
          </p:nvPr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8C3959A-3A25-4700-9E52-6A90453175B3}"/>
              </a:ext>
            </a:extLst>
          </p:cNvPr>
          <p:cNvGrpSpPr/>
          <p:nvPr/>
        </p:nvGrpSpPr>
        <p:grpSpPr>
          <a:xfrm>
            <a:off x="1215131" y="1740459"/>
            <a:ext cx="471487" cy="461963"/>
            <a:chOff x="3500439" y="310275"/>
            <a:chExt cx="471487" cy="4619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4F730E2-825E-4051-98ED-03B60F8A392A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9B10BB8-F4A9-499F-A9D3-79C5E70C3F77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925FAF99-A255-490F-B781-0D416CA72445}"/>
              </a:ext>
            </a:extLst>
          </p:cNvPr>
          <p:cNvGrpSpPr/>
          <p:nvPr/>
        </p:nvGrpSpPr>
        <p:grpSpPr>
          <a:xfrm>
            <a:off x="1416054" y="1929726"/>
            <a:ext cx="471487" cy="461963"/>
            <a:chOff x="3500439" y="310275"/>
            <a:chExt cx="471487" cy="461963"/>
          </a:xfrm>
          <a:solidFill>
            <a:schemeClr val="bg1"/>
          </a:solidFill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027B575-B1DC-436E-A5D3-D4281356326A}"/>
              </a:ext>
            </a:extLst>
          </p:cNvPr>
          <p:cNvSpPr/>
          <p:nvPr/>
        </p:nvSpPr>
        <p:spPr>
          <a:xfrm>
            <a:off x="1199356" y="1720936"/>
            <a:ext cx="895731" cy="866773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D95CC90-FEE7-4D57-BB57-845E5FC141D3}"/>
              </a:ext>
            </a:extLst>
          </p:cNvPr>
          <p:cNvGrpSpPr/>
          <p:nvPr/>
        </p:nvGrpSpPr>
        <p:grpSpPr>
          <a:xfrm>
            <a:off x="1231841" y="1765011"/>
            <a:ext cx="2387598" cy="2304598"/>
            <a:chOff x="1283874" y="1710584"/>
            <a:chExt cx="2387598" cy="2304598"/>
          </a:xfrm>
          <a:noFill/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CEF6143-2F7F-4EE9-9D23-4252A337A6D6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  <a:grpFill/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D01E483-2739-4B12-B7A8-B7C726A921BB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A86F8F2B-FF0D-4A3E-BE60-E95E844D13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8661E8AF-9571-4E7C-9325-24F832F7F8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E0ED2CF7-3245-4E8B-8F50-0C61AC828E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942E20D-66DE-4F38-9D1F-21157E1148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9EABD888-FCF0-47DF-86C5-482531E5C5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85B4A86F-5C4F-42B5-A855-C337554C97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7E073EBE-AF7A-43DC-9C13-46DA734E58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697EE0F-6D5C-41F9-B823-7B3FA51DA9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892EC3E6-72DB-4F59-B0D8-EE0B89F32D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9846FA21-F786-4B3D-90EC-8881D6B3E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9602E95C-B008-4255-B8FF-62BD25F38D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74C51F90-BCA1-4DFD-AEEF-48294E515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36169246-A45D-47FA-BACD-EAB001AB429F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E3BFE6C9-30B4-4C38-82C8-879897C300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860B32EC-8701-480B-9E2A-98FF41349B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B486FE2-74EB-4F84-9DFB-455E1CD334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FDD2E2F7-AD7E-428D-A5D1-210B2681E1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E6FFE433-E855-44D4-BC76-15109E465A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506F087F-939C-48C5-9A9A-8008F7B66D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653ACEC-7D5D-45B4-BCD3-2980B73F95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4701FE28-40C6-474F-890A-94400EDBDD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D7A29237-63D8-441A-8377-97655E745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50E99BA-3E4A-4F0E-90C0-0654B4458E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7831A15C-0A96-4465-A8DF-7D8D974688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A4A033EF-78A8-4AC0-B68F-562097B358D7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D940C63F-9D16-4407-A0DA-56FDF75EEC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E917732-8A8E-47E8-9340-65C66AE7AF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C8849256-8BA0-4CB6-8CD3-E9143B0D20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3EC4F49-720C-42EF-8A2F-E814C3276E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807D84BB-4072-4E3B-85D7-61207641DF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1C2E16A5-F213-427E-BF2C-0AE71B3108E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46ABA3E-8B8B-46BD-9586-738AFE116E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79B8DB8E-D94C-4D5C-9E69-A9ED669E10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1873BD7D-828A-4F54-B53A-FF3F5A3119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2C57E31F-750F-41C2-A48F-3174B2F6C8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8FE05881-5E7D-4B69-92E1-65D890B048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54193D1C-9474-4A77-92CC-3A5D9EF12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A7614FAE-4908-4441-9714-6F43B5B857D5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16D976D3-1B76-4B9F-A2DE-76165E80B6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B6CD125C-2CBA-4908-97E0-13D1263BED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C804FDB9-CABC-4E2D-9358-B2931016CF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AE24945D-A301-470F-8EF6-34ED846342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AF703CB1-0277-4154-96B5-5BB9CAFD7A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03342D98-0FEB-4CB6-A26F-A9BEF30CA7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5CAF610E-2584-4042-9AD0-CCBBA19308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563C514E-A8FF-418A-B163-1317B42436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557C5318-B1F2-4813-BA59-99D0111C33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66CA8227-0D10-487F-8AE9-24408976B2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B1670234-373A-4BC8-B381-F37D566E91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EE911DD4-F1CA-42C4-B92A-D58B1FDC09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0A2B9A3-E19F-4448-A2B5-5D0D6B6970CB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23117A9-9839-4A46-91E3-3B7254C862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7619FD2-8C47-4D23-9A48-AF00D5D007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8562A495-323B-4801-A329-8EF210CA6C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78FA4D6-CB7A-4C21-8C92-AE86CCE108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B904838B-A5B2-40AB-BAE9-F53537E3F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60246DD1-6B3E-4ECE-A6CB-DE423EA565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1819A712-C814-4EF5-80F0-DD21EC60DF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2F5E6C05-7AA3-4F5B-A410-FF3B54A80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506BD887-FBF8-4B75-A9C7-1E6DD04F74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76C038C4-01FA-4092-B998-7D26366117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CE0A224D-FFF4-4556-8D00-E30BDEF53B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890635B-B039-4F86-8DBF-991F9A4276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F6EAA17D-37CA-492C-B901-D9C6CD7C24A1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39D47DCA-7137-44E2-9506-274D746CA7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EF50EFA0-E306-4F71-ABE2-B27A807103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7514F8F-203E-4D34-9ECC-C4F47897E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B7C5B11-5F89-46C5-A893-0ED83458AA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4DF79A0-98E4-4805-BFFE-D39DD2DD3B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2DF63777-B3C6-485F-B0BD-842A4D8A37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225B3CA4-5675-4A3F-BE00-4ED8ED75E0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96F04F6E-9549-43C0-A582-5A40F414DA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A649963-11B6-4E70-BCCA-A84339A62F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4DCEBCCE-C19B-44F0-AA78-5BC1A20B9D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A1E59D95-4976-49EE-9D22-2E778D49ED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8713B94B-A3E5-4BE1-86ED-5D0A8EE0D6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FC259666-E32B-47CF-AA85-631C2CF215B6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3577464A-8479-4398-A14A-C054BBE8B6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A1A7BFF3-0241-4284-8E11-DE871E3D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98FA2B77-90E7-4D08-9AE8-7A4D1A377E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C37D2276-241D-45F6-811E-89CA8DF0A0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EABAB7BB-17E3-4DF4-8178-37802B635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0EA35D7D-BD81-4D6F-8602-718C244EF7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B6DE9B2E-5331-44BF-8DC9-EA83545B451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1D866747-B938-4C00-A608-AA58262A71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A652641A-DFB0-4998-A98A-05A4DB0031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07657105-22D7-4DCC-A0B4-C34711FE91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BC8E12B-93BE-427F-A067-14D0BFFD3D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501F880D-7635-452C-A804-27503AE5EB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53A2E210-BA80-4D4C-961E-26662667D039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6C7893A1-D4AA-4634-990E-851E435F0E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E8A51337-EB59-497D-BA70-B9E9AFE45A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85CDADFC-5B4B-4AEA-ADB2-3DE2591C45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458ACF2A-2574-45CB-8510-8D9485FEB4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F1D166F0-3B1C-4D32-8A8B-48ED7F4A3C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B93DE523-DD9A-4D29-80CD-BECED0D265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A5837C64-B8E2-4491-BDCB-137B75A6F0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401D6DAB-0CD5-4FC2-A4F5-D1B5122A41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CBE76368-3C48-419A-A0FB-5A3673C720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834D2482-81FF-4D2B-B961-D18A73FE0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BE0A72D6-D000-4EB0-9603-86C1F103BE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325A6424-298C-45A4-937B-89C2AF3652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EC5703B5-A971-4200-AE48-765DADDBA31F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BD7C0E69-A288-42E5-9CCE-627095F7E5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3FF17EA1-B2E4-4866-B250-FB81F921C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CF7E5B49-F1F5-4970-BB3B-EF3397BFC2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7BFB4308-0136-4991-A83B-8705520BCE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C6BCE59-6875-4A76-B0FC-F27781BEAA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00167517-3336-48B7-877D-E5A4B482D5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83092657-0C45-459C-9893-4F25E8CB7C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A71C3113-ED94-44A1-BAC0-39EA60E0E3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DCE84077-1E77-4D42-A611-5DE9B178EA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85F3D9CF-AE50-4200-9BEC-E583210A43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C234863A-9506-4C6C-8E55-A7217A00B8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C31C7CC8-C073-4B43-8AEE-297F4112B8F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12299860-A81C-4A4B-AB80-94CAB3B5F5AE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F63C67F5-8587-4665-84CC-7312D7F454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C8D5C431-6FA7-4029-8877-81B66E6B6C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8000672A-24A5-4EFD-85C7-08363F2384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3CCCC74D-F145-48E3-8A93-66CB8D9716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97F542FF-0A61-4046-8E73-18F19C321B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39758664-F455-4945-BC72-F56DBB762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711B37F8-B746-4DB0-A64F-C85D67CA36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BA62C656-A046-48EA-B08E-D6717D09E3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48A8DED3-1620-4BD1-ACE6-3D6F68C1F4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DBBC34D-96B7-4B0F-9CE0-4C8F3127F2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1404AA3A-6B69-43A7-9510-C3491F11299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5FF483D4-8CEC-4C00-B0AB-AC885D342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A51F1DB6-65F8-445F-96A3-A123C3F219A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5B7645BD-DD62-4956-980D-A7D42E27E1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F77865F8-0CEC-45B3-B839-536246C70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7D625D35-33E9-44F2-BCEC-C5184C6B8E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0BEFCA3A-197A-44A0-9DD7-F7915F20B9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ED44F036-2B0B-4BC6-A39C-C317BBFE8C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649ADD1-1A70-4A67-B437-1F650E16DC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4DC27FDF-6D4C-436D-A32D-F70058BB3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6CA1350A-DD40-406A-81ED-4AFF557468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934DAD14-4D77-4C51-B78C-DA5DC212FF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7FB36296-65A2-4CEA-ACAC-CA5E29789E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06FC25FF-03B0-438A-940A-6601185BF1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A243C19A-5762-4C8F-BFFA-196F687B37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9B3EC417-D720-45A4-BA1B-A0095E79241B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B0B7898-C1AA-4BF2-B24C-7CFC4FF404F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CE70079-EC21-4B91-A67D-BCADC65F6D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EB8D8DF3-F73A-42EC-A01C-D57ED41A85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6D3E3984-3575-455C-918A-4E4B5E5AD3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B260F6F7-6E27-4416-9AEF-057C6E5A33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FEF65368-F50C-40D1-A744-6B72A3FFA9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935880C0-2D4C-4CE6-9B53-B6D6260597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C88F4BD6-3644-45FB-9CA9-8B6F74D3F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E165B7D8-BF02-47A2-AA1B-3B2361A243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4C37F80D-E7E6-4502-BCFA-58B36C502A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8CDAA7A3-DE20-4CE9-8D15-C5E1248D0F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F42101A4-2996-4A20-9BD6-DECCC74ABA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BBAFAB7-EC3A-43D1-96DB-2E31CC488F41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81A045F4-633F-449C-80E6-F8A7ECC4F1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8F5A5288-0F30-489B-B682-5FE1D5D3DA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C6FF1CDF-64AB-41AA-9966-D199D1769C9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19106B2A-B2E1-4551-AAB6-497A564C24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D7A3C3C9-0C6B-4330-B2CF-86366E16E7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07560858-5462-4D81-986E-0EB9601D08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CC5B928A-5B18-44F4-BD08-F89E9A60EA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6BAE8F5A-7F2D-4997-A810-91720F8832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B64EEA98-9EF1-4B88-A8B5-BFE48A0B8B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5876BEAA-1656-4913-80C8-4F73F5F8EF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75675E93-D7C3-4BB8-8555-662997E16F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151826-49F6-48A5-8A15-620AD7826F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C3F6E596-260E-40F9-BD93-227152B0F1E2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  <a:grpFill/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5C47F00-0A03-4106-9D91-3F7B9A92DE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6F6930B-CC6B-4099-A4F3-AB3AEAD78C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C24903F4-B78E-49CD-93E4-FD0850B639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4B9945D-835B-4052-9993-08BD39439E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7AEF54B3-B698-4CB1-98E1-580C22DB2E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C0964E58-13D7-441F-A4EA-967362DF4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58BF27F-038B-4EF0-B862-E384CB3CB2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D97AC35-5393-4728-8D03-55D76D062D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B2485DA7-2743-419F-A068-5A8FD88E72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70F764C-6233-4DE6-920F-EEAE0D8224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96270A46-93BD-4212-8718-1C6E1BF7CD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F1838ECD-9679-46FC-BB58-644D474C6F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325D7518-F2AE-46F1-A64A-A44AD8DBF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438" name="Picture 4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0.02152 -0.0012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" grpId="0" animBg="1"/>
      <p:bldP spid="2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06645"/>
              </p:ext>
            </p:extLst>
          </p:nvPr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8C3959A-3A25-4700-9E52-6A90453175B3}"/>
              </a:ext>
            </a:extLst>
          </p:cNvPr>
          <p:cNvGrpSpPr/>
          <p:nvPr/>
        </p:nvGrpSpPr>
        <p:grpSpPr>
          <a:xfrm>
            <a:off x="1215131" y="1740459"/>
            <a:ext cx="471487" cy="461963"/>
            <a:chOff x="3500439" y="310275"/>
            <a:chExt cx="471487" cy="4619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4F730E2-825E-4051-98ED-03B60F8A392A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9B10BB8-F4A9-499F-A9D3-79C5E70C3F77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925FAF99-A255-490F-B781-0D416CA72445}"/>
              </a:ext>
            </a:extLst>
          </p:cNvPr>
          <p:cNvGrpSpPr/>
          <p:nvPr/>
        </p:nvGrpSpPr>
        <p:grpSpPr>
          <a:xfrm>
            <a:off x="1416054" y="1929726"/>
            <a:ext cx="471487" cy="461963"/>
            <a:chOff x="3500439" y="310275"/>
            <a:chExt cx="471487" cy="461963"/>
          </a:xfrm>
          <a:solidFill>
            <a:schemeClr val="bg1"/>
          </a:solidFill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027B575-B1DC-436E-A5D3-D4281356326A}"/>
              </a:ext>
            </a:extLst>
          </p:cNvPr>
          <p:cNvSpPr/>
          <p:nvPr/>
        </p:nvSpPr>
        <p:spPr>
          <a:xfrm>
            <a:off x="1199356" y="1720936"/>
            <a:ext cx="895731" cy="866773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D95CC90-FEE7-4D57-BB57-845E5FC141D3}"/>
              </a:ext>
            </a:extLst>
          </p:cNvPr>
          <p:cNvGrpSpPr/>
          <p:nvPr/>
        </p:nvGrpSpPr>
        <p:grpSpPr>
          <a:xfrm>
            <a:off x="1231841" y="1765011"/>
            <a:ext cx="2387598" cy="2304598"/>
            <a:chOff x="1283874" y="1710584"/>
            <a:chExt cx="2387598" cy="2304598"/>
          </a:xfrm>
          <a:noFill/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CEF6143-2F7F-4EE9-9D23-4252A337A6D6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  <a:grpFill/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D01E483-2739-4B12-B7A8-B7C726A921BB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A86F8F2B-FF0D-4A3E-BE60-E95E844D13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8661E8AF-9571-4E7C-9325-24F832F7F8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E0ED2CF7-3245-4E8B-8F50-0C61AC828E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942E20D-66DE-4F38-9D1F-21157E1148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9EABD888-FCF0-47DF-86C5-482531E5C5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85B4A86F-5C4F-42B5-A855-C337554C97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7E073EBE-AF7A-43DC-9C13-46DA734E58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697EE0F-6D5C-41F9-B823-7B3FA51DA9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892EC3E6-72DB-4F59-B0D8-EE0B89F32D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9846FA21-F786-4B3D-90EC-8881D6B3E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9602E95C-B008-4255-B8FF-62BD25F38D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74C51F90-BCA1-4DFD-AEEF-48294E515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36169246-A45D-47FA-BACD-EAB001AB429F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E3BFE6C9-30B4-4C38-82C8-879897C300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860B32EC-8701-480B-9E2A-98FF41349B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B486FE2-74EB-4F84-9DFB-455E1CD334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FDD2E2F7-AD7E-428D-A5D1-210B2681E1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E6FFE433-E855-44D4-BC76-15109E465A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506F087F-939C-48C5-9A9A-8008F7B66D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653ACEC-7D5D-45B4-BCD3-2980B73F95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4701FE28-40C6-474F-890A-94400EDBDD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D7A29237-63D8-441A-8377-97655E745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50E99BA-3E4A-4F0E-90C0-0654B4458E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7831A15C-0A96-4465-A8DF-7D8D974688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A4A033EF-78A8-4AC0-B68F-562097B358D7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D940C63F-9D16-4407-A0DA-56FDF75EEC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E917732-8A8E-47E8-9340-65C66AE7AF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C8849256-8BA0-4CB6-8CD3-E9143B0D20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3EC4F49-720C-42EF-8A2F-E814C3276E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807D84BB-4072-4E3B-85D7-61207641DF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1C2E16A5-F213-427E-BF2C-0AE71B3108E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46ABA3E-8B8B-46BD-9586-738AFE116E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79B8DB8E-D94C-4D5C-9E69-A9ED669E10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1873BD7D-828A-4F54-B53A-FF3F5A3119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2C57E31F-750F-41C2-A48F-3174B2F6C8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8FE05881-5E7D-4B69-92E1-65D890B048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54193D1C-9474-4A77-92CC-3A5D9EF12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A7614FAE-4908-4441-9714-6F43B5B857D5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16D976D3-1B76-4B9F-A2DE-76165E80B6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B6CD125C-2CBA-4908-97E0-13D1263BED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C804FDB9-CABC-4E2D-9358-B2931016CF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AE24945D-A301-470F-8EF6-34ED846342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AF703CB1-0277-4154-96B5-5BB9CAFD7A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03342D98-0FEB-4CB6-A26F-A9BEF30CA7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5CAF610E-2584-4042-9AD0-CCBBA19308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563C514E-A8FF-418A-B163-1317B42436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557C5318-B1F2-4813-BA59-99D0111C33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66CA8227-0D10-487F-8AE9-24408976B2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B1670234-373A-4BC8-B381-F37D566E91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EE911DD4-F1CA-42C4-B92A-D58B1FDC09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0A2B9A3-E19F-4448-A2B5-5D0D6B6970CB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23117A9-9839-4A46-91E3-3B7254C862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7619FD2-8C47-4D23-9A48-AF00D5D007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8562A495-323B-4801-A329-8EF210CA6C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78FA4D6-CB7A-4C21-8C92-AE86CCE108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B904838B-A5B2-40AB-BAE9-F53537E3F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60246DD1-6B3E-4ECE-A6CB-DE423EA565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1819A712-C814-4EF5-80F0-DD21EC60DF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2F5E6C05-7AA3-4F5B-A410-FF3B54A80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506BD887-FBF8-4B75-A9C7-1E6DD04F74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76C038C4-01FA-4092-B998-7D26366117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CE0A224D-FFF4-4556-8D00-E30BDEF53B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890635B-B039-4F86-8DBF-991F9A4276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F6EAA17D-37CA-492C-B901-D9C6CD7C24A1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39D47DCA-7137-44E2-9506-274D746CA7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EF50EFA0-E306-4F71-ABE2-B27A807103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7514F8F-203E-4D34-9ECC-C4F47897E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B7C5B11-5F89-46C5-A893-0ED83458AA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4DF79A0-98E4-4805-BFFE-D39DD2DD3B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2DF63777-B3C6-485F-B0BD-842A4D8A37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225B3CA4-5675-4A3F-BE00-4ED8ED75E0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96F04F6E-9549-43C0-A582-5A40F414DA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A649963-11B6-4E70-BCCA-A84339A62F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4DCEBCCE-C19B-44F0-AA78-5BC1A20B9D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A1E59D95-4976-49EE-9D22-2E778D49ED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8713B94B-A3E5-4BE1-86ED-5D0A8EE0D6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FC259666-E32B-47CF-AA85-631C2CF215B6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3577464A-8479-4398-A14A-C054BBE8B6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A1A7BFF3-0241-4284-8E11-DE871E3D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98FA2B77-90E7-4D08-9AE8-7A4D1A377E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C37D2276-241D-45F6-811E-89CA8DF0A0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EABAB7BB-17E3-4DF4-8178-37802B635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0EA35D7D-BD81-4D6F-8602-718C244EF7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B6DE9B2E-5331-44BF-8DC9-EA83545B451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1D866747-B938-4C00-A608-AA58262A71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A652641A-DFB0-4998-A98A-05A4DB0031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07657105-22D7-4DCC-A0B4-C34711FE91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BC8E12B-93BE-427F-A067-14D0BFFD3D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501F880D-7635-452C-A804-27503AE5EB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53A2E210-BA80-4D4C-961E-26662667D039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6C7893A1-D4AA-4634-990E-851E435F0E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E8A51337-EB59-497D-BA70-B9E9AFE45A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85CDADFC-5B4B-4AEA-ADB2-3DE2591C45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458ACF2A-2574-45CB-8510-8D9485FEB4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F1D166F0-3B1C-4D32-8A8B-48ED7F4A3C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B93DE523-DD9A-4D29-80CD-BECED0D265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A5837C64-B8E2-4491-BDCB-137B75A6F0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401D6DAB-0CD5-4FC2-A4F5-D1B5122A41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CBE76368-3C48-419A-A0FB-5A3673C720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834D2482-81FF-4D2B-B961-D18A73FE0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BE0A72D6-D000-4EB0-9603-86C1F103BE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325A6424-298C-45A4-937B-89C2AF3652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EC5703B5-A971-4200-AE48-765DADDBA31F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BD7C0E69-A288-42E5-9CCE-627095F7E5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3FF17EA1-B2E4-4866-B250-FB81F921C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CF7E5B49-F1F5-4970-BB3B-EF3397BFC2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7BFB4308-0136-4991-A83B-8705520BCE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C6BCE59-6875-4A76-B0FC-F27781BEAA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00167517-3336-48B7-877D-E5A4B482D5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83092657-0C45-459C-9893-4F25E8CB7C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A71C3113-ED94-44A1-BAC0-39EA60E0E3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DCE84077-1E77-4D42-A611-5DE9B178EA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85F3D9CF-AE50-4200-9BEC-E583210A43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C234863A-9506-4C6C-8E55-A7217A00B8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C31C7CC8-C073-4B43-8AEE-297F4112B8F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12299860-A81C-4A4B-AB80-94CAB3B5F5AE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F63C67F5-8587-4665-84CC-7312D7F454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C8D5C431-6FA7-4029-8877-81B66E6B6C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8000672A-24A5-4EFD-85C7-08363F2384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3CCCC74D-F145-48E3-8A93-66CB8D9716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97F542FF-0A61-4046-8E73-18F19C321B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39758664-F455-4945-BC72-F56DBB762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711B37F8-B746-4DB0-A64F-C85D67CA36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BA62C656-A046-48EA-B08E-D6717D09E3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48A8DED3-1620-4BD1-ACE6-3D6F68C1F4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DBBC34D-96B7-4B0F-9CE0-4C8F3127F2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1404AA3A-6B69-43A7-9510-C3491F11299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5FF483D4-8CEC-4C00-B0AB-AC885D342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A51F1DB6-65F8-445F-96A3-A123C3F219A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5B7645BD-DD62-4956-980D-A7D42E27E1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F77865F8-0CEC-45B3-B839-536246C70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7D625D35-33E9-44F2-BCEC-C5184C6B8E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0BEFCA3A-197A-44A0-9DD7-F7915F20B9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ED44F036-2B0B-4BC6-A39C-C317BBFE8C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649ADD1-1A70-4A67-B437-1F650E16DC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4DC27FDF-6D4C-436D-A32D-F70058BB3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6CA1350A-DD40-406A-81ED-4AFF557468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934DAD14-4D77-4C51-B78C-DA5DC212FF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7FB36296-65A2-4CEA-ACAC-CA5E29789E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06FC25FF-03B0-438A-940A-6601185BF1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A243C19A-5762-4C8F-BFFA-196F687B37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9B3EC417-D720-45A4-BA1B-A0095E79241B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B0B7898-C1AA-4BF2-B24C-7CFC4FF404F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CE70079-EC21-4B91-A67D-BCADC65F6D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EB8D8DF3-F73A-42EC-A01C-D57ED41A85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6D3E3984-3575-455C-918A-4E4B5E5AD3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B260F6F7-6E27-4416-9AEF-057C6E5A33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FEF65368-F50C-40D1-A744-6B72A3FFA9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935880C0-2D4C-4CE6-9B53-B6D6260597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C88F4BD6-3644-45FB-9CA9-8B6F74D3F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E165B7D8-BF02-47A2-AA1B-3B2361A243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4C37F80D-E7E6-4502-BCFA-58B36C502A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8CDAA7A3-DE20-4CE9-8D15-C5E1248D0F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F42101A4-2996-4A20-9BD6-DECCC74ABA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BBAFAB7-EC3A-43D1-96DB-2E31CC488F41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81A045F4-633F-449C-80E6-F8A7ECC4F1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8F5A5288-0F30-489B-B682-5FE1D5D3DA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C6FF1CDF-64AB-41AA-9966-D199D1769C9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19106B2A-B2E1-4551-AAB6-497A564C24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D7A3C3C9-0C6B-4330-B2CF-86366E16E7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07560858-5462-4D81-986E-0EB9601D08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CC5B928A-5B18-44F4-BD08-F89E9A60EA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6BAE8F5A-7F2D-4997-A810-91720F8832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B64EEA98-9EF1-4B88-A8B5-BFE48A0B8B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5876BEAA-1656-4913-80C8-4F73F5F8EF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75675E93-D7C3-4BB8-8555-662997E16F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151826-49F6-48A5-8A15-620AD7826F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C3F6E596-260E-40F9-BD93-227152B0F1E2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  <a:grpFill/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5C47F00-0A03-4106-9D91-3F7B9A92DE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6F6930B-CC6B-4099-A4F3-AB3AEAD78C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C24903F4-B78E-49CD-93E4-FD0850B639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4B9945D-835B-4052-9993-08BD39439E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7AEF54B3-B698-4CB1-98E1-580C22DB2E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C0964E58-13D7-441F-A4EA-967362DF4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58BF27F-038B-4EF0-B862-E384CB3CB2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D97AC35-5393-4728-8D03-55D76D062D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B2485DA7-2743-419F-A068-5A8FD88E72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70F764C-6233-4DE6-920F-EEAE0D8224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96270A46-93BD-4212-8718-1C6E1BF7CD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F1838ECD-9679-46FC-BB58-644D474C6F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325D7518-F2AE-46F1-A64A-A44AD8DBF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438" name="Picture 4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6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40061"/>
              </p:ext>
            </p:extLst>
          </p:nvPr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sp>
        <p:nvSpPr>
          <p:cNvPr id="249" name="Rectangle 248">
            <a:extLst>
              <a:ext uri="{FF2B5EF4-FFF2-40B4-BE49-F238E27FC236}">
                <a16:creationId xmlns:a16="http://schemas.microsoft.com/office/drawing/2014/main" id="{B4F730E2-825E-4051-98ED-03B60F8A392A}"/>
              </a:ext>
            </a:extLst>
          </p:cNvPr>
          <p:cNvSpPr/>
          <p:nvPr/>
        </p:nvSpPr>
        <p:spPr>
          <a:xfrm>
            <a:off x="1215131" y="1740459"/>
            <a:ext cx="471487" cy="4619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F2CC63-CFA2-4641-A07A-3C2727688BFD}"/>
              </a:ext>
            </a:extLst>
          </p:cNvPr>
          <p:cNvGrpSpPr/>
          <p:nvPr/>
        </p:nvGrpSpPr>
        <p:grpSpPr>
          <a:xfrm>
            <a:off x="1580342" y="2112646"/>
            <a:ext cx="1306036" cy="1220584"/>
            <a:chOff x="4940892" y="3798629"/>
            <a:chExt cx="1306036" cy="1220584"/>
          </a:xfrm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4940892" y="3798629"/>
              <a:ext cx="1306036" cy="1220584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5557909" y="4372920"/>
              <a:ext cx="71999" cy="7199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027B575-B1DC-436E-A5D3-D4281356326A}"/>
              </a:ext>
            </a:extLst>
          </p:cNvPr>
          <p:cNvSpPr/>
          <p:nvPr/>
        </p:nvSpPr>
        <p:spPr>
          <a:xfrm>
            <a:off x="1199356" y="1720936"/>
            <a:ext cx="895731" cy="866773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D95CC90-FEE7-4D57-BB57-845E5FC141D3}"/>
              </a:ext>
            </a:extLst>
          </p:cNvPr>
          <p:cNvGrpSpPr/>
          <p:nvPr/>
        </p:nvGrpSpPr>
        <p:grpSpPr>
          <a:xfrm>
            <a:off x="1231841" y="1765011"/>
            <a:ext cx="2387598" cy="2304598"/>
            <a:chOff x="1283874" y="1710584"/>
            <a:chExt cx="2387598" cy="2304598"/>
          </a:xfrm>
          <a:noFill/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CEF6143-2F7F-4EE9-9D23-4252A337A6D6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  <a:grpFill/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D01E483-2739-4B12-B7A8-B7C726A921BB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A86F8F2B-FF0D-4A3E-BE60-E95E844D13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8661E8AF-9571-4E7C-9325-24F832F7F8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E0ED2CF7-3245-4E8B-8F50-0C61AC828E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942E20D-66DE-4F38-9D1F-21157E1148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9EABD888-FCF0-47DF-86C5-482531E5C5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85B4A86F-5C4F-42B5-A855-C337554C97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7E073EBE-AF7A-43DC-9C13-46DA734E58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697EE0F-6D5C-41F9-B823-7B3FA51DA9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892EC3E6-72DB-4F59-B0D8-EE0B89F32D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9846FA21-F786-4B3D-90EC-8881D6B3E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9602E95C-B008-4255-B8FF-62BD25F38D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74C51F90-BCA1-4DFD-AEEF-48294E515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36169246-A45D-47FA-BACD-EAB001AB429F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E3BFE6C9-30B4-4C38-82C8-879897C300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860B32EC-8701-480B-9E2A-98FF41349B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B486FE2-74EB-4F84-9DFB-455E1CD334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FDD2E2F7-AD7E-428D-A5D1-210B2681E1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E6FFE433-E855-44D4-BC76-15109E465A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506F087F-939C-48C5-9A9A-8008F7B66D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653ACEC-7D5D-45B4-BCD3-2980B73F95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4701FE28-40C6-474F-890A-94400EDBDD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D7A29237-63D8-441A-8377-97655E745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50E99BA-3E4A-4F0E-90C0-0654B4458E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7831A15C-0A96-4465-A8DF-7D8D974688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A4A033EF-78A8-4AC0-B68F-562097B358D7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D940C63F-9D16-4407-A0DA-56FDF75EEC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E917732-8A8E-47E8-9340-65C66AE7AF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C8849256-8BA0-4CB6-8CD3-E9143B0D20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3EC4F49-720C-42EF-8A2F-E814C3276E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807D84BB-4072-4E3B-85D7-61207641DF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1C2E16A5-F213-427E-BF2C-0AE71B3108E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46ABA3E-8B8B-46BD-9586-738AFE116E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79B8DB8E-D94C-4D5C-9E69-A9ED669E10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1873BD7D-828A-4F54-B53A-FF3F5A3119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2C57E31F-750F-41C2-A48F-3174B2F6C8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8FE05881-5E7D-4B69-92E1-65D890B048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54193D1C-9474-4A77-92CC-3A5D9EF12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A7614FAE-4908-4441-9714-6F43B5B857D5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16D976D3-1B76-4B9F-A2DE-76165E80B6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B6CD125C-2CBA-4908-97E0-13D1263BED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C804FDB9-CABC-4E2D-9358-B2931016CF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AE24945D-A301-470F-8EF6-34ED846342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AF703CB1-0277-4154-96B5-5BB9CAFD7A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03342D98-0FEB-4CB6-A26F-A9BEF30CA7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5CAF610E-2584-4042-9AD0-CCBBA19308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563C514E-A8FF-418A-B163-1317B42436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557C5318-B1F2-4813-BA59-99D0111C33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66CA8227-0D10-487F-8AE9-24408976B2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B1670234-373A-4BC8-B381-F37D566E91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EE911DD4-F1CA-42C4-B92A-D58B1FDC09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0A2B9A3-E19F-4448-A2B5-5D0D6B6970CB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23117A9-9839-4A46-91E3-3B7254C862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7619FD2-8C47-4D23-9A48-AF00D5D007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8562A495-323B-4801-A329-8EF210CA6C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78FA4D6-CB7A-4C21-8C92-AE86CCE108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B904838B-A5B2-40AB-BAE9-F53537E3F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60246DD1-6B3E-4ECE-A6CB-DE423EA565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1819A712-C814-4EF5-80F0-DD21EC60DF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2F5E6C05-7AA3-4F5B-A410-FF3B54A80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506BD887-FBF8-4B75-A9C7-1E6DD04F74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76C038C4-01FA-4092-B998-7D26366117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CE0A224D-FFF4-4556-8D00-E30BDEF53B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890635B-B039-4F86-8DBF-991F9A4276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F6EAA17D-37CA-492C-B901-D9C6CD7C24A1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39D47DCA-7137-44E2-9506-274D746CA7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EF50EFA0-E306-4F71-ABE2-B27A807103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7514F8F-203E-4D34-9ECC-C4F47897E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B7C5B11-5F89-46C5-A893-0ED83458AA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4DF79A0-98E4-4805-BFFE-D39DD2DD3B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2DF63777-B3C6-485F-B0BD-842A4D8A37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225B3CA4-5675-4A3F-BE00-4ED8ED75E0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96F04F6E-9549-43C0-A582-5A40F414DA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A649963-11B6-4E70-BCCA-A84339A62F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4DCEBCCE-C19B-44F0-AA78-5BC1A20B9D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A1E59D95-4976-49EE-9D22-2E778D49ED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8713B94B-A3E5-4BE1-86ED-5D0A8EE0D6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FC259666-E32B-47CF-AA85-631C2CF215B6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3577464A-8479-4398-A14A-C054BBE8B6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A1A7BFF3-0241-4284-8E11-DE871E3D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98FA2B77-90E7-4D08-9AE8-7A4D1A377E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C37D2276-241D-45F6-811E-89CA8DF0A0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EABAB7BB-17E3-4DF4-8178-37802B635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0EA35D7D-BD81-4D6F-8602-718C244EF7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B6DE9B2E-5331-44BF-8DC9-EA83545B451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1D866747-B938-4C00-A608-AA58262A71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A652641A-DFB0-4998-A98A-05A4DB0031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07657105-22D7-4DCC-A0B4-C34711FE91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BC8E12B-93BE-427F-A067-14D0BFFD3D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501F880D-7635-452C-A804-27503AE5EB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53A2E210-BA80-4D4C-961E-26662667D039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6C7893A1-D4AA-4634-990E-851E435F0E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E8A51337-EB59-497D-BA70-B9E9AFE45A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85CDADFC-5B4B-4AEA-ADB2-3DE2591C45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458ACF2A-2574-45CB-8510-8D9485FEB4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F1D166F0-3B1C-4D32-8A8B-48ED7F4A3C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B93DE523-DD9A-4D29-80CD-BECED0D265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A5837C64-B8E2-4491-BDCB-137B75A6F0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401D6DAB-0CD5-4FC2-A4F5-D1B5122A41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CBE76368-3C48-419A-A0FB-5A3673C720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834D2482-81FF-4D2B-B961-D18A73FE0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BE0A72D6-D000-4EB0-9603-86C1F103BE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325A6424-298C-45A4-937B-89C2AF3652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EC5703B5-A971-4200-AE48-765DADDBA31F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BD7C0E69-A288-42E5-9CCE-627095F7E5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3FF17EA1-B2E4-4866-B250-FB81F921C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CF7E5B49-F1F5-4970-BB3B-EF3397BFC2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7BFB4308-0136-4991-A83B-8705520BCE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C6BCE59-6875-4A76-B0FC-F27781BEAA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00167517-3336-48B7-877D-E5A4B482D5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83092657-0C45-459C-9893-4F25E8CB7C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A71C3113-ED94-44A1-BAC0-39EA60E0E3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DCE84077-1E77-4D42-A611-5DE9B178EA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85F3D9CF-AE50-4200-9BEC-E583210A43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C234863A-9506-4C6C-8E55-A7217A00B8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C31C7CC8-C073-4B43-8AEE-297F4112B8F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12299860-A81C-4A4B-AB80-94CAB3B5F5AE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F63C67F5-8587-4665-84CC-7312D7F454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C8D5C431-6FA7-4029-8877-81B66E6B6C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8000672A-24A5-4EFD-85C7-08363F2384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3CCCC74D-F145-48E3-8A93-66CB8D9716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97F542FF-0A61-4046-8E73-18F19C321B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39758664-F455-4945-BC72-F56DBB762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711B37F8-B746-4DB0-A64F-C85D67CA36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BA62C656-A046-48EA-B08E-D6717D09E3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48A8DED3-1620-4BD1-ACE6-3D6F68C1F4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DBBC34D-96B7-4B0F-9CE0-4C8F3127F2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1404AA3A-6B69-43A7-9510-C3491F11299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5FF483D4-8CEC-4C00-B0AB-AC885D342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A51F1DB6-65F8-445F-96A3-A123C3F219A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5B7645BD-DD62-4956-980D-A7D42E27E1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F77865F8-0CEC-45B3-B839-536246C70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7D625D35-33E9-44F2-BCEC-C5184C6B8E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0BEFCA3A-197A-44A0-9DD7-F7915F20B9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ED44F036-2B0B-4BC6-A39C-C317BBFE8C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649ADD1-1A70-4A67-B437-1F650E16DC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4DC27FDF-6D4C-436D-A32D-F70058BB3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6CA1350A-DD40-406A-81ED-4AFF557468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934DAD14-4D77-4C51-B78C-DA5DC212FF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7FB36296-65A2-4CEA-ACAC-CA5E29789E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06FC25FF-03B0-438A-940A-6601185BF1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A243C19A-5762-4C8F-BFFA-196F687B37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9B3EC417-D720-45A4-BA1B-A0095E79241B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B0B7898-C1AA-4BF2-B24C-7CFC4FF404F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CE70079-EC21-4B91-A67D-BCADC65F6D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EB8D8DF3-F73A-42EC-A01C-D57ED41A85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6D3E3984-3575-455C-918A-4E4B5E5AD3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B260F6F7-6E27-4416-9AEF-057C6E5A33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FEF65368-F50C-40D1-A744-6B72A3FFA9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935880C0-2D4C-4CE6-9B53-B6D6260597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C88F4BD6-3644-45FB-9CA9-8B6F74D3F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E165B7D8-BF02-47A2-AA1B-3B2361A243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4C37F80D-E7E6-4502-BCFA-58B36C502A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8CDAA7A3-DE20-4CE9-8D15-C5E1248D0F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F42101A4-2996-4A20-9BD6-DECCC74ABA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BBAFAB7-EC3A-43D1-96DB-2E31CC488F41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81A045F4-633F-449C-80E6-F8A7ECC4F1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8F5A5288-0F30-489B-B682-5FE1D5D3DA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C6FF1CDF-64AB-41AA-9966-D199D1769C9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19106B2A-B2E1-4551-AAB6-497A564C24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D7A3C3C9-0C6B-4330-B2CF-86366E16E7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07560858-5462-4D81-986E-0EB9601D08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CC5B928A-5B18-44F4-BD08-F89E9A60EA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6BAE8F5A-7F2D-4997-A810-91720F8832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B64EEA98-9EF1-4B88-A8B5-BFE48A0B8B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5876BEAA-1656-4913-80C8-4F73F5F8EF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75675E93-D7C3-4BB8-8555-662997E16F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151826-49F6-48A5-8A15-620AD7826F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C3F6E596-260E-40F9-BD93-227152B0F1E2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  <a:grpFill/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5C47F00-0A03-4106-9D91-3F7B9A92DE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6F6930B-CC6B-4099-A4F3-AB3AEAD78C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C24903F4-B78E-49CD-93E4-FD0850B639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4B9945D-835B-4052-9993-08BD39439E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7AEF54B3-B698-4CB1-98E1-580C22DB2E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C0964E58-13D7-441F-A4EA-967362DF4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58BF27F-038B-4EF0-B862-E384CB3CB2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D97AC35-5393-4728-8D03-55D76D062D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B2485DA7-2743-419F-A068-5A8FD88E72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70F764C-6233-4DE6-920F-EEAE0D8224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96270A46-93BD-4212-8718-1C6E1BF7CD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F1838ECD-9679-46FC-BB58-644D474C6F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325D7518-F2AE-46F1-A64A-A44AD8DBF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353514B-5AA7-4A57-9DF4-840C9B66E2E1}"/>
              </a:ext>
            </a:extLst>
          </p:cNvPr>
          <p:cNvSpPr/>
          <p:nvPr/>
        </p:nvSpPr>
        <p:spPr>
          <a:xfrm>
            <a:off x="1199356" y="1720936"/>
            <a:ext cx="2086050" cy="2009696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08DA2F3B-E81A-496E-A792-602893454785}"/>
              </a:ext>
            </a:extLst>
          </p:cNvPr>
          <p:cNvGrpSpPr/>
          <p:nvPr/>
        </p:nvGrpSpPr>
        <p:grpSpPr>
          <a:xfrm>
            <a:off x="1416054" y="1929726"/>
            <a:ext cx="471487" cy="461963"/>
            <a:chOff x="3500439" y="310275"/>
            <a:chExt cx="471487" cy="461963"/>
          </a:xfrm>
          <a:solidFill>
            <a:schemeClr val="bg1"/>
          </a:solidFill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5EA2CA2B-BE8F-483E-949D-1D560FCFAC95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C61EBCEF-0E1B-4F63-A79B-567618E5601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93D300-BD5D-4C50-8553-02DF94653972}"/>
              </a:ext>
            </a:extLst>
          </p:cNvPr>
          <p:cNvGrpSpPr/>
          <p:nvPr/>
        </p:nvGrpSpPr>
        <p:grpSpPr>
          <a:xfrm>
            <a:off x="1622395" y="2147631"/>
            <a:ext cx="1806473" cy="1738370"/>
            <a:chOff x="1623975" y="2698201"/>
            <a:chExt cx="1806473" cy="17383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10CDE4-0113-43FB-9766-118D3A0C0404}"/>
                </a:ext>
              </a:extLst>
            </p:cNvPr>
            <p:cNvGrpSpPr/>
            <p:nvPr/>
          </p:nvGrpSpPr>
          <p:grpSpPr>
            <a:xfrm>
              <a:off x="2208133" y="2698201"/>
              <a:ext cx="54000" cy="1738370"/>
              <a:chOff x="3663816" y="2139863"/>
              <a:chExt cx="54000" cy="173837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FD9CA0C7-3C38-4FFF-94BD-3D7498E09F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9341101D-3885-4436-B393-20A05D438A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696DEDE-0F23-4936-8793-2523F26D3B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BB6DFA61-E5DC-4226-B017-F96A00E596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C0B155B3-C9DF-464E-8335-8877BF33DD4C}"/>
                </a:ext>
              </a:extLst>
            </p:cNvPr>
            <p:cNvGrpSpPr/>
            <p:nvPr/>
          </p:nvGrpSpPr>
          <p:grpSpPr>
            <a:xfrm>
              <a:off x="2792291" y="2698201"/>
              <a:ext cx="54000" cy="1738370"/>
              <a:chOff x="3663816" y="2139863"/>
              <a:chExt cx="54000" cy="1738370"/>
            </a:xfrm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32391D9-4CDC-433E-8583-B980A4870D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EC36791E-66ED-400D-8360-B531F52078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20A044E3-56A3-466B-AB49-CA17D4F576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B59F32FF-0A14-40AB-9CFF-D456D5AC6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942EF6ED-09E6-4656-B1DD-F8097DC2D634}"/>
                </a:ext>
              </a:extLst>
            </p:cNvPr>
            <p:cNvGrpSpPr/>
            <p:nvPr/>
          </p:nvGrpSpPr>
          <p:grpSpPr>
            <a:xfrm>
              <a:off x="3376448" y="2698201"/>
              <a:ext cx="54000" cy="1738370"/>
              <a:chOff x="3663816" y="2139863"/>
              <a:chExt cx="54000" cy="1738370"/>
            </a:xfrm>
          </p:grpSpPr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04CAF2F-4276-472B-81EC-B036FB37D0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E0111E06-D2C2-437D-B8CD-2D5876E2D9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41817CD1-40DE-410C-AEF7-ABA49978BC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74B40DC8-47DB-4A7B-BD58-F78966027E1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6F3082E1-478D-4540-90A0-6FFE1D26ED38}"/>
                </a:ext>
              </a:extLst>
            </p:cNvPr>
            <p:cNvGrpSpPr/>
            <p:nvPr/>
          </p:nvGrpSpPr>
          <p:grpSpPr>
            <a:xfrm>
              <a:off x="1623975" y="2698201"/>
              <a:ext cx="54000" cy="1738370"/>
              <a:chOff x="3663816" y="2139863"/>
              <a:chExt cx="54000" cy="1738370"/>
            </a:xfrm>
          </p:grpSpPr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71E966A7-F4A9-4F06-B7CB-F669368A5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7AE0F23-D771-45BA-95CD-E97925DBA0F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C089BD55-156F-4A5E-A2F8-41F5CA36D7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771FEB24-5F26-406D-A893-C4DC4D56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461" name="Picture 4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roup 1574">
            <a:extLst>
              <a:ext uri="{FF2B5EF4-FFF2-40B4-BE49-F238E27FC236}">
                <a16:creationId xmlns:a16="http://schemas.microsoft.com/office/drawing/2014/main" id="{DAFC3E62-6590-49FF-AB23-B57171B3AAC4}"/>
              </a:ext>
            </a:extLst>
          </p:cNvPr>
          <p:cNvGrpSpPr/>
          <p:nvPr/>
        </p:nvGrpSpPr>
        <p:grpSpPr>
          <a:xfrm>
            <a:off x="1210091" y="1733550"/>
            <a:ext cx="2435050" cy="2345879"/>
            <a:chOff x="1303600" y="1727671"/>
            <a:chExt cx="2435050" cy="2345879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675241F9-FEAF-491F-9825-95A418AA6E06}"/>
                </a:ext>
              </a:extLst>
            </p:cNvPr>
            <p:cNvCxnSpPr/>
            <p:nvPr/>
          </p:nvCxnSpPr>
          <p:spPr>
            <a:xfrm>
              <a:off x="130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2E9BCCB3-3B93-4583-AB52-D3285525986B}"/>
                </a:ext>
              </a:extLst>
            </p:cNvPr>
            <p:cNvCxnSpPr/>
            <p:nvPr/>
          </p:nvCxnSpPr>
          <p:spPr>
            <a:xfrm>
              <a:off x="140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6E1A7D49-B67B-44AC-BC37-CBE6E0B6CE05}"/>
                </a:ext>
              </a:extLst>
            </p:cNvPr>
            <p:cNvCxnSpPr/>
            <p:nvPr/>
          </p:nvCxnSpPr>
          <p:spPr>
            <a:xfrm>
              <a:off x="149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E142F190-AC11-4D4A-8F50-5BEBAA11E16C}"/>
                </a:ext>
              </a:extLst>
            </p:cNvPr>
            <p:cNvCxnSpPr/>
            <p:nvPr/>
          </p:nvCxnSpPr>
          <p:spPr>
            <a:xfrm>
              <a:off x="159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AFBA28A-6E3F-4773-BCBD-91CFE1338F06}"/>
                </a:ext>
              </a:extLst>
            </p:cNvPr>
            <p:cNvCxnSpPr/>
            <p:nvPr/>
          </p:nvCxnSpPr>
          <p:spPr>
            <a:xfrm>
              <a:off x="169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3D0AD578-0A9F-4E86-88AF-67BEAB18FDB5}"/>
                </a:ext>
              </a:extLst>
            </p:cNvPr>
            <p:cNvCxnSpPr/>
            <p:nvPr/>
          </p:nvCxnSpPr>
          <p:spPr>
            <a:xfrm>
              <a:off x="179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9AD1471-5A24-4611-BAA2-F8A004AE25A8}"/>
                </a:ext>
              </a:extLst>
            </p:cNvPr>
            <p:cNvCxnSpPr/>
            <p:nvPr/>
          </p:nvCxnSpPr>
          <p:spPr>
            <a:xfrm>
              <a:off x="198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C034536C-6D16-41A4-ADC4-4492925B0645}"/>
                </a:ext>
              </a:extLst>
            </p:cNvPr>
            <p:cNvCxnSpPr/>
            <p:nvPr/>
          </p:nvCxnSpPr>
          <p:spPr>
            <a:xfrm>
              <a:off x="218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BB836C31-0C07-4C3F-93EF-85150943C638}"/>
                </a:ext>
              </a:extLst>
            </p:cNvPr>
            <p:cNvCxnSpPr/>
            <p:nvPr/>
          </p:nvCxnSpPr>
          <p:spPr>
            <a:xfrm>
              <a:off x="237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51BE3FF-39ED-429B-AD57-3CDA7A1C4A48}"/>
                </a:ext>
              </a:extLst>
            </p:cNvPr>
            <p:cNvCxnSpPr/>
            <p:nvPr/>
          </p:nvCxnSpPr>
          <p:spPr>
            <a:xfrm>
              <a:off x="257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24F9F992-A413-4BF6-956E-3B6E03B28352}"/>
                </a:ext>
              </a:extLst>
            </p:cNvPr>
            <p:cNvCxnSpPr/>
            <p:nvPr/>
          </p:nvCxnSpPr>
          <p:spPr>
            <a:xfrm>
              <a:off x="276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8BF9694A-416A-43EA-8A4E-E9865273256E}"/>
                </a:ext>
              </a:extLst>
            </p:cNvPr>
            <p:cNvCxnSpPr/>
            <p:nvPr/>
          </p:nvCxnSpPr>
          <p:spPr>
            <a:xfrm>
              <a:off x="296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CEF01DEB-A21F-403D-9E94-3CDA9514C6A3}"/>
                </a:ext>
              </a:extLst>
            </p:cNvPr>
            <p:cNvCxnSpPr/>
            <p:nvPr/>
          </p:nvCxnSpPr>
          <p:spPr>
            <a:xfrm>
              <a:off x="315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DC796C74-E2F4-4302-9B48-9AE4EC5A8EDA}"/>
                </a:ext>
              </a:extLst>
            </p:cNvPr>
            <p:cNvCxnSpPr/>
            <p:nvPr/>
          </p:nvCxnSpPr>
          <p:spPr>
            <a:xfrm>
              <a:off x="3351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36774DF9-C887-4FBD-8A8D-2D2B3DE8AF22}"/>
                </a:ext>
              </a:extLst>
            </p:cNvPr>
            <p:cNvCxnSpPr/>
            <p:nvPr/>
          </p:nvCxnSpPr>
          <p:spPr>
            <a:xfrm>
              <a:off x="344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512A6BEF-297E-47F8-A53D-4B86FE78E248}"/>
                </a:ext>
              </a:extLst>
            </p:cNvPr>
            <p:cNvCxnSpPr/>
            <p:nvPr/>
          </p:nvCxnSpPr>
          <p:spPr>
            <a:xfrm>
              <a:off x="35461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750492D7-5C17-4A40-BAFE-6421924A6A31}"/>
                </a:ext>
              </a:extLst>
            </p:cNvPr>
            <p:cNvCxnSpPr/>
            <p:nvPr/>
          </p:nvCxnSpPr>
          <p:spPr>
            <a:xfrm>
              <a:off x="364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9884DF3F-565D-498F-AB9E-E23DF20FFC41}"/>
                </a:ext>
              </a:extLst>
            </p:cNvPr>
            <p:cNvCxnSpPr/>
            <p:nvPr/>
          </p:nvCxnSpPr>
          <p:spPr>
            <a:xfrm>
              <a:off x="188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3CFEAE34-9001-4556-9D67-EC60A614FCFB}"/>
                </a:ext>
              </a:extLst>
            </p:cNvPr>
            <p:cNvCxnSpPr/>
            <p:nvPr/>
          </p:nvCxnSpPr>
          <p:spPr>
            <a:xfrm>
              <a:off x="208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7F62A1D2-AB3A-4F15-ACCE-1A05E8AD642E}"/>
                </a:ext>
              </a:extLst>
            </p:cNvPr>
            <p:cNvCxnSpPr/>
            <p:nvPr/>
          </p:nvCxnSpPr>
          <p:spPr>
            <a:xfrm>
              <a:off x="227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A6A23CBE-DFCA-400C-ADF6-4DC2BE240F07}"/>
                </a:ext>
              </a:extLst>
            </p:cNvPr>
            <p:cNvCxnSpPr/>
            <p:nvPr/>
          </p:nvCxnSpPr>
          <p:spPr>
            <a:xfrm>
              <a:off x="247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0F6529C2-146D-48BB-8E85-5A3D1C9AB239}"/>
                </a:ext>
              </a:extLst>
            </p:cNvPr>
            <p:cNvCxnSpPr/>
            <p:nvPr/>
          </p:nvCxnSpPr>
          <p:spPr>
            <a:xfrm>
              <a:off x="266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7E850392-F1DB-4AE3-BB4F-B67E0D92555C}"/>
                </a:ext>
              </a:extLst>
            </p:cNvPr>
            <p:cNvCxnSpPr/>
            <p:nvPr/>
          </p:nvCxnSpPr>
          <p:spPr>
            <a:xfrm>
              <a:off x="286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C08BAAC6-2979-4CDA-9A17-416F7652024C}"/>
                </a:ext>
              </a:extLst>
            </p:cNvPr>
            <p:cNvCxnSpPr/>
            <p:nvPr/>
          </p:nvCxnSpPr>
          <p:spPr>
            <a:xfrm>
              <a:off x="3058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A8E78064-964E-44C9-A70B-6BBA9E07ABC8}"/>
                </a:ext>
              </a:extLst>
            </p:cNvPr>
            <p:cNvCxnSpPr/>
            <p:nvPr/>
          </p:nvCxnSpPr>
          <p:spPr>
            <a:xfrm>
              <a:off x="3253600" y="1733550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8BBDDD87-7019-4BEF-8ADC-8700ACFED5B5}"/>
                </a:ext>
              </a:extLst>
            </p:cNvPr>
            <p:cNvCxnSpPr/>
            <p:nvPr/>
          </p:nvCxnSpPr>
          <p:spPr>
            <a:xfrm>
              <a:off x="1303600" y="173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EF33B5B7-D616-4F7F-A2BA-1664B997D0F7}"/>
                </a:ext>
              </a:extLst>
            </p:cNvPr>
            <p:cNvCxnSpPr/>
            <p:nvPr/>
          </p:nvCxnSpPr>
          <p:spPr>
            <a:xfrm>
              <a:off x="1303600" y="1827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1C0EF2AC-2E14-4374-A5CC-6A3AEFE1D2BD}"/>
                </a:ext>
              </a:extLst>
            </p:cNvPr>
            <p:cNvCxnSpPr/>
            <p:nvPr/>
          </p:nvCxnSpPr>
          <p:spPr>
            <a:xfrm>
              <a:off x="1303600" y="1920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F8ADE78A-83CF-4F86-B090-001E929F16A7}"/>
                </a:ext>
              </a:extLst>
            </p:cNvPr>
            <p:cNvCxnSpPr/>
            <p:nvPr/>
          </p:nvCxnSpPr>
          <p:spPr>
            <a:xfrm>
              <a:off x="1303600" y="2014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7778B8E8-20CD-46F5-AD1D-42DF0B5CFB4B}"/>
                </a:ext>
              </a:extLst>
            </p:cNvPr>
            <p:cNvCxnSpPr/>
            <p:nvPr/>
          </p:nvCxnSpPr>
          <p:spPr>
            <a:xfrm>
              <a:off x="1303600" y="2107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BBCFCA2D-3509-478D-B649-50F8985433A1}"/>
                </a:ext>
              </a:extLst>
            </p:cNvPr>
            <p:cNvCxnSpPr/>
            <p:nvPr/>
          </p:nvCxnSpPr>
          <p:spPr>
            <a:xfrm>
              <a:off x="1303600" y="2201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5F944E3C-4F4E-4054-8FF2-6918EF68FF58}"/>
                </a:ext>
              </a:extLst>
            </p:cNvPr>
            <p:cNvCxnSpPr/>
            <p:nvPr/>
          </p:nvCxnSpPr>
          <p:spPr>
            <a:xfrm>
              <a:off x="1303600" y="2388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6D032092-116E-41BE-9C9B-A1C719C9F622}"/>
                </a:ext>
              </a:extLst>
            </p:cNvPr>
            <p:cNvCxnSpPr/>
            <p:nvPr/>
          </p:nvCxnSpPr>
          <p:spPr>
            <a:xfrm>
              <a:off x="1303600" y="2575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AF723976-152A-49DC-9C10-7DA85D5519C1}"/>
                </a:ext>
              </a:extLst>
            </p:cNvPr>
            <p:cNvCxnSpPr/>
            <p:nvPr/>
          </p:nvCxnSpPr>
          <p:spPr>
            <a:xfrm>
              <a:off x="1303600" y="2763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DF5088B8-3FB3-43AD-B5E9-A4299421F60D}"/>
                </a:ext>
              </a:extLst>
            </p:cNvPr>
            <p:cNvCxnSpPr/>
            <p:nvPr/>
          </p:nvCxnSpPr>
          <p:spPr>
            <a:xfrm>
              <a:off x="1303600" y="2950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1B750867-FAC0-46EE-8BAB-BDE4B7EE2A4A}"/>
                </a:ext>
              </a:extLst>
            </p:cNvPr>
            <p:cNvCxnSpPr/>
            <p:nvPr/>
          </p:nvCxnSpPr>
          <p:spPr>
            <a:xfrm>
              <a:off x="1303600" y="3137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5D44B095-F320-4F79-A513-1889227D6EB8}"/>
                </a:ext>
              </a:extLst>
            </p:cNvPr>
            <p:cNvCxnSpPr/>
            <p:nvPr/>
          </p:nvCxnSpPr>
          <p:spPr>
            <a:xfrm>
              <a:off x="1303600" y="3324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077895BF-962F-4C6F-A0B4-7B3790C1C109}"/>
                </a:ext>
              </a:extLst>
            </p:cNvPr>
            <p:cNvCxnSpPr/>
            <p:nvPr/>
          </p:nvCxnSpPr>
          <p:spPr>
            <a:xfrm>
              <a:off x="1303600" y="3511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0CB4286E-B13F-4FA4-A0B3-9EC319AC2795}"/>
                </a:ext>
              </a:extLst>
            </p:cNvPr>
            <p:cNvCxnSpPr/>
            <p:nvPr/>
          </p:nvCxnSpPr>
          <p:spPr>
            <a:xfrm>
              <a:off x="1303600" y="3699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6A33C753-758B-47F9-8DAD-D15CA2A04E31}"/>
                </a:ext>
              </a:extLst>
            </p:cNvPr>
            <p:cNvCxnSpPr/>
            <p:nvPr/>
          </p:nvCxnSpPr>
          <p:spPr>
            <a:xfrm>
              <a:off x="1303600" y="3792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EA27E752-6F5A-4946-A97D-A7A2B89F770E}"/>
                </a:ext>
              </a:extLst>
            </p:cNvPr>
            <p:cNvCxnSpPr/>
            <p:nvPr/>
          </p:nvCxnSpPr>
          <p:spPr>
            <a:xfrm>
              <a:off x="1303600" y="3886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292F3B8D-255C-4B12-83D5-D18DA23D7BD6}"/>
                </a:ext>
              </a:extLst>
            </p:cNvPr>
            <p:cNvCxnSpPr/>
            <p:nvPr/>
          </p:nvCxnSpPr>
          <p:spPr>
            <a:xfrm>
              <a:off x="1303600" y="2295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4F233527-7CAF-4DD1-A32A-F071F84926EC}"/>
                </a:ext>
              </a:extLst>
            </p:cNvPr>
            <p:cNvCxnSpPr/>
            <p:nvPr/>
          </p:nvCxnSpPr>
          <p:spPr>
            <a:xfrm>
              <a:off x="1303600" y="2482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DA2BBD75-08CE-425D-8239-CD9612134195}"/>
                </a:ext>
              </a:extLst>
            </p:cNvPr>
            <p:cNvCxnSpPr/>
            <p:nvPr/>
          </p:nvCxnSpPr>
          <p:spPr>
            <a:xfrm>
              <a:off x="1303600" y="2669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9B6F7583-E1CA-49E2-8500-070EAB9A5867}"/>
                </a:ext>
              </a:extLst>
            </p:cNvPr>
            <p:cNvCxnSpPr/>
            <p:nvPr/>
          </p:nvCxnSpPr>
          <p:spPr>
            <a:xfrm>
              <a:off x="1303600" y="28567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4BBFC8AB-87D6-4385-885D-6E72C4ECC7A3}"/>
                </a:ext>
              </a:extLst>
            </p:cNvPr>
            <p:cNvCxnSpPr/>
            <p:nvPr/>
          </p:nvCxnSpPr>
          <p:spPr>
            <a:xfrm>
              <a:off x="1303600" y="3043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95DEE7C7-CC04-49BF-8683-ADD15B415DB2}"/>
                </a:ext>
              </a:extLst>
            </p:cNvPr>
            <p:cNvCxnSpPr/>
            <p:nvPr/>
          </p:nvCxnSpPr>
          <p:spPr>
            <a:xfrm>
              <a:off x="1303600" y="32311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41540256-9FA2-43F7-94DA-4F3E09457A48}"/>
                </a:ext>
              </a:extLst>
            </p:cNvPr>
            <p:cNvCxnSpPr/>
            <p:nvPr/>
          </p:nvCxnSpPr>
          <p:spPr>
            <a:xfrm>
              <a:off x="1303600" y="34183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B0EDADD4-05BB-4914-A8C0-4F5822717ADF}"/>
                </a:ext>
              </a:extLst>
            </p:cNvPr>
            <p:cNvCxnSpPr/>
            <p:nvPr/>
          </p:nvCxnSpPr>
          <p:spPr>
            <a:xfrm>
              <a:off x="1303600" y="3605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1B51DDDE-71CF-4AFD-B319-61074FCF1961}"/>
                </a:ext>
              </a:extLst>
            </p:cNvPr>
            <p:cNvCxnSpPr/>
            <p:nvPr/>
          </p:nvCxnSpPr>
          <p:spPr>
            <a:xfrm>
              <a:off x="1303600" y="40735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6E1C5C39-4CC7-4954-84B8-9D8F9051FBDB}"/>
                </a:ext>
              </a:extLst>
            </p:cNvPr>
            <p:cNvCxnSpPr/>
            <p:nvPr/>
          </p:nvCxnSpPr>
          <p:spPr>
            <a:xfrm>
              <a:off x="1303600" y="3979950"/>
              <a:ext cx="2430000" cy="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71365CA9-D9C7-4DD0-BD74-EFBB85719933}"/>
                </a:ext>
              </a:extLst>
            </p:cNvPr>
            <p:cNvCxnSpPr/>
            <p:nvPr/>
          </p:nvCxnSpPr>
          <p:spPr>
            <a:xfrm>
              <a:off x="3738650" y="1727671"/>
              <a:ext cx="0" cy="2340000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AFC9B-73A2-49AA-A31C-978325A7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Can we detect 100pix object using “conv1” features?</a:t>
            </a:r>
            <a:endParaRPr lang="en-IL" dirty="0"/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2821872F-117B-4420-82A2-3B11DDAD5630}"/>
              </a:ext>
            </a:extLst>
          </p:cNvPr>
          <p:cNvGraphicFramePr>
            <a:graphicFrameLocks noGrp="1"/>
          </p:cNvGraphicFramePr>
          <p:nvPr/>
        </p:nvGraphicFramePr>
        <p:xfrm>
          <a:off x="4635500" y="1733550"/>
          <a:ext cx="4196800" cy="150430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49200">
                  <a:extLst>
                    <a:ext uri="{9D8B030D-6E8A-4147-A177-3AD203B41FA5}">
                      <a16:colId xmlns:a16="http://schemas.microsoft.com/office/drawing/2014/main" val="60276241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654057604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173006022"/>
                    </a:ext>
                  </a:extLst>
                </a:gridCol>
                <a:gridCol w="1049200">
                  <a:extLst>
                    <a:ext uri="{9D8B030D-6E8A-4147-A177-3AD203B41FA5}">
                      <a16:colId xmlns:a16="http://schemas.microsoft.com/office/drawing/2014/main" val="2267110870"/>
                    </a:ext>
                  </a:extLst>
                </a:gridCol>
              </a:tblGrid>
              <a:tr h="4948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Kernel size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Stride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Jump</a:t>
                      </a:r>
                      <a:endParaRPr lang="en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Receptive field</a:t>
                      </a:r>
                      <a:endParaRPr lang="en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66190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L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6975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IL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85216"/>
                  </a:ext>
                </a:extLst>
              </a:tr>
              <a:tr h="328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  <a:endParaRPr lang="en-IL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897242"/>
                  </a:ext>
                </a:extLst>
              </a:tr>
            </a:tbl>
          </a:graphicData>
        </a:graphic>
      </p:graphicFrame>
      <p:sp>
        <p:nvSpPr>
          <p:cNvPr id="1278" name="Oval 1277">
            <a:extLst>
              <a:ext uri="{FF2B5EF4-FFF2-40B4-BE49-F238E27FC236}">
                <a16:creationId xmlns:a16="http://schemas.microsoft.com/office/drawing/2014/main" id="{89D73C6B-FEB2-46D5-A3DD-873BCC02DCF1}"/>
              </a:ext>
            </a:extLst>
          </p:cNvPr>
          <p:cNvSpPr>
            <a:spLocks/>
          </p:cNvSpPr>
          <p:nvPr/>
        </p:nvSpPr>
        <p:spPr>
          <a:xfrm>
            <a:off x="1429207" y="1945063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591" name="Group 1590">
            <a:extLst>
              <a:ext uri="{FF2B5EF4-FFF2-40B4-BE49-F238E27FC236}">
                <a16:creationId xmlns:a16="http://schemas.microsoft.com/office/drawing/2014/main" id="{7AEA6CCB-35F2-4742-AC3C-55226A3F15C1}"/>
              </a:ext>
            </a:extLst>
          </p:cNvPr>
          <p:cNvGrpSpPr/>
          <p:nvPr/>
        </p:nvGrpSpPr>
        <p:grpSpPr>
          <a:xfrm>
            <a:off x="1233818" y="1761061"/>
            <a:ext cx="2387598" cy="2304598"/>
            <a:chOff x="1283874" y="1710584"/>
            <a:chExt cx="2387598" cy="2304598"/>
          </a:xfrm>
        </p:grpSpPr>
        <p:grpSp>
          <p:nvGrpSpPr>
            <p:cNvPr id="1573" name="Group 1572">
              <a:extLst>
                <a:ext uri="{FF2B5EF4-FFF2-40B4-BE49-F238E27FC236}">
                  <a16:creationId xmlns:a16="http://schemas.microsoft.com/office/drawing/2014/main" id="{CEE9CB82-E47E-48B2-B677-8FB3AAD55542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</p:grpSpPr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E46AB65E-C804-4543-A208-2C3F678FE2F8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</p:grpSpPr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565DAAB7-9972-4FEF-B4E6-1FC1F36FA9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DFEEC331-E78A-4158-9197-619D918C5D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69C8D854-F63E-4A53-A6A0-531E548B9D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0" name="Oval 1339">
                  <a:extLst>
                    <a:ext uri="{FF2B5EF4-FFF2-40B4-BE49-F238E27FC236}">
                      <a16:creationId xmlns:a16="http://schemas.microsoft.com/office/drawing/2014/main" id="{89742B28-8D39-4400-8D84-96A23013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DD6EF58E-AB55-4074-907B-5BB3B5B657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1A3C814F-FBF2-4E02-843F-4EA3FBF89C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1DB0A8C0-6689-4111-A2FE-2C72395F7D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99DCD1CB-49C7-4056-9023-32DC6139D3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E47E8CC6-3F9A-4B0E-A0A9-846C270FC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077AF8A4-C89A-4212-B5E5-3F5D216A9F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43CCE879-D921-4A50-9521-6546E08714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7362FE61-49E8-4D04-9578-2C43556039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78E0A610-F41D-49CA-8C92-BEA70573DB0B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18" name="Oval 1417">
                  <a:extLst>
                    <a:ext uri="{FF2B5EF4-FFF2-40B4-BE49-F238E27FC236}">
                      <a16:creationId xmlns:a16="http://schemas.microsoft.com/office/drawing/2014/main" id="{C5556BD2-7BE9-4D6F-BD09-23B15D2D4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0" name="Oval 1419">
                  <a:extLst>
                    <a:ext uri="{FF2B5EF4-FFF2-40B4-BE49-F238E27FC236}">
                      <a16:creationId xmlns:a16="http://schemas.microsoft.com/office/drawing/2014/main" id="{46E642E0-3322-4F0D-8826-5E0BE37BB9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1" name="Oval 1420">
                  <a:extLst>
                    <a:ext uri="{FF2B5EF4-FFF2-40B4-BE49-F238E27FC236}">
                      <a16:creationId xmlns:a16="http://schemas.microsoft.com/office/drawing/2014/main" id="{B236A712-43B0-4EA7-8088-599E224B2F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2" name="Oval 1421">
                  <a:extLst>
                    <a:ext uri="{FF2B5EF4-FFF2-40B4-BE49-F238E27FC236}">
                      <a16:creationId xmlns:a16="http://schemas.microsoft.com/office/drawing/2014/main" id="{B31C76F3-4A2E-4569-97A3-F661926F7A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3" name="Oval 1422">
                  <a:extLst>
                    <a:ext uri="{FF2B5EF4-FFF2-40B4-BE49-F238E27FC236}">
                      <a16:creationId xmlns:a16="http://schemas.microsoft.com/office/drawing/2014/main" id="{EFAB345D-E24E-4F4A-B238-B4EFD254B2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4" name="Oval 1423">
                  <a:extLst>
                    <a:ext uri="{FF2B5EF4-FFF2-40B4-BE49-F238E27FC236}">
                      <a16:creationId xmlns:a16="http://schemas.microsoft.com/office/drawing/2014/main" id="{6E8A6BF3-0AFD-4653-8758-B94CBB11E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5" name="Oval 1424">
                  <a:extLst>
                    <a:ext uri="{FF2B5EF4-FFF2-40B4-BE49-F238E27FC236}">
                      <a16:creationId xmlns:a16="http://schemas.microsoft.com/office/drawing/2014/main" id="{E4475FD7-E802-4EC9-9965-3CB33F547B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6" name="Oval 1425">
                  <a:extLst>
                    <a:ext uri="{FF2B5EF4-FFF2-40B4-BE49-F238E27FC236}">
                      <a16:creationId xmlns:a16="http://schemas.microsoft.com/office/drawing/2014/main" id="{8EF482CC-1BF8-4C5A-93D4-6CB3F42580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7" name="Oval 1426">
                  <a:extLst>
                    <a:ext uri="{FF2B5EF4-FFF2-40B4-BE49-F238E27FC236}">
                      <a16:creationId xmlns:a16="http://schemas.microsoft.com/office/drawing/2014/main" id="{CF5B1DE6-3B53-40E7-A577-E46526F953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8" name="Oval 1427">
                  <a:extLst>
                    <a:ext uri="{FF2B5EF4-FFF2-40B4-BE49-F238E27FC236}">
                      <a16:creationId xmlns:a16="http://schemas.microsoft.com/office/drawing/2014/main" id="{FDC75CE4-91C1-49B5-968D-2367E80A120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29" name="Oval 1428">
                  <a:extLst>
                    <a:ext uri="{FF2B5EF4-FFF2-40B4-BE49-F238E27FC236}">
                      <a16:creationId xmlns:a16="http://schemas.microsoft.com/office/drawing/2014/main" id="{789BBB8E-2B01-45E5-A2DA-7FE7DF420C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C5EB994-E2AA-4B9F-8F70-2D80B51B630A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31" name="Oval 1430">
                  <a:extLst>
                    <a:ext uri="{FF2B5EF4-FFF2-40B4-BE49-F238E27FC236}">
                      <a16:creationId xmlns:a16="http://schemas.microsoft.com/office/drawing/2014/main" id="{EE7FE99A-B695-47BC-8B84-07D8493980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2" name="Oval 1431">
                  <a:extLst>
                    <a:ext uri="{FF2B5EF4-FFF2-40B4-BE49-F238E27FC236}">
                      <a16:creationId xmlns:a16="http://schemas.microsoft.com/office/drawing/2014/main" id="{0C80D8E1-171F-4E06-8DAC-0439D06DCE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3" name="Oval 1432">
                  <a:extLst>
                    <a:ext uri="{FF2B5EF4-FFF2-40B4-BE49-F238E27FC236}">
                      <a16:creationId xmlns:a16="http://schemas.microsoft.com/office/drawing/2014/main" id="{C28DB9B0-756B-40FF-9535-ABB8A89A95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4" name="Oval 1433">
                  <a:extLst>
                    <a:ext uri="{FF2B5EF4-FFF2-40B4-BE49-F238E27FC236}">
                      <a16:creationId xmlns:a16="http://schemas.microsoft.com/office/drawing/2014/main" id="{AAAA09A2-B109-4B6E-B989-B9AF32DD93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5" name="Oval 1434">
                  <a:extLst>
                    <a:ext uri="{FF2B5EF4-FFF2-40B4-BE49-F238E27FC236}">
                      <a16:creationId xmlns:a16="http://schemas.microsoft.com/office/drawing/2014/main" id="{C3E855CA-0187-4421-A496-C751D2B75D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6" name="Oval 1435">
                  <a:extLst>
                    <a:ext uri="{FF2B5EF4-FFF2-40B4-BE49-F238E27FC236}">
                      <a16:creationId xmlns:a16="http://schemas.microsoft.com/office/drawing/2014/main" id="{5F02140D-EF0B-4EAF-9986-535E898074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7" name="Oval 1436">
                  <a:extLst>
                    <a:ext uri="{FF2B5EF4-FFF2-40B4-BE49-F238E27FC236}">
                      <a16:creationId xmlns:a16="http://schemas.microsoft.com/office/drawing/2014/main" id="{F1E46F09-1489-4571-95BC-C024B224A1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8" name="Oval 1437">
                  <a:extLst>
                    <a:ext uri="{FF2B5EF4-FFF2-40B4-BE49-F238E27FC236}">
                      <a16:creationId xmlns:a16="http://schemas.microsoft.com/office/drawing/2014/main" id="{13A95957-ECC0-4845-A7A5-A8407853C2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39" name="Oval 1438">
                  <a:extLst>
                    <a:ext uri="{FF2B5EF4-FFF2-40B4-BE49-F238E27FC236}">
                      <a16:creationId xmlns:a16="http://schemas.microsoft.com/office/drawing/2014/main" id="{DB32160B-156C-4A0C-9C59-AC2352F5D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0" name="Oval 1439">
                  <a:extLst>
                    <a:ext uri="{FF2B5EF4-FFF2-40B4-BE49-F238E27FC236}">
                      <a16:creationId xmlns:a16="http://schemas.microsoft.com/office/drawing/2014/main" id="{DC2FDB20-8659-4ECF-8F8C-D858CB37A1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1" name="Oval 1440">
                  <a:extLst>
                    <a:ext uri="{FF2B5EF4-FFF2-40B4-BE49-F238E27FC236}">
                      <a16:creationId xmlns:a16="http://schemas.microsoft.com/office/drawing/2014/main" id="{232FCA91-9E7B-4C0D-A925-9F7B453131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2" name="Oval 1441">
                  <a:extLst>
                    <a:ext uri="{FF2B5EF4-FFF2-40B4-BE49-F238E27FC236}">
                      <a16:creationId xmlns:a16="http://schemas.microsoft.com/office/drawing/2014/main" id="{886AC3C6-8DB3-4000-9CE3-D0F9EF273E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2E9AC960-6C2E-48B0-ADF5-1922F25D5647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</p:grpSpPr>
            <p:sp>
              <p:nvSpPr>
                <p:cNvPr id="1444" name="Oval 1443">
                  <a:extLst>
                    <a:ext uri="{FF2B5EF4-FFF2-40B4-BE49-F238E27FC236}">
                      <a16:creationId xmlns:a16="http://schemas.microsoft.com/office/drawing/2014/main" id="{34C9FA90-A749-476A-9397-1D186BC634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5" name="Oval 1444">
                  <a:extLst>
                    <a:ext uri="{FF2B5EF4-FFF2-40B4-BE49-F238E27FC236}">
                      <a16:creationId xmlns:a16="http://schemas.microsoft.com/office/drawing/2014/main" id="{8FF6E2CB-AD45-40ED-9625-689ABDAB33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6" name="Oval 1445">
                  <a:extLst>
                    <a:ext uri="{FF2B5EF4-FFF2-40B4-BE49-F238E27FC236}">
                      <a16:creationId xmlns:a16="http://schemas.microsoft.com/office/drawing/2014/main" id="{573D4365-7EB9-4614-A734-9FC6431243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7" name="Oval 1446">
                  <a:extLst>
                    <a:ext uri="{FF2B5EF4-FFF2-40B4-BE49-F238E27FC236}">
                      <a16:creationId xmlns:a16="http://schemas.microsoft.com/office/drawing/2014/main" id="{392D8180-1692-4006-921A-C12525B8C1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68FA2B4D-6183-4970-9BD6-E773148B4C5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49" name="Oval 1448">
                  <a:extLst>
                    <a:ext uri="{FF2B5EF4-FFF2-40B4-BE49-F238E27FC236}">
                      <a16:creationId xmlns:a16="http://schemas.microsoft.com/office/drawing/2014/main" id="{16A5E645-46F4-499E-B3A1-5E570B8BC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0" name="Oval 1449">
                  <a:extLst>
                    <a:ext uri="{FF2B5EF4-FFF2-40B4-BE49-F238E27FC236}">
                      <a16:creationId xmlns:a16="http://schemas.microsoft.com/office/drawing/2014/main" id="{07D4BBD8-84C8-4E8C-B3A1-9506AB78EC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1" name="Oval 1450">
                  <a:extLst>
                    <a:ext uri="{FF2B5EF4-FFF2-40B4-BE49-F238E27FC236}">
                      <a16:creationId xmlns:a16="http://schemas.microsoft.com/office/drawing/2014/main" id="{C574DC98-C531-4DFB-858F-28FC8BF79B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2" name="Oval 1451">
                  <a:extLst>
                    <a:ext uri="{FF2B5EF4-FFF2-40B4-BE49-F238E27FC236}">
                      <a16:creationId xmlns:a16="http://schemas.microsoft.com/office/drawing/2014/main" id="{5A221C5D-F2FC-4F12-A414-C3ADE63258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3" name="Oval 1452">
                  <a:extLst>
                    <a:ext uri="{FF2B5EF4-FFF2-40B4-BE49-F238E27FC236}">
                      <a16:creationId xmlns:a16="http://schemas.microsoft.com/office/drawing/2014/main" id="{9AB50420-E240-4F9E-B489-F07C03FCBB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4" name="Oval 1453">
                  <a:extLst>
                    <a:ext uri="{FF2B5EF4-FFF2-40B4-BE49-F238E27FC236}">
                      <a16:creationId xmlns:a16="http://schemas.microsoft.com/office/drawing/2014/main" id="{D5955321-35F3-4EE3-B816-CB8553BCDE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5" name="Oval 1454">
                  <a:extLst>
                    <a:ext uri="{FF2B5EF4-FFF2-40B4-BE49-F238E27FC236}">
                      <a16:creationId xmlns:a16="http://schemas.microsoft.com/office/drawing/2014/main" id="{04CD1830-F438-41FD-96A3-9CE61053D77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6F0146F2-ED60-41B3-B8BF-705142298F0D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15BB699E-8BB8-4964-A7EB-83C87BFD10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8" name="Oval 1457">
                  <a:extLst>
                    <a:ext uri="{FF2B5EF4-FFF2-40B4-BE49-F238E27FC236}">
                      <a16:creationId xmlns:a16="http://schemas.microsoft.com/office/drawing/2014/main" id="{5D367180-6E8E-4841-99D1-FD979DCB4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59" name="Oval 1458">
                  <a:extLst>
                    <a:ext uri="{FF2B5EF4-FFF2-40B4-BE49-F238E27FC236}">
                      <a16:creationId xmlns:a16="http://schemas.microsoft.com/office/drawing/2014/main" id="{59DF0EEB-65A0-476A-B6DD-9E0167855F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0" name="Oval 1459">
                  <a:extLst>
                    <a:ext uri="{FF2B5EF4-FFF2-40B4-BE49-F238E27FC236}">
                      <a16:creationId xmlns:a16="http://schemas.microsoft.com/office/drawing/2014/main" id="{53E8F461-ABEF-423D-8021-B800357089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1" name="Oval 1460">
                  <a:extLst>
                    <a:ext uri="{FF2B5EF4-FFF2-40B4-BE49-F238E27FC236}">
                      <a16:creationId xmlns:a16="http://schemas.microsoft.com/office/drawing/2014/main" id="{0923FC39-5722-4FC2-838C-151CE00AB9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2" name="Oval 1461">
                  <a:extLst>
                    <a:ext uri="{FF2B5EF4-FFF2-40B4-BE49-F238E27FC236}">
                      <a16:creationId xmlns:a16="http://schemas.microsoft.com/office/drawing/2014/main" id="{55B2DB4E-F2E7-4D28-8BF8-A2C96DF67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3" name="Oval 1462">
                  <a:extLst>
                    <a:ext uri="{FF2B5EF4-FFF2-40B4-BE49-F238E27FC236}">
                      <a16:creationId xmlns:a16="http://schemas.microsoft.com/office/drawing/2014/main" id="{65ECBCAB-EE58-45ED-ADB7-31A664F247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4" name="Oval 1463">
                  <a:extLst>
                    <a:ext uri="{FF2B5EF4-FFF2-40B4-BE49-F238E27FC236}">
                      <a16:creationId xmlns:a16="http://schemas.microsoft.com/office/drawing/2014/main" id="{23944D13-DE59-46ED-AA2A-504AE66475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5" name="Oval 1464">
                  <a:extLst>
                    <a:ext uri="{FF2B5EF4-FFF2-40B4-BE49-F238E27FC236}">
                      <a16:creationId xmlns:a16="http://schemas.microsoft.com/office/drawing/2014/main" id="{3B6347C3-01BE-48DC-8E44-D2BD87ABD1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6" name="Oval 1465">
                  <a:extLst>
                    <a:ext uri="{FF2B5EF4-FFF2-40B4-BE49-F238E27FC236}">
                      <a16:creationId xmlns:a16="http://schemas.microsoft.com/office/drawing/2014/main" id="{C5C42CBB-36C3-4308-B06F-70A9413728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7" name="Oval 1466">
                  <a:extLst>
                    <a:ext uri="{FF2B5EF4-FFF2-40B4-BE49-F238E27FC236}">
                      <a16:creationId xmlns:a16="http://schemas.microsoft.com/office/drawing/2014/main" id="{5952030C-D224-4025-8AB4-B87E9E38EB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BBACDA3D-9C44-4F55-B649-8A82444C08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69" name="Group 1468">
                <a:extLst>
                  <a:ext uri="{FF2B5EF4-FFF2-40B4-BE49-F238E27FC236}">
                    <a16:creationId xmlns:a16="http://schemas.microsoft.com/office/drawing/2014/main" id="{B160153B-DFDA-4B92-99F1-0264354EBE29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</p:grpSpPr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A94520A7-785F-40A8-8242-90010DD3F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BDE89B5C-6CB3-4AC3-BC32-9099E9DB59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4919951B-4CA4-4A5B-A916-829D1152E9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B4815FEF-4DB4-4F51-8195-2113694D8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37B16AED-037E-4659-8A02-E7884B7775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491E5D71-BC88-4281-9643-2822A38686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FD600D5E-173A-4393-89B9-0F7BD80B4E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28FEEB89-7351-408F-B761-44951C5D50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0ADE506C-F9B3-4546-8D7C-7AB5FBD96E0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ECC06A15-0870-4D9E-84ED-4573DEDC38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BCC9B565-6BFB-416E-9230-A0F5FB2A2F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7CF62B26-3A9D-4ED8-B11D-73E84A01BA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82" name="Group 1481">
                <a:extLst>
                  <a:ext uri="{FF2B5EF4-FFF2-40B4-BE49-F238E27FC236}">
                    <a16:creationId xmlns:a16="http://schemas.microsoft.com/office/drawing/2014/main" id="{2333C32D-3C06-4AC6-AC2A-CF66943AC5B4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</p:grpSpPr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736501EB-A7B1-4961-BA71-F058F45E2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971B5A-1589-46FC-B7C9-EEA4F5AEBB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51C9EEC1-50F6-4C2E-9525-75424CEE2A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1875CD82-7A20-49DB-818D-DA65F2CC3F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E7DFB350-5097-4A7F-8712-51C7A64AB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500B7D1B-DEF1-4D69-87D8-DA3CE951C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98119963-FFBD-4D55-A82B-A8E5A180E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2D3F21CA-DDCE-4D4F-BA90-829CDF6F59C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31398AC3-D42B-4477-9533-0FD691E2D0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20669F62-3356-41DC-9888-F9C94941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A4959F0F-86CD-48E5-94DC-4488261A8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2CB4BEEB-EBFE-4983-80DF-2779C01321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E2AC739E-5716-40EF-A699-F8317BF2B38C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</p:grpSpPr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9F1CF42E-153F-499D-A4A1-CFEEE7329B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78317D7D-0B64-4515-BFDB-EF3F6F901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194E9958-AC95-4A34-98C2-92A3710A21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41EB995D-0AC2-4D4C-913C-3A708B9256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87446B6C-45CE-486A-B7A4-994DA6A187A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BBC24653-B21A-4290-8E1E-BBABB2CDC6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26B69294-7676-4E09-A20D-12E8F690A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72D0615A-83DC-48ED-ADA7-183535F7F4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1609F5D2-F2C7-4C95-B1A9-DBB748C1C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7DE504D7-8659-4FD5-954F-A3D78379CF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F6C4F5F9-BB91-4450-B128-90B6E5C9C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9099F8C6-D1D0-4247-BAB0-E3760CF1A8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248F6ED2-6269-47D4-AC08-79A6966BBD0C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C0A691AC-EAF3-4286-B287-BE91A588A3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F02DEEB8-FEA7-4166-8ADB-952A00F75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0501D541-04D5-4FEE-A012-FCE28A420E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8D3A1B90-CA67-4FC5-A55D-B626CD3398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253F70A7-4AE7-4882-BF54-7B1D53059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40AA0CA-16A1-4570-8A94-067B245BD1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A6DBD05E-BCF1-4AB5-BA25-789F7755B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820D2D24-0E8F-4F6B-9B52-6A5615CB1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9A0F83DB-A544-4730-BDC8-AFE6AC635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5F863C1A-814E-4A33-AA16-92907E8A24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FB0311F2-AC9D-48A2-A0D3-5B057DF68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0F0F4EEC-F3BD-43DF-A2AE-74D2C3D576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5FD42193-2784-41E7-A604-E3FA3668E56C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</p:grpSpPr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762489A5-58BA-4A03-A9C0-8945F4F8D4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0F4E6A6D-94B3-4069-85A6-8AFCC23D2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5AAAA055-24BA-4D19-B4B3-C1C76295BE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3F6B6155-CA02-4578-A9FD-8C7E51C11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90FA952C-6839-463B-9859-6E0AF7329A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92569D44-FA3A-48E6-B6E8-524D54FC6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E5406291-54D5-4B1C-BF0A-3F697E4A92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418F9265-A139-4F9F-B243-F90C6286B4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85DA82E-7D6A-4A6C-BFAE-3C43B8FFF0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34F11322-B376-4976-9BDE-7365818FC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D85903BB-0F5B-4089-A2BE-00BE17DD9F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5F9FADB0-74C5-4D8C-BAFD-44D2D085A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15CEFF51-0BAF-433B-9FD3-B7D80DBE015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</p:grpSpPr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A1D1311E-621F-4EF3-8E91-2631210FD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9E6B63F2-A684-4DC3-9A0B-D5B35138A4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3330C334-BB3D-48DA-8FF6-FA8EEBF3D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50468883-3A51-4C5D-881B-11A6E8AB8C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A2D09D2F-1DEE-40E9-8932-E72EB11F24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5DF504F4-D489-4EF9-8185-7FCBA324CE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1C6FA4AF-EBB0-4A75-A958-7F5AE60138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4EC24E15-1D26-40D5-B1E2-1DFF1E72F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8697FBDF-8DED-4F69-9193-ADDC6048E7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D0E8EBD6-C45C-4E65-9F2B-72562C747D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DC6AB125-EA0B-4AB1-B412-4AEA276BAF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32941CDA-B146-4176-8ADB-2CFE9D5713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47" name="Group 1546">
                <a:extLst>
                  <a:ext uri="{FF2B5EF4-FFF2-40B4-BE49-F238E27FC236}">
                    <a16:creationId xmlns:a16="http://schemas.microsoft.com/office/drawing/2014/main" id="{5B6E42D3-AEE2-4733-BB00-22EE8ACC01BE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6BF0805B-CE26-47D2-99CE-BBF2434E1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61EB8E6D-BE14-4D65-962A-BB6BFCB350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A36B8D58-28BD-44D7-ABD1-3521F1A16E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F6346DA1-886C-4EB1-8D35-EBF37BF541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1D82B729-0199-4265-8C3E-BB05F5A6DE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C59845DA-ECC4-4696-99EC-4C3D17C37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0686D5FE-7F56-460F-AE4E-EDBBFD4B6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04D35B0B-71B8-4527-ACA4-E63B61515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EA8FCE58-FCE8-4D74-AEE4-7626446C2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94E84AF-1903-4448-9AB5-76C706A0E7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3A85458A-A737-4096-83C6-047341B000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D668299E-27C1-483E-A1D2-148BBBB9BD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1560" name="Group 1559">
                <a:extLst>
                  <a:ext uri="{FF2B5EF4-FFF2-40B4-BE49-F238E27FC236}">
                    <a16:creationId xmlns:a16="http://schemas.microsoft.com/office/drawing/2014/main" id="{99CBA1B7-AE2C-474F-8E29-F33A9F767407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</p:grpSpPr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3C05D0D5-5364-4962-804F-6FD0193C86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AE22FE83-1E61-48D1-9339-7C2BB88C41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90A29F31-8D6C-4B43-8A74-D287D9A71C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6B012B38-2A00-47C1-A96D-A5CE4D093D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FC41818-9A08-41F5-A62A-E3A3894D0B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21DCDF46-F8C3-4B62-BF8F-3B2BB28ACA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0ADC6234-D9E2-4533-8CA0-928C653CA6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5E723DA6-F079-448C-9D9D-72FC7F05EAF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BC1D5023-F806-4C32-81E2-FD3885015B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09881D0F-BB2E-47F4-B76E-B03A0E4792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5F34C649-5AE3-4481-9F09-804CF0469E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A459EE23-D40C-4730-8BCC-9FDA6F2802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1590" name="Group 1589">
              <a:extLst>
                <a:ext uri="{FF2B5EF4-FFF2-40B4-BE49-F238E27FC236}">
                  <a16:creationId xmlns:a16="http://schemas.microsoft.com/office/drawing/2014/main" id="{E16CE53F-3419-4270-A109-2A371790F294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</p:grpSpPr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F180EA28-065E-467D-ABB1-8EF79BA3B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91B4A55B-FE03-4004-9DA6-5645B40C6D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31D538BB-7990-4EF7-9464-050B799293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B914FD35-B832-4EAF-AC25-4FCC8F9E74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323F547E-056D-452E-A54D-E09846DE7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402400A9-597F-4323-88D5-ED883DD88D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C83B5F42-058A-4A5C-8A3D-FE6F50E06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23B709FC-8AF2-403F-9BF3-1D54DD108C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A0EF9D3-A7FF-4415-8B34-9CBA1A62CE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E4650EFD-1794-4567-AD37-495B905B77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124DD687-064C-48C8-BE57-69B8F98DDA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6F08AC01-8988-45DE-90DA-5BD32A612E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BA9380D0-D7C4-4A05-8811-875CD6285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8C3959A-3A25-4700-9E52-6A90453175B3}"/>
              </a:ext>
            </a:extLst>
          </p:cNvPr>
          <p:cNvGrpSpPr/>
          <p:nvPr/>
        </p:nvGrpSpPr>
        <p:grpSpPr>
          <a:xfrm>
            <a:off x="1215131" y="1740459"/>
            <a:ext cx="471487" cy="461963"/>
            <a:chOff x="3500439" y="310275"/>
            <a:chExt cx="471487" cy="4619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4F730E2-825E-4051-98ED-03B60F8A392A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9B10BB8-F4A9-499F-A9D3-79C5E70C3F77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F2CC63-CFA2-4641-A07A-3C2727688BFD}"/>
              </a:ext>
            </a:extLst>
          </p:cNvPr>
          <p:cNvGrpSpPr/>
          <p:nvPr/>
        </p:nvGrpSpPr>
        <p:grpSpPr>
          <a:xfrm>
            <a:off x="1580342" y="2112646"/>
            <a:ext cx="1306036" cy="1220584"/>
            <a:chOff x="4940892" y="3798629"/>
            <a:chExt cx="1306036" cy="1220584"/>
          </a:xfrm>
        </p:grpSpPr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E2C07B35-FB4D-4AA3-BC7E-18E3B155C96B}"/>
                </a:ext>
              </a:extLst>
            </p:cNvPr>
            <p:cNvSpPr/>
            <p:nvPr/>
          </p:nvSpPr>
          <p:spPr>
            <a:xfrm>
              <a:off x="4940892" y="3798629"/>
              <a:ext cx="1306036" cy="1220584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D4CC44F-4B3B-4A2F-98D7-78C989B5E9C3}"/>
                </a:ext>
              </a:extLst>
            </p:cNvPr>
            <p:cNvSpPr>
              <a:spLocks/>
            </p:cNvSpPr>
            <p:nvPr/>
          </p:nvSpPr>
          <p:spPr>
            <a:xfrm>
              <a:off x="5557909" y="4372920"/>
              <a:ext cx="71999" cy="7199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027B575-B1DC-436E-A5D3-D4281356326A}"/>
              </a:ext>
            </a:extLst>
          </p:cNvPr>
          <p:cNvSpPr/>
          <p:nvPr/>
        </p:nvSpPr>
        <p:spPr>
          <a:xfrm>
            <a:off x="1199356" y="1720936"/>
            <a:ext cx="895731" cy="866773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D95CC90-FEE7-4D57-BB57-845E5FC141D3}"/>
              </a:ext>
            </a:extLst>
          </p:cNvPr>
          <p:cNvGrpSpPr/>
          <p:nvPr/>
        </p:nvGrpSpPr>
        <p:grpSpPr>
          <a:xfrm>
            <a:off x="1231841" y="1765011"/>
            <a:ext cx="2387598" cy="2304598"/>
            <a:chOff x="1283874" y="1710584"/>
            <a:chExt cx="2387598" cy="2304598"/>
          </a:xfrm>
          <a:noFill/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CEF6143-2F7F-4EE9-9D23-4252A337A6D6}"/>
                </a:ext>
              </a:extLst>
            </p:cNvPr>
            <p:cNvGrpSpPr/>
            <p:nvPr/>
          </p:nvGrpSpPr>
          <p:grpSpPr>
            <a:xfrm>
              <a:off x="1283874" y="1712048"/>
              <a:ext cx="2197577" cy="2303134"/>
              <a:chOff x="1007102" y="1754553"/>
              <a:chExt cx="2197577" cy="2303134"/>
            </a:xfrm>
            <a:grpFill/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D01E483-2739-4B12-B7A8-B7C726A921BB}"/>
                  </a:ext>
                </a:extLst>
              </p:cNvPr>
              <p:cNvGrpSpPr/>
              <p:nvPr/>
            </p:nvGrpSpPr>
            <p:grpSpPr>
              <a:xfrm>
                <a:off x="1007102" y="175455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A86F8F2B-FF0D-4A3E-BE60-E95E844D13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8661E8AF-9571-4E7C-9325-24F832F7F8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E0ED2CF7-3245-4E8B-8F50-0C61AC828E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942E20D-66DE-4F38-9D1F-21157E1148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9EABD888-FCF0-47DF-86C5-482531E5C5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85B4A86F-5C4F-42B5-A855-C337554C97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7E073EBE-AF7A-43DC-9C13-46DA734E58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697EE0F-6D5C-41F9-B823-7B3FA51DA9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892EC3E6-72DB-4F59-B0D8-EE0B89F32D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9846FA21-F786-4B3D-90EC-8881D6B3E1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9602E95C-B008-4255-B8FF-62BD25F38D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74C51F90-BCA1-4DFD-AEEF-48294E515F6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36169246-A45D-47FA-BACD-EAB001AB429F}"/>
                  </a:ext>
                </a:extLst>
              </p:cNvPr>
              <p:cNvGrpSpPr/>
              <p:nvPr/>
            </p:nvGrpSpPr>
            <p:grpSpPr>
              <a:xfrm>
                <a:off x="1007102" y="194198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E3BFE6C9-30B4-4C38-82C8-879897C300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860B32EC-8701-480B-9E2A-98FF41349B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B486FE2-74EB-4F84-9DFB-455E1CD334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FDD2E2F7-AD7E-428D-A5D1-210B2681E1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E6FFE433-E855-44D4-BC76-15109E465A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506F087F-939C-48C5-9A9A-8008F7B66D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653ACEC-7D5D-45B4-BCD3-2980B73F95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4701FE28-40C6-474F-890A-94400EDBDD3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D7A29237-63D8-441A-8377-97655E745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50E99BA-3E4A-4F0E-90C0-0654B4458E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7831A15C-0A96-4465-A8DF-7D8D974688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A4A033EF-78A8-4AC0-B68F-562097B358D7}"/>
                  </a:ext>
                </a:extLst>
              </p:cNvPr>
              <p:cNvGrpSpPr/>
              <p:nvPr/>
            </p:nvGrpSpPr>
            <p:grpSpPr>
              <a:xfrm>
                <a:off x="1007102" y="212940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D940C63F-9D16-4407-A0DA-56FDF75EEC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E917732-8A8E-47E8-9340-65C66AE7AF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C8849256-8BA0-4CB6-8CD3-E9143B0D20D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3EC4F49-720C-42EF-8A2F-E814C3276E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807D84BB-4072-4E3B-85D7-61207641DF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1C2E16A5-F213-427E-BF2C-0AE71B3108E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46ABA3E-8B8B-46BD-9586-738AFE116E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79B8DB8E-D94C-4D5C-9E69-A9ED669E10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1873BD7D-828A-4F54-B53A-FF3F5A3119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2C57E31F-750F-41C2-A48F-3174B2F6C8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8FE05881-5E7D-4B69-92E1-65D890B048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54193D1C-9474-4A77-92CC-3A5D9EF129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A7614FAE-4908-4441-9714-6F43B5B857D5}"/>
                  </a:ext>
                </a:extLst>
              </p:cNvPr>
              <p:cNvGrpSpPr/>
              <p:nvPr/>
            </p:nvGrpSpPr>
            <p:grpSpPr>
              <a:xfrm>
                <a:off x="1007102" y="231683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16D976D3-1B76-4B9F-A2DE-76165E80B6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B6CD125C-2CBA-4908-97E0-13D1263BED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C804FDB9-CABC-4E2D-9358-B2931016CF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AE24945D-A301-470F-8EF6-34ED846342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AF703CB1-0277-4154-96B5-5BB9CAFD7A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03342D98-0FEB-4CB6-A26F-A9BEF30CA7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5CAF610E-2584-4042-9AD0-CCBBA19308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563C514E-A8FF-418A-B163-1317B42436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557C5318-B1F2-4813-BA59-99D0111C33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66CA8227-0D10-487F-8AE9-24408976B2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B1670234-373A-4BC8-B381-F37D566E91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EE911DD4-F1CA-42C4-B92A-D58B1FDC09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0A2B9A3-E19F-4448-A2B5-5D0D6B6970CB}"/>
                  </a:ext>
                </a:extLst>
              </p:cNvPr>
              <p:cNvGrpSpPr/>
              <p:nvPr/>
            </p:nvGrpSpPr>
            <p:grpSpPr>
              <a:xfrm>
                <a:off x="1007102" y="250426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23117A9-9839-4A46-91E3-3B7254C862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7619FD2-8C47-4D23-9A48-AF00D5D007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8562A495-323B-4801-A329-8EF210CA6C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78FA4D6-CB7A-4C21-8C92-AE86CCE108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B904838B-A5B2-40AB-BAE9-F53537E3F8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60246DD1-6B3E-4ECE-A6CB-DE423EA565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1819A712-C814-4EF5-80F0-DD21EC60DF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2F5E6C05-7AA3-4F5B-A410-FF3B54A80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506BD887-FBF8-4B75-A9C7-1E6DD04F74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76C038C4-01FA-4092-B998-7D26366117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CE0A224D-FFF4-4556-8D00-E30BDEF53B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890635B-B039-4F86-8DBF-991F9A4276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F6EAA17D-37CA-492C-B901-D9C6CD7C24A1}"/>
                  </a:ext>
                </a:extLst>
              </p:cNvPr>
              <p:cNvGrpSpPr/>
              <p:nvPr/>
            </p:nvGrpSpPr>
            <p:grpSpPr>
              <a:xfrm>
                <a:off x="1007102" y="269169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39D47DCA-7137-44E2-9506-274D746CA7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EF50EFA0-E306-4F71-ABE2-B27A807103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7514F8F-203E-4D34-9ECC-C4F47897E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B7C5B11-5F89-46C5-A893-0ED83458AA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4DF79A0-98E4-4805-BFFE-D39DD2DD3B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2DF63777-B3C6-485F-B0BD-842A4D8A37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225B3CA4-5675-4A3F-BE00-4ED8ED75E0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96F04F6E-9549-43C0-A582-5A40F414DA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A649963-11B6-4E70-BCCA-A84339A62F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4DCEBCCE-C19B-44F0-AA78-5BC1A20B9D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A1E59D95-4976-49EE-9D22-2E778D49ED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8713B94B-A3E5-4BE1-86ED-5D0A8EE0D6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FC259666-E32B-47CF-AA85-631C2CF215B6}"/>
                  </a:ext>
                </a:extLst>
              </p:cNvPr>
              <p:cNvGrpSpPr/>
              <p:nvPr/>
            </p:nvGrpSpPr>
            <p:grpSpPr>
              <a:xfrm>
                <a:off x="1007102" y="287912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3577464A-8479-4398-A14A-C054BBE8B6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A1A7BFF3-0241-4284-8E11-DE871E3D27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98FA2B77-90E7-4D08-9AE8-7A4D1A377E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C37D2276-241D-45F6-811E-89CA8DF0A0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EABAB7BB-17E3-4DF4-8178-37802B6355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0EA35D7D-BD81-4D6F-8602-718C244EF7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B6DE9B2E-5331-44BF-8DC9-EA83545B451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1D866747-B938-4C00-A608-AA58262A71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A652641A-DFB0-4998-A98A-05A4DB0031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07657105-22D7-4DCC-A0B4-C34711FE91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BC8E12B-93BE-427F-A067-14D0BFFD3D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501F880D-7635-452C-A804-27503AE5EB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53A2E210-BA80-4D4C-961E-26662667D039}"/>
                  </a:ext>
                </a:extLst>
              </p:cNvPr>
              <p:cNvGrpSpPr/>
              <p:nvPr/>
            </p:nvGrpSpPr>
            <p:grpSpPr>
              <a:xfrm>
                <a:off x="1007102" y="3066549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6C7893A1-D4AA-4634-990E-851E435F0E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E8A51337-EB59-497D-BA70-B9E9AFE45A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85CDADFC-5B4B-4AEA-ADB2-3DE2591C45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458ACF2A-2574-45CB-8510-8D9485FEB4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F1D166F0-3B1C-4D32-8A8B-48ED7F4A3C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B93DE523-DD9A-4D29-80CD-BECED0D265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A5837C64-B8E2-4491-BDCB-137B75A6F0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401D6DAB-0CD5-4FC2-A4F5-D1B5122A41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CBE76368-3C48-419A-A0FB-5A3673C720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834D2482-81FF-4D2B-B961-D18A73FE0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BE0A72D6-D000-4EB0-9603-86C1F103BE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325A6424-298C-45A4-937B-89C2AF3652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EC5703B5-A971-4200-AE48-765DADDBA31F}"/>
                  </a:ext>
                </a:extLst>
              </p:cNvPr>
              <p:cNvGrpSpPr/>
              <p:nvPr/>
            </p:nvGrpSpPr>
            <p:grpSpPr>
              <a:xfrm>
                <a:off x="1007102" y="325397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BD7C0E69-A288-42E5-9CCE-627095F7E5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3FF17EA1-B2E4-4866-B250-FB81F921C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CF7E5B49-F1F5-4970-BB3B-EF3397BFC2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7BFB4308-0136-4991-A83B-8705520BCE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C6BCE59-6875-4A76-B0FC-F27781BEAA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00167517-3336-48B7-877D-E5A4B482D5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83092657-0C45-459C-9893-4F25E8CB7C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A71C3113-ED94-44A1-BAC0-39EA60E0E3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DCE84077-1E77-4D42-A611-5DE9B178EA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85F3D9CF-AE50-4200-9BEC-E583210A43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C234863A-9506-4C6C-8E55-A7217A00B8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C31C7CC8-C073-4B43-8AEE-297F4112B8F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12299860-A81C-4A4B-AB80-94CAB3B5F5AE}"/>
                  </a:ext>
                </a:extLst>
              </p:cNvPr>
              <p:cNvGrpSpPr/>
              <p:nvPr/>
            </p:nvGrpSpPr>
            <p:grpSpPr>
              <a:xfrm>
                <a:off x="1007102" y="3441405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F63C67F5-8587-4665-84CC-7312D7F454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C8D5C431-6FA7-4029-8877-81B66E6B6C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8000672A-24A5-4EFD-85C7-08363F2384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3CCCC74D-F145-48E3-8A93-66CB8D9716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97F542FF-0A61-4046-8E73-18F19C321B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39758664-F455-4945-BC72-F56DBB762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711B37F8-B746-4DB0-A64F-C85D67CA36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BA62C656-A046-48EA-B08E-D6717D09E3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48A8DED3-1620-4BD1-ACE6-3D6F68C1F4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DBBC34D-96B7-4B0F-9CE0-4C8F3127F2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1404AA3A-6B69-43A7-9510-C3491F11299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5FF483D4-8CEC-4C00-B0AB-AC885D3420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A51F1DB6-65F8-445F-96A3-A123C3F219A4}"/>
                  </a:ext>
                </a:extLst>
              </p:cNvPr>
              <p:cNvGrpSpPr/>
              <p:nvPr/>
            </p:nvGrpSpPr>
            <p:grpSpPr>
              <a:xfrm>
                <a:off x="1007102" y="3628833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5B7645BD-DD62-4956-980D-A7D42E27E1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F77865F8-0CEC-45B3-B839-536246C706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7D625D35-33E9-44F2-BCEC-C5184C6B8E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0BEFCA3A-197A-44A0-9DD7-F7915F20B9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ED44F036-2B0B-4BC6-A39C-C317BBFE8C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649ADD1-1A70-4A67-B437-1F650E16DC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4DC27FDF-6D4C-436D-A32D-F70058BB3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6CA1350A-DD40-406A-81ED-4AFF557468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934DAD14-4D77-4C51-B78C-DA5DC212FF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7FB36296-65A2-4CEA-ACAC-CA5E29789E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06FC25FF-03B0-438A-940A-6601185BF1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A243C19A-5762-4C8F-BFFA-196F687B37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9B3EC417-D720-45A4-BA1B-A0095E79241B}"/>
                  </a:ext>
                </a:extLst>
              </p:cNvPr>
              <p:cNvGrpSpPr/>
              <p:nvPr/>
            </p:nvGrpSpPr>
            <p:grpSpPr>
              <a:xfrm>
                <a:off x="1007102" y="3816261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B0B7898-C1AA-4BF2-B24C-7CFC4FF404F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6CE70079-EC21-4B91-A67D-BCADC65F6D9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EB8D8DF3-F73A-42EC-A01C-D57ED41A85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6D3E3984-3575-455C-918A-4E4B5E5AD3F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B260F6F7-6E27-4416-9AEF-057C6E5A33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FEF65368-F50C-40D1-A744-6B72A3FFA9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935880C0-2D4C-4CE6-9B53-B6D6260597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C88F4BD6-3644-45FB-9CA9-8B6F74D3FC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E165B7D8-BF02-47A2-AA1B-3B2361A243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4C37F80D-E7E6-4502-BCFA-58B36C502A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8CDAA7A3-DE20-4CE9-8D15-C5E1248D0F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F42101A4-2996-4A20-9BD6-DECCC74ABA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BBAFAB7-EC3A-43D1-96DB-2E31CC488F41}"/>
                  </a:ext>
                </a:extLst>
              </p:cNvPr>
              <p:cNvGrpSpPr/>
              <p:nvPr/>
            </p:nvGrpSpPr>
            <p:grpSpPr>
              <a:xfrm>
                <a:off x="1007102" y="4003687"/>
                <a:ext cx="2197577" cy="54000"/>
                <a:chOff x="1325825" y="1666348"/>
                <a:chExt cx="2197577" cy="54000"/>
              </a:xfrm>
              <a:grpFill/>
            </p:grpSpPr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81A045F4-633F-449C-80E6-F8A7ECC4F1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582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8F5A5288-0F30-489B-B682-5FE1D5D3DA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20696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C6FF1CDF-64AB-41AA-9966-D199D1769C9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5567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19106B2A-B2E1-4551-AAB6-497A564C24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6940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D7A3C3C9-0C6B-4330-B2CF-86366E16E7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10438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07560858-5462-4D81-986E-0EB9601D08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05309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CC5B928A-5B18-44F4-BD08-F89E9A60EA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0180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6BAE8F5A-7F2D-4997-A810-91720F8832A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95051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B64EEA98-9EF1-4B88-A8B5-BFE48A0B8B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89922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5876BEAA-1656-4913-80C8-4F73F5F8EF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84793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75675E93-D7C3-4BB8-8555-662997E16F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79664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151826-49F6-48A5-8A15-620AD7826F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4535" y="1666348"/>
                  <a:ext cx="54000" cy="54000"/>
                </a:xfrm>
                <a:prstGeom prst="ellipse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C3F6E596-260E-40F9-BD93-227152B0F1E2}"/>
                </a:ext>
              </a:extLst>
            </p:cNvPr>
            <p:cNvGrpSpPr/>
            <p:nvPr/>
          </p:nvGrpSpPr>
          <p:grpSpPr>
            <a:xfrm>
              <a:off x="3617472" y="1710584"/>
              <a:ext cx="54000" cy="2303134"/>
              <a:chOff x="265474" y="2478536"/>
              <a:chExt cx="54000" cy="2303134"/>
            </a:xfrm>
            <a:grpFill/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5C47F00-0A03-4106-9D91-3F7B9A92DE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47853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F6F6930B-CC6B-4099-A4F3-AB3AEAD78C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66596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C24903F4-B78E-49CD-93E4-FD0850B639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285339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4B9945D-835B-4052-9993-08BD39439E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04082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7AEF54B3-B698-4CB1-98E1-580C22DB2E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22824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C0964E58-13D7-441F-A4EA-967362DF4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41567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58BF27F-038B-4EF0-B862-E384CB3CB2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60310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D97AC35-5393-4728-8D03-55D76D062D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790532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B2485DA7-2743-419F-A068-5A8FD88E72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397796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70F764C-6233-4DE6-920F-EEAE0D8224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165388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96270A46-93BD-4212-8718-1C6E1BF7CD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352816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F1838ECD-9679-46FC-BB58-644D474C6F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540244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325D7518-F2AE-46F1-A64A-A44AD8DBF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5474" y="4727670"/>
                <a:ext cx="54000" cy="54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353514B-5AA7-4A57-9DF4-840C9B66E2E1}"/>
              </a:ext>
            </a:extLst>
          </p:cNvPr>
          <p:cNvSpPr/>
          <p:nvPr/>
        </p:nvSpPr>
        <p:spPr>
          <a:xfrm>
            <a:off x="1199356" y="1720936"/>
            <a:ext cx="2086050" cy="2009696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08DA2F3B-E81A-496E-A792-602893454785}"/>
              </a:ext>
            </a:extLst>
          </p:cNvPr>
          <p:cNvGrpSpPr/>
          <p:nvPr/>
        </p:nvGrpSpPr>
        <p:grpSpPr>
          <a:xfrm>
            <a:off x="1416054" y="1929726"/>
            <a:ext cx="471487" cy="461963"/>
            <a:chOff x="3500439" y="310275"/>
            <a:chExt cx="471487" cy="461963"/>
          </a:xfrm>
          <a:solidFill>
            <a:schemeClr val="bg1"/>
          </a:solidFill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5EA2CA2B-BE8F-483E-949D-1D560FCFAC95}"/>
                </a:ext>
              </a:extLst>
            </p:cNvPr>
            <p:cNvSpPr/>
            <p:nvPr/>
          </p:nvSpPr>
          <p:spPr>
            <a:xfrm>
              <a:off x="3500439" y="310275"/>
              <a:ext cx="471487" cy="46196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C61EBCEF-0E1B-4F63-A79B-567618E56013}"/>
                </a:ext>
              </a:extLst>
            </p:cNvPr>
            <p:cNvSpPr>
              <a:spLocks/>
            </p:cNvSpPr>
            <p:nvPr/>
          </p:nvSpPr>
          <p:spPr>
            <a:xfrm>
              <a:off x="3709182" y="514162"/>
              <a:ext cx="54000" cy="54000"/>
            </a:xfrm>
            <a:prstGeom prst="ellipse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93D300-BD5D-4C50-8553-02DF94653972}"/>
              </a:ext>
            </a:extLst>
          </p:cNvPr>
          <p:cNvGrpSpPr/>
          <p:nvPr/>
        </p:nvGrpSpPr>
        <p:grpSpPr>
          <a:xfrm>
            <a:off x="1622395" y="2147631"/>
            <a:ext cx="1806473" cy="1738370"/>
            <a:chOff x="1623975" y="2698201"/>
            <a:chExt cx="1806473" cy="17383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10CDE4-0113-43FB-9766-118D3A0C0404}"/>
                </a:ext>
              </a:extLst>
            </p:cNvPr>
            <p:cNvGrpSpPr/>
            <p:nvPr/>
          </p:nvGrpSpPr>
          <p:grpSpPr>
            <a:xfrm>
              <a:off x="2208133" y="2698201"/>
              <a:ext cx="54000" cy="1738370"/>
              <a:chOff x="3663816" y="2139863"/>
              <a:chExt cx="54000" cy="173837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FD9CA0C7-3C38-4FFF-94BD-3D7498E09F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9341101D-3885-4436-B393-20A05D438A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696DEDE-0F23-4936-8793-2523F26D3B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BB6DFA61-E5DC-4226-B017-F96A00E596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C0B155B3-C9DF-464E-8335-8877BF33DD4C}"/>
                </a:ext>
              </a:extLst>
            </p:cNvPr>
            <p:cNvGrpSpPr/>
            <p:nvPr/>
          </p:nvGrpSpPr>
          <p:grpSpPr>
            <a:xfrm>
              <a:off x="2792291" y="2698201"/>
              <a:ext cx="54000" cy="1738370"/>
              <a:chOff x="3663816" y="2139863"/>
              <a:chExt cx="54000" cy="1738370"/>
            </a:xfrm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32391D9-4CDC-433E-8583-B980A4870D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EC36791E-66ED-400D-8360-B531F52078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20A044E3-56A3-466B-AB49-CA17D4F576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B59F32FF-0A14-40AB-9CFF-D456D5AC6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942EF6ED-09E6-4656-B1DD-F8097DC2D634}"/>
                </a:ext>
              </a:extLst>
            </p:cNvPr>
            <p:cNvGrpSpPr/>
            <p:nvPr/>
          </p:nvGrpSpPr>
          <p:grpSpPr>
            <a:xfrm>
              <a:off x="3376448" y="2698201"/>
              <a:ext cx="54000" cy="1738370"/>
              <a:chOff x="3663816" y="2139863"/>
              <a:chExt cx="54000" cy="1738370"/>
            </a:xfrm>
          </p:grpSpPr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04CAF2F-4276-472B-81EC-B036FB37D0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E0111E06-D2C2-437D-B8CD-2D5876E2D9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41817CD1-40DE-410C-AEF7-ABA49978BC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74B40DC8-47DB-4A7B-BD58-F78966027E1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6F3082E1-478D-4540-90A0-6FFE1D26ED38}"/>
                </a:ext>
              </a:extLst>
            </p:cNvPr>
            <p:cNvGrpSpPr/>
            <p:nvPr/>
          </p:nvGrpSpPr>
          <p:grpSpPr>
            <a:xfrm>
              <a:off x="1623975" y="2698201"/>
              <a:ext cx="54000" cy="1738370"/>
              <a:chOff x="3663816" y="2139863"/>
              <a:chExt cx="54000" cy="1738370"/>
            </a:xfrm>
          </p:grpSpPr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71E966A7-F4A9-4F06-B7CB-F669368A5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701320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7AE0F23-D771-45BA-95CD-E97925DBA0F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262777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C089BD55-156F-4A5E-A2F8-41F5CA36D7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213986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771FEB24-5F26-406D-A893-C4DC4D56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63816" y="3824233"/>
                <a:ext cx="54000" cy="54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E54863-8C24-4AA6-AC0B-098DFD2AAE09}"/>
                  </a:ext>
                </a:extLst>
              </p:cNvPr>
              <p:cNvSpPr txBox="1"/>
              <p:nvPr/>
            </p:nvSpPr>
            <p:spPr>
              <a:xfrm>
                <a:off x="4499253" y="3540984"/>
                <a:ext cx="446539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𝑠𝑡𝑟𝑖𝑑𝑒</m:t>
                      </m:r>
                    </m:oMath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𝑘𝑒𝑟𝑛𝑒𝑙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400" b="0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E54863-8C24-4AA6-AC0B-098DFD2AA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253" y="3540984"/>
                <a:ext cx="4465390" cy="738664"/>
              </a:xfrm>
              <a:prstGeom prst="rect">
                <a:avLst/>
              </a:prstGeom>
              <a:blipFill>
                <a:blip r:embed="rId3"/>
                <a:stretch>
                  <a:fillRect l="-1774" b="-1570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1" name="Picture 4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1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D14-BCD7-4E40-971B-5A860D19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13FB4-4FC9-4D88-9B2E-59BBCBC70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Additional reading</a:t>
            </a:r>
          </a:p>
          <a:p>
            <a:pPr lvl="1"/>
            <a:r>
              <a:rPr lang="en-US" dirty="0">
                <a:hlinkClick r:id="rId2"/>
              </a:rPr>
              <a:t>Receptive field arithmetic</a:t>
            </a:r>
            <a:endParaRPr lang="en-US" dirty="0"/>
          </a:p>
          <a:p>
            <a:pPr lvl="1"/>
            <a:r>
              <a:rPr lang="en-US" dirty="0"/>
              <a:t>Wenjie, Li, </a:t>
            </a:r>
            <a:r>
              <a:rPr lang="en-US" dirty="0" err="1"/>
              <a:t>Urtasun</a:t>
            </a:r>
            <a:r>
              <a:rPr lang="en-US" dirty="0"/>
              <a:t> and </a:t>
            </a:r>
            <a:r>
              <a:rPr lang="en-US" dirty="0" err="1"/>
              <a:t>Zemel</a:t>
            </a:r>
            <a:r>
              <a:rPr lang="en-US" dirty="0"/>
              <a:t> </a:t>
            </a:r>
            <a:r>
              <a:rPr lang="en-US" b="1" dirty="0">
                <a:hlinkClick r:id="rId3"/>
              </a:rPr>
              <a:t>Understanding the effective receptive field in deep convolutional neural networks</a:t>
            </a:r>
            <a:r>
              <a:rPr lang="en-US" dirty="0"/>
              <a:t> (NIPS 2016).</a:t>
            </a:r>
            <a:endParaRPr lang="en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10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Pitfalls and 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Imbalance</a:t>
            </a:r>
          </a:p>
          <a:p>
            <a:pPr>
              <a:lnSpc>
                <a:spcPct val="150000"/>
              </a:lnSpc>
            </a:pPr>
            <a:r>
              <a:rPr lang="en-US" dirty="0"/>
              <a:t>Receptive field</a:t>
            </a:r>
          </a:p>
          <a:p>
            <a:pPr>
              <a:lnSpc>
                <a:spcPct val="150000"/>
              </a:lnSpc>
            </a:pPr>
            <a:r>
              <a:rPr lang="en-US" dirty="0"/>
              <a:t>Multiscale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Pyramid Network (FPN)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C4ADB-2617-43EE-898C-0BBB32931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How to handle multiscale predictions?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D33-B39B-48AF-83DF-5B8AB0640F47}"/>
              </a:ext>
            </a:extLst>
          </p:cNvPr>
          <p:cNvSpPr txBox="1"/>
          <p:nvPr/>
        </p:nvSpPr>
        <p:spPr>
          <a:xfrm>
            <a:off x="1478478" y="4881890"/>
            <a:ext cx="7665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Tsung-Yi, </a:t>
            </a:r>
            <a:r>
              <a:rPr lang="en-US" sz="1100" dirty="0" err="1"/>
              <a:t>Dollár</a:t>
            </a:r>
            <a:r>
              <a:rPr lang="en-US" sz="1100" dirty="0"/>
              <a:t>, </a:t>
            </a:r>
            <a:r>
              <a:rPr lang="en-US" sz="1100" dirty="0" err="1"/>
              <a:t>Girshick</a:t>
            </a:r>
            <a:r>
              <a:rPr lang="en-US" sz="1100" dirty="0"/>
              <a:t>, He, Hariharan and </a:t>
            </a:r>
            <a:r>
              <a:rPr lang="en-US" sz="1100" dirty="0" err="1"/>
              <a:t>Belongie</a:t>
            </a:r>
            <a:r>
              <a:rPr lang="en-US" sz="1100" dirty="0"/>
              <a:t>. </a:t>
            </a:r>
            <a:r>
              <a:rPr lang="en-US" sz="1100" b="1" dirty="0">
                <a:hlinkClick r:id="rId3"/>
              </a:rPr>
              <a:t>Feature Pyramid Networks for Object Detection</a:t>
            </a:r>
            <a:r>
              <a:rPr lang="en-US" sz="1100" dirty="0"/>
              <a:t> (CVPR 2017)</a:t>
            </a:r>
            <a:endParaRPr lang="en-IL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9899F4-F774-4057-AF5F-8F1DB373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5" y="1696433"/>
            <a:ext cx="447675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5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Pyramid Network (FPN)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C4ADB-2617-43EE-898C-0BBB32931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How to handle multiscale predictions?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D33-B39B-48AF-83DF-5B8AB0640F47}"/>
              </a:ext>
            </a:extLst>
          </p:cNvPr>
          <p:cNvSpPr txBox="1"/>
          <p:nvPr/>
        </p:nvSpPr>
        <p:spPr>
          <a:xfrm>
            <a:off x="1478478" y="4881890"/>
            <a:ext cx="7665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Tsung-Yi, </a:t>
            </a:r>
            <a:r>
              <a:rPr lang="en-US" sz="1100" dirty="0" err="1"/>
              <a:t>Dollár</a:t>
            </a:r>
            <a:r>
              <a:rPr lang="en-US" sz="1100" dirty="0"/>
              <a:t>, </a:t>
            </a:r>
            <a:r>
              <a:rPr lang="en-US" sz="1100" dirty="0" err="1"/>
              <a:t>Girshick</a:t>
            </a:r>
            <a:r>
              <a:rPr lang="en-US" sz="1100" dirty="0"/>
              <a:t>, He, Hariharan and </a:t>
            </a:r>
            <a:r>
              <a:rPr lang="en-US" sz="1100" dirty="0" err="1"/>
              <a:t>Belongie</a:t>
            </a:r>
            <a:r>
              <a:rPr lang="en-US" sz="1100" dirty="0"/>
              <a:t>. </a:t>
            </a:r>
            <a:r>
              <a:rPr lang="en-US" sz="1100" b="1" dirty="0">
                <a:hlinkClick r:id="rId3"/>
              </a:rPr>
              <a:t>Feature Pyramid Networks for Object Detection</a:t>
            </a:r>
            <a:r>
              <a:rPr lang="en-US" sz="1100" dirty="0"/>
              <a:t> (CVPR 2017)</a:t>
            </a:r>
            <a:endParaRPr lang="en-IL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A95DB-1981-49B3-A55D-38F525D2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846262"/>
            <a:ext cx="3810000" cy="2343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Tasks: Training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hlinkClick r:id="rId3"/>
              </a:rPr>
              <a:t>PASCAL VOC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11.5K labeled images</a:t>
            </a:r>
          </a:p>
          <a:p>
            <a:r>
              <a:rPr lang="en-US" dirty="0"/>
              <a:t>27.5K instances</a:t>
            </a:r>
          </a:p>
          <a:p>
            <a:r>
              <a:rPr lang="en-US" dirty="0"/>
              <a:t>20 object categories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607" y="1590149"/>
            <a:ext cx="4890786" cy="1804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1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Pyramid Network (FPN)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C4ADB-2617-43EE-898C-0BBB32931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How to handle multiscale predictions?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D33-B39B-48AF-83DF-5B8AB0640F47}"/>
              </a:ext>
            </a:extLst>
          </p:cNvPr>
          <p:cNvSpPr txBox="1"/>
          <p:nvPr/>
        </p:nvSpPr>
        <p:spPr>
          <a:xfrm>
            <a:off x="1478478" y="4881890"/>
            <a:ext cx="7665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Tsung-Yi, </a:t>
            </a:r>
            <a:r>
              <a:rPr lang="en-US" sz="1100" dirty="0" err="1"/>
              <a:t>Dollár</a:t>
            </a:r>
            <a:r>
              <a:rPr lang="en-US" sz="1100" dirty="0"/>
              <a:t>, </a:t>
            </a:r>
            <a:r>
              <a:rPr lang="en-US" sz="1100" dirty="0" err="1"/>
              <a:t>Girshick</a:t>
            </a:r>
            <a:r>
              <a:rPr lang="en-US" sz="1100" dirty="0"/>
              <a:t>, He, Hariharan and </a:t>
            </a:r>
            <a:r>
              <a:rPr lang="en-US" sz="1100" dirty="0" err="1"/>
              <a:t>Belongie</a:t>
            </a:r>
            <a:r>
              <a:rPr lang="en-US" sz="1100" dirty="0"/>
              <a:t>. </a:t>
            </a:r>
            <a:r>
              <a:rPr lang="en-US" sz="1100" b="1" dirty="0">
                <a:hlinkClick r:id="rId3"/>
              </a:rPr>
              <a:t>Feature Pyramid Networks for Object Detection</a:t>
            </a:r>
            <a:r>
              <a:rPr lang="en-US" sz="1100" dirty="0"/>
              <a:t> (CVPR 2017)</a:t>
            </a:r>
            <a:endParaRPr lang="en-IL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E7F0C-D702-460D-9E4E-89EA68C7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1903412"/>
            <a:ext cx="4762500" cy="191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0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902A-6C2F-4BC7-880E-E8ABF318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27DF7-D2D7-4031-A828-E4D2C2921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RPN vs “Single Shot”</a:t>
            </a:r>
          </a:p>
          <a:p>
            <a:pPr>
              <a:lnSpc>
                <a:spcPct val="150000"/>
              </a:lnSpc>
            </a:pPr>
            <a:r>
              <a:rPr lang="en-US" dirty="0"/>
              <a:t>Imbalance data </a:t>
            </a:r>
          </a:p>
          <a:p>
            <a:pPr>
              <a:lnSpc>
                <a:spcPct val="150000"/>
              </a:lnSpc>
            </a:pPr>
            <a:r>
              <a:rPr lang="en-US" dirty="0"/>
              <a:t>Receptive field</a:t>
            </a:r>
          </a:p>
          <a:p>
            <a:pPr>
              <a:lnSpc>
                <a:spcPct val="150000"/>
              </a:lnSpc>
            </a:pPr>
            <a:r>
              <a:rPr lang="en-US" dirty="0"/>
              <a:t>Backbone and multiscale </a:t>
            </a:r>
            <a:endParaRPr lang="en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6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Object detection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Semantic segmentation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C00E-2F6C-4587-9758-163C5DB1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8D9371-091C-4B10-8516-02B7FE7EA7A4}"/>
              </a:ext>
            </a:extLst>
          </p:cNvPr>
          <p:cNvGrpSpPr/>
          <p:nvPr/>
        </p:nvGrpSpPr>
        <p:grpSpPr>
          <a:xfrm>
            <a:off x="1367982" y="1647823"/>
            <a:ext cx="6408037" cy="1847853"/>
            <a:chOff x="1331582" y="2105025"/>
            <a:chExt cx="6408037" cy="1847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73AD7A-1F83-49CE-88B1-BB70B9E81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2644" y="2105025"/>
              <a:ext cx="2466975" cy="1847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2B2F4-9EE9-46A6-9556-6333A6139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82" y="2105025"/>
              <a:ext cx="2466975" cy="1847850"/>
            </a:xfrm>
            <a:prstGeom prst="rect">
              <a:avLst/>
            </a:prstGeom>
          </p:spPr>
        </p:pic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26722C22-FB76-41D3-8C70-9524162DE872}"/>
                </a:ext>
              </a:extLst>
            </p:cNvPr>
            <p:cNvSpPr/>
            <p:nvPr/>
          </p:nvSpPr>
          <p:spPr>
            <a:xfrm rot="5400000">
              <a:off x="3611674" y="2411434"/>
              <a:ext cx="1847852" cy="1235036"/>
            </a:xfrm>
            <a:prstGeom prst="trapezoi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Deep Net</a:t>
              </a:r>
              <a:endParaRPr lang="en-IL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5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DE33-8942-4DC5-ADFE-B1BDE21D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- FCN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94F69-E942-4ADA-8C2A-CE9FB0445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Replace FC layers with conv – “sliding window” classification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66C4A-5CE1-4B0C-8B90-FE6E3033C52B}"/>
              </a:ext>
            </a:extLst>
          </p:cNvPr>
          <p:cNvSpPr txBox="1"/>
          <p:nvPr/>
        </p:nvSpPr>
        <p:spPr>
          <a:xfrm>
            <a:off x="2467172" y="4881890"/>
            <a:ext cx="6676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Long, </a:t>
            </a:r>
            <a:r>
              <a:rPr lang="en-US" sz="1100" dirty="0" err="1"/>
              <a:t>Shelhamer</a:t>
            </a:r>
            <a:r>
              <a:rPr lang="en-US" sz="1100" dirty="0"/>
              <a:t> and Darrell </a:t>
            </a:r>
            <a:r>
              <a:rPr lang="en-US" sz="1100" b="1" dirty="0">
                <a:hlinkClick r:id="rId3"/>
              </a:rPr>
              <a:t>Fully convolutional networks for semantic segmentation</a:t>
            </a:r>
            <a:r>
              <a:rPr lang="en-US" sz="1100" dirty="0"/>
              <a:t> (CVPR 2015)</a:t>
            </a:r>
            <a:endParaRPr lang="en-IL" sz="1100" dirty="0"/>
          </a:p>
        </p:txBody>
      </p:sp>
      <p:pic>
        <p:nvPicPr>
          <p:cNvPr id="6146" name="Picture 2" descr="Image result for fcn image segmentation">
            <a:extLst>
              <a:ext uri="{FF2B5EF4-FFF2-40B4-BE49-F238E27FC236}">
                <a16:creationId xmlns:a16="http://schemas.microsoft.com/office/drawing/2014/main" id="{0E0BC97C-7DCD-412D-ABC1-1B186905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81" y="1739615"/>
            <a:ext cx="5287038" cy="26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AAEA00-38C1-42AA-AA52-E581404B54F0}"/>
              </a:ext>
            </a:extLst>
          </p:cNvPr>
          <p:cNvGrpSpPr/>
          <p:nvPr/>
        </p:nvGrpSpPr>
        <p:grpSpPr>
          <a:xfrm>
            <a:off x="3665517" y="1604865"/>
            <a:ext cx="3976254" cy="3093610"/>
            <a:chOff x="3665517" y="1604865"/>
            <a:chExt cx="3976254" cy="30936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52E690-938B-4B6E-8FD3-7AA92598A6D6}"/>
                </a:ext>
              </a:extLst>
            </p:cNvPr>
            <p:cNvSpPr/>
            <p:nvPr/>
          </p:nvSpPr>
          <p:spPr>
            <a:xfrm>
              <a:off x="5403273" y="1739615"/>
              <a:ext cx="2238498" cy="2958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5204-AF38-4B9A-A6C9-02452A55A87D}"/>
                </a:ext>
              </a:extLst>
            </p:cNvPr>
            <p:cNvSpPr/>
            <p:nvPr/>
          </p:nvSpPr>
          <p:spPr>
            <a:xfrm>
              <a:off x="3934691" y="1739615"/>
              <a:ext cx="2238498" cy="7575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939237-DDD1-4104-9F42-3DD936FA1225}"/>
                </a:ext>
              </a:extLst>
            </p:cNvPr>
            <p:cNvSpPr/>
            <p:nvPr/>
          </p:nvSpPr>
          <p:spPr>
            <a:xfrm>
              <a:off x="3665517" y="1604865"/>
              <a:ext cx="2238498" cy="7575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F59A80E-AC0D-4364-98A1-6D0B8A5C5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424" y="1936750"/>
            <a:ext cx="2466975" cy="184785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4CD94-8DA9-4397-8D35-692A9D87FE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1856" y="3325550"/>
            <a:ext cx="764317" cy="1485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9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A5DA-AF9D-42DE-BFA2-9D26A844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“Deconvolution” / Transposed Convolution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A7D0A-E9E4-4D53-BA73-8DDDD00F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56" y="1169303"/>
            <a:ext cx="3230088" cy="3671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75ACB-B8F5-49F3-9759-674B44211BEA}"/>
              </a:ext>
            </a:extLst>
          </p:cNvPr>
          <p:cNvSpPr txBox="1"/>
          <p:nvPr/>
        </p:nvSpPr>
        <p:spPr>
          <a:xfrm>
            <a:off x="7856468" y="4840973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depth: </a:t>
            </a:r>
            <a:r>
              <a:rPr lang="en-US" dirty="0">
                <a:hlinkClick r:id="rId3"/>
              </a:rPr>
              <a:t>here</a:t>
            </a:r>
            <a:endParaRPr lang="en-I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DE33-8942-4DC5-ADFE-B1BDE21D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- FCN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94F69-E942-4ADA-8C2A-CE9FB0445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Replace FC layers with conv – “sliding window” classification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66C4A-5CE1-4B0C-8B90-FE6E3033C52B}"/>
              </a:ext>
            </a:extLst>
          </p:cNvPr>
          <p:cNvSpPr txBox="1"/>
          <p:nvPr/>
        </p:nvSpPr>
        <p:spPr>
          <a:xfrm>
            <a:off x="2467172" y="4881890"/>
            <a:ext cx="6676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Long, </a:t>
            </a:r>
            <a:r>
              <a:rPr lang="en-US" sz="1100" dirty="0" err="1"/>
              <a:t>Shelhamer</a:t>
            </a:r>
            <a:r>
              <a:rPr lang="en-US" sz="1100" dirty="0"/>
              <a:t> and Darrell </a:t>
            </a:r>
            <a:r>
              <a:rPr lang="en-US" sz="1100" b="1" dirty="0">
                <a:hlinkClick r:id="rId2"/>
              </a:rPr>
              <a:t>Fully convolutional networks for semantic segmentation</a:t>
            </a:r>
            <a:r>
              <a:rPr lang="en-US" sz="1100" dirty="0"/>
              <a:t> (CVPR 2015)</a:t>
            </a:r>
            <a:endParaRPr lang="en-IL" sz="1100" dirty="0"/>
          </a:p>
        </p:txBody>
      </p:sp>
      <p:pic>
        <p:nvPicPr>
          <p:cNvPr id="6146" name="Picture 2" descr="Image result for fcn image segmentation">
            <a:extLst>
              <a:ext uri="{FF2B5EF4-FFF2-40B4-BE49-F238E27FC236}">
                <a16:creationId xmlns:a16="http://schemas.microsoft.com/office/drawing/2014/main" id="{0E0BC97C-7DCD-412D-ABC1-1B186905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81" y="1739615"/>
            <a:ext cx="5287038" cy="26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AAEA00-38C1-42AA-AA52-E581404B54F0}"/>
              </a:ext>
            </a:extLst>
          </p:cNvPr>
          <p:cNvGrpSpPr/>
          <p:nvPr/>
        </p:nvGrpSpPr>
        <p:grpSpPr>
          <a:xfrm>
            <a:off x="3665517" y="1604865"/>
            <a:ext cx="3976254" cy="3093610"/>
            <a:chOff x="3665517" y="1604865"/>
            <a:chExt cx="3976254" cy="30936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52E690-938B-4B6E-8FD3-7AA92598A6D6}"/>
                </a:ext>
              </a:extLst>
            </p:cNvPr>
            <p:cNvSpPr/>
            <p:nvPr/>
          </p:nvSpPr>
          <p:spPr>
            <a:xfrm>
              <a:off x="5403273" y="1739615"/>
              <a:ext cx="2238498" cy="2958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5204-AF38-4B9A-A6C9-02452A55A87D}"/>
                </a:ext>
              </a:extLst>
            </p:cNvPr>
            <p:cNvSpPr/>
            <p:nvPr/>
          </p:nvSpPr>
          <p:spPr>
            <a:xfrm>
              <a:off x="3934691" y="1739615"/>
              <a:ext cx="2238498" cy="7575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939237-DDD1-4104-9F42-3DD936FA1225}"/>
                </a:ext>
              </a:extLst>
            </p:cNvPr>
            <p:cNvSpPr/>
            <p:nvPr/>
          </p:nvSpPr>
          <p:spPr>
            <a:xfrm>
              <a:off x="3665517" y="1604865"/>
              <a:ext cx="2238498" cy="7575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F59A80E-AC0D-4364-98A1-6D0B8A5C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24" y="1936750"/>
            <a:ext cx="2466975" cy="184785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4CD94-8DA9-4397-8D35-692A9D87FE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1856" y="3325550"/>
            <a:ext cx="764317" cy="1485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0DF3-1D3A-40E9-B198-6CE6395E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- FCN</a:t>
            </a:r>
            <a:endParaRPr lang="en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08CA3A-97B2-4FAD-BD26-9412B8612CC5}"/>
              </a:ext>
            </a:extLst>
          </p:cNvPr>
          <p:cNvGrpSpPr/>
          <p:nvPr/>
        </p:nvGrpSpPr>
        <p:grpSpPr>
          <a:xfrm>
            <a:off x="888610" y="1546860"/>
            <a:ext cx="7366780" cy="2476500"/>
            <a:chOff x="291320" y="1432560"/>
            <a:chExt cx="7366780" cy="2476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EF033E-6A9F-4F0F-9089-85D9B8CCA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67" t="18519" r="14917" b="33334"/>
            <a:stretch/>
          </p:blipFill>
          <p:spPr>
            <a:xfrm>
              <a:off x="1767840" y="1432560"/>
              <a:ext cx="5890260" cy="2476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DCC027-6716-4A37-AF75-F9D46D162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3" t="9144" r="70500" b="10251"/>
            <a:stretch/>
          </p:blipFill>
          <p:spPr>
            <a:xfrm>
              <a:off x="291320" y="1706880"/>
              <a:ext cx="1476519" cy="220218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72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A5DA-AF9D-42DE-BFA2-9D26A844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“Deconvolution” / Transposed Convolution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75ACB-B8F5-49F3-9759-674B44211BEA}"/>
              </a:ext>
            </a:extLst>
          </p:cNvPr>
          <p:cNvSpPr txBox="1"/>
          <p:nvPr/>
        </p:nvSpPr>
        <p:spPr>
          <a:xfrm>
            <a:off x="7856468" y="4840973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depth: </a:t>
            </a:r>
            <a:r>
              <a:rPr lang="en-US" dirty="0">
                <a:hlinkClick r:id="rId3"/>
              </a:rPr>
              <a:t>here</a:t>
            </a:r>
            <a:endParaRPr lang="en-I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5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DeepLab</a:t>
            </a:r>
            <a:r>
              <a:rPr lang="en-US" dirty="0"/>
              <a:t>: </a:t>
            </a:r>
            <a:r>
              <a:rPr lang="en-US" dirty="0" err="1"/>
              <a:t>Atrous</a:t>
            </a:r>
            <a:r>
              <a:rPr lang="en-US" dirty="0"/>
              <a:t> Convolution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931911"/>
            <a:ext cx="3222254" cy="3108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467" y="1931911"/>
            <a:ext cx="4552502" cy="2957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3949" y="2727195"/>
            <a:ext cx="300942" cy="329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58542" y="2485778"/>
                <a:ext cx="4100353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5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I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I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542" y="2485778"/>
                <a:ext cx="4100353" cy="75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2875ACB-B8F5-49F3-9759-674B44211BEA}"/>
              </a:ext>
            </a:extLst>
          </p:cNvPr>
          <p:cNvSpPr txBox="1"/>
          <p:nvPr/>
        </p:nvSpPr>
        <p:spPr>
          <a:xfrm>
            <a:off x="311700" y="1083136"/>
            <a:ext cx="7053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Chen, Papandreou, Kokkinos, Murphy and </a:t>
            </a:r>
            <a:r>
              <a:rPr lang="en-US" sz="1600" dirty="0" err="1"/>
              <a:t>Yuille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err="1">
                <a:hlinkClick r:id="rId5"/>
              </a:rPr>
              <a:t>Deeplab</a:t>
            </a:r>
            <a:r>
              <a:rPr lang="en-US" sz="1600" b="1" dirty="0">
                <a:hlinkClick r:id="rId5"/>
              </a:rPr>
              <a:t>: Semantic image segmentation with deep convolutional nets, </a:t>
            </a:r>
            <a:br>
              <a:rPr lang="en-US" sz="1600" b="1" dirty="0">
                <a:hlinkClick r:id="rId5"/>
              </a:rPr>
            </a:br>
            <a:r>
              <a:rPr lang="en-US" sz="1600" b="1" dirty="0" err="1">
                <a:hlinkClick r:id="rId5"/>
              </a:rPr>
              <a:t>atrous</a:t>
            </a:r>
            <a:r>
              <a:rPr lang="en-US" sz="1600" b="1" dirty="0">
                <a:hlinkClick r:id="rId5"/>
              </a:rPr>
              <a:t> convolution, and fully connected CRFs</a:t>
            </a:r>
            <a:r>
              <a:rPr lang="en-US" sz="1600" b="1" dirty="0"/>
              <a:t> (</a:t>
            </a:r>
            <a:r>
              <a:rPr lang="en-US" sz="1600" i="1" dirty="0"/>
              <a:t>PAMI 2018)</a:t>
            </a:r>
            <a:endParaRPr lang="en-IL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Tasks: Training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MS COCO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200K labeled images</a:t>
            </a:r>
          </a:p>
          <a:p>
            <a:r>
              <a:rPr lang="en-US" dirty="0"/>
              <a:t>1.5</a:t>
            </a:r>
            <a:r>
              <a:rPr lang="en-US" b="1" dirty="0"/>
              <a:t>M</a:t>
            </a:r>
            <a:r>
              <a:rPr lang="en-US" dirty="0"/>
              <a:t> instances</a:t>
            </a:r>
          </a:p>
          <a:p>
            <a:r>
              <a:rPr lang="en-US" dirty="0"/>
              <a:t>80 object categories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709737"/>
            <a:ext cx="7581900" cy="1724025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401" y="1078894"/>
            <a:ext cx="1993197" cy="630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390" y="3433762"/>
            <a:ext cx="5141396" cy="1135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9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DeepLab</a:t>
            </a:r>
            <a:r>
              <a:rPr lang="en-US" dirty="0"/>
              <a:t>: </a:t>
            </a:r>
            <a:r>
              <a:rPr lang="en-US" dirty="0" err="1"/>
              <a:t>Atrous</a:t>
            </a:r>
            <a:r>
              <a:rPr lang="en-US" dirty="0"/>
              <a:t>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75ACB-B8F5-49F3-9759-674B44211BEA}"/>
              </a:ext>
            </a:extLst>
          </p:cNvPr>
          <p:cNvSpPr txBox="1"/>
          <p:nvPr/>
        </p:nvSpPr>
        <p:spPr>
          <a:xfrm>
            <a:off x="311700" y="1083136"/>
            <a:ext cx="7053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Chen, Papandreou, Kokkinos, Murphy and </a:t>
            </a:r>
            <a:r>
              <a:rPr lang="en-US" sz="1600" dirty="0" err="1"/>
              <a:t>Yuille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err="1">
                <a:hlinkClick r:id="rId2"/>
              </a:rPr>
              <a:t>Deeplab</a:t>
            </a:r>
            <a:r>
              <a:rPr lang="en-US" sz="1600" b="1" dirty="0">
                <a:hlinkClick r:id="rId2"/>
              </a:rPr>
              <a:t>: Semantic image segmentation with deep convolutional nets, </a:t>
            </a:r>
            <a:br>
              <a:rPr lang="en-US" sz="1600" b="1" dirty="0">
                <a:hlinkClick r:id="rId2"/>
              </a:rPr>
            </a:br>
            <a:r>
              <a:rPr lang="en-US" sz="1600" b="1" dirty="0" err="1">
                <a:hlinkClick r:id="rId2"/>
              </a:rPr>
              <a:t>atrous</a:t>
            </a:r>
            <a:r>
              <a:rPr lang="en-US" sz="1600" b="1" dirty="0">
                <a:hlinkClick r:id="rId2"/>
              </a:rPr>
              <a:t> convolution, and fully connected CRFs</a:t>
            </a:r>
            <a:r>
              <a:rPr lang="en-US" sz="1600" b="1" dirty="0"/>
              <a:t> (</a:t>
            </a:r>
            <a:r>
              <a:rPr lang="en-US" sz="1600" i="1" dirty="0"/>
              <a:t>PAMI 2018)</a:t>
            </a:r>
            <a:endParaRPr lang="en-IL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970" y="2330553"/>
            <a:ext cx="505206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5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DeepLab</a:t>
            </a:r>
            <a:r>
              <a:rPr lang="en-US" dirty="0"/>
              <a:t>: </a:t>
            </a:r>
            <a:r>
              <a:rPr lang="en-US" dirty="0" err="1"/>
              <a:t>Atrous</a:t>
            </a:r>
            <a:r>
              <a:rPr lang="en-US" dirty="0"/>
              <a:t> Convolution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Trade stride/pooling with “dilation” of kernel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 receptive field without increase in parameters/operations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45" y="2170252"/>
            <a:ext cx="1678660" cy="289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358" y="2170252"/>
            <a:ext cx="1609283" cy="28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0D06CE-A3DF-4303-A432-73E31CB73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2"/>
          <a:stretch/>
        </p:blipFill>
        <p:spPr>
          <a:xfrm>
            <a:off x="1234297" y="1363980"/>
            <a:ext cx="6675406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58239-AB33-4622-B5C2-A0213554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– U-net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07001-2D51-4CDE-AAB3-BF85B194369D}"/>
              </a:ext>
            </a:extLst>
          </p:cNvPr>
          <p:cNvSpPr txBox="1"/>
          <p:nvPr/>
        </p:nvSpPr>
        <p:spPr>
          <a:xfrm>
            <a:off x="2629075" y="4881890"/>
            <a:ext cx="6514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Olaf, Fischer and </a:t>
            </a:r>
            <a:r>
              <a:rPr lang="en-US" sz="1100" dirty="0" err="1"/>
              <a:t>Brox</a:t>
            </a:r>
            <a:r>
              <a:rPr lang="en-US" sz="1100" dirty="0"/>
              <a:t> </a:t>
            </a:r>
            <a:r>
              <a:rPr lang="en-US" sz="1100" b="1" dirty="0">
                <a:hlinkClick r:id="rId3"/>
              </a:rPr>
              <a:t>U-net: Convolutional networks for biomedical image segmentation</a:t>
            </a:r>
            <a:r>
              <a:rPr lang="en-US" sz="1100" dirty="0"/>
              <a:t> (2015)</a:t>
            </a:r>
            <a:endParaRPr lang="en-IL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F267A4-A252-43F6-96BE-9243DA85A762}"/>
              </a:ext>
            </a:extLst>
          </p:cNvPr>
          <p:cNvGrpSpPr/>
          <p:nvPr/>
        </p:nvGrpSpPr>
        <p:grpSpPr>
          <a:xfrm>
            <a:off x="3009900" y="1203960"/>
            <a:ext cx="4518660" cy="3677930"/>
            <a:chOff x="3009900" y="1203960"/>
            <a:chExt cx="4518660" cy="3677930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183E1B6E-8454-4848-BF4E-DACAFAAE0DD6}"/>
                </a:ext>
              </a:extLst>
            </p:cNvPr>
            <p:cNvSpPr/>
            <p:nvPr/>
          </p:nvSpPr>
          <p:spPr>
            <a:xfrm flipV="1">
              <a:off x="3009900" y="2209800"/>
              <a:ext cx="2872740" cy="2056604"/>
            </a:xfrm>
            <a:prstGeom prst="trapezoid">
              <a:avLst>
                <a:gd name="adj" fmla="val 357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22E4F9-9D16-4C82-8655-5EAF8C11DEB1}"/>
                </a:ext>
              </a:extLst>
            </p:cNvPr>
            <p:cNvSpPr/>
            <p:nvPr/>
          </p:nvSpPr>
          <p:spPr>
            <a:xfrm>
              <a:off x="4267200" y="1203960"/>
              <a:ext cx="3261360" cy="3677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0D06CE-A3DF-4303-A432-73E31CB73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62"/>
          <a:stretch/>
        </p:blipFill>
        <p:spPr>
          <a:xfrm>
            <a:off x="1234297" y="1363980"/>
            <a:ext cx="6675406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58239-AB33-4622-B5C2-A0213554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– U-net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07001-2D51-4CDE-AAB3-BF85B194369D}"/>
              </a:ext>
            </a:extLst>
          </p:cNvPr>
          <p:cNvSpPr txBox="1"/>
          <p:nvPr/>
        </p:nvSpPr>
        <p:spPr>
          <a:xfrm>
            <a:off x="2629075" y="4881890"/>
            <a:ext cx="6514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Olaf, Fischer and </a:t>
            </a:r>
            <a:r>
              <a:rPr lang="en-US" sz="1100" dirty="0" err="1"/>
              <a:t>Brox</a:t>
            </a:r>
            <a:r>
              <a:rPr lang="en-US" sz="1100" dirty="0"/>
              <a:t> </a:t>
            </a:r>
            <a:r>
              <a:rPr lang="en-US" sz="1100" b="1" dirty="0">
                <a:hlinkClick r:id="rId4"/>
              </a:rPr>
              <a:t>U-net: Convolutional networks for biomedical image segmentation</a:t>
            </a:r>
            <a:r>
              <a:rPr lang="en-US" sz="1100" dirty="0"/>
              <a:t> (2015)</a:t>
            </a:r>
            <a:endParaRPr lang="en-IL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8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200000"/>
              </a:lnSpc>
              <a:buNone/>
            </a:pPr>
            <a:r>
              <a:rPr lang="en-US" dirty="0"/>
              <a:t>Resolution vs. Semantic information</a:t>
            </a:r>
          </a:p>
          <a:p>
            <a:pPr>
              <a:lnSpc>
                <a:spcPct val="200000"/>
              </a:lnSpc>
            </a:pPr>
            <a:r>
              <a:rPr lang="en-US" dirty="0"/>
              <a:t>FCN: using “</a:t>
            </a:r>
            <a:r>
              <a:rPr lang="en-US" dirty="0" err="1"/>
              <a:t>deconv</a:t>
            </a:r>
            <a:r>
              <a:rPr lang="en-US" dirty="0"/>
              <a:t>” 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DeepLab</a:t>
            </a:r>
            <a:r>
              <a:rPr lang="en-US" dirty="0"/>
              <a:t>: dilated convolution + simple interpolation</a:t>
            </a:r>
          </a:p>
          <a:p>
            <a:pPr>
              <a:lnSpc>
                <a:spcPct val="200000"/>
              </a:lnSpc>
            </a:pPr>
            <a:r>
              <a:rPr lang="en-US" dirty="0"/>
              <a:t>U-net: skip connections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92591" y="2826386"/>
            <a:ext cx="4151409" cy="2317114"/>
            <a:chOff x="1928481" y="1604865"/>
            <a:chExt cx="6250918" cy="3206593"/>
          </a:xfrm>
        </p:grpSpPr>
        <p:pic>
          <p:nvPicPr>
            <p:cNvPr id="4" name="Picture 2" descr="Image result for fcn image segmentation">
              <a:extLst>
                <a:ext uri="{FF2B5EF4-FFF2-40B4-BE49-F238E27FC236}">
                  <a16:creationId xmlns:a16="http://schemas.microsoft.com/office/drawing/2014/main" id="{0E0BC97C-7DCD-412D-ABC1-1B186905D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81" y="1739615"/>
              <a:ext cx="5287038" cy="269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AAEA00-38C1-42AA-AA52-E581404B54F0}"/>
                </a:ext>
              </a:extLst>
            </p:cNvPr>
            <p:cNvGrpSpPr/>
            <p:nvPr/>
          </p:nvGrpSpPr>
          <p:grpSpPr>
            <a:xfrm>
              <a:off x="3665517" y="1604865"/>
              <a:ext cx="3976254" cy="3093610"/>
              <a:chOff x="3665517" y="1604865"/>
              <a:chExt cx="3976254" cy="309361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52E690-938B-4B6E-8FD3-7AA92598A6D6}"/>
                  </a:ext>
                </a:extLst>
              </p:cNvPr>
              <p:cNvSpPr/>
              <p:nvPr/>
            </p:nvSpPr>
            <p:spPr>
              <a:xfrm>
                <a:off x="5403273" y="1739615"/>
                <a:ext cx="2238498" cy="29588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925204-AF38-4B9A-A6C9-02452A55A87D}"/>
                  </a:ext>
                </a:extLst>
              </p:cNvPr>
              <p:cNvSpPr/>
              <p:nvPr/>
            </p:nvSpPr>
            <p:spPr>
              <a:xfrm>
                <a:off x="3934691" y="1739615"/>
                <a:ext cx="2238498" cy="757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939237-DDD1-4104-9F42-3DD936FA1225}"/>
                  </a:ext>
                </a:extLst>
              </p:cNvPr>
              <p:cNvSpPr/>
              <p:nvPr/>
            </p:nvSpPr>
            <p:spPr>
              <a:xfrm>
                <a:off x="3665517" y="1604865"/>
                <a:ext cx="2238498" cy="7575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59A80E-AC0D-4364-98A1-6D0B8A5C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2424" y="1936750"/>
              <a:ext cx="2466975" cy="1847850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34CD94-8DA9-4397-8D35-692A9D87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1856" y="3325550"/>
              <a:ext cx="764317" cy="148590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709737"/>
            <a:ext cx="75819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He, </a:t>
            </a:r>
            <a:r>
              <a:rPr lang="en-US" dirty="0" err="1"/>
              <a:t>Gkioxari</a:t>
            </a:r>
            <a:r>
              <a:rPr lang="en-US" dirty="0"/>
              <a:t>, Dollar and </a:t>
            </a:r>
            <a:r>
              <a:rPr lang="en-US" dirty="0" err="1"/>
              <a:t>Girshick</a:t>
            </a:r>
            <a:r>
              <a:rPr lang="en-US" dirty="0"/>
              <a:t> “</a:t>
            </a:r>
            <a:r>
              <a:rPr lang="en-US" b="1" dirty="0">
                <a:hlinkClick r:id="rId2"/>
              </a:rPr>
              <a:t>Mask R-CNN</a:t>
            </a:r>
            <a:r>
              <a:rPr lang="en-US" dirty="0"/>
              <a:t>” (ICCV 2017)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78628" y="1543429"/>
            <a:ext cx="8786743" cy="2048292"/>
            <a:chOff x="311700" y="583315"/>
            <a:chExt cx="8786743" cy="2048292"/>
          </a:xfrm>
        </p:grpSpPr>
        <p:sp>
          <p:nvSpPr>
            <p:cNvPr id="23" name="Trapezoid 22"/>
            <p:cNvSpPr/>
            <p:nvPr/>
          </p:nvSpPr>
          <p:spPr>
            <a:xfrm rot="5400000">
              <a:off x="2273909" y="1314090"/>
              <a:ext cx="1587567" cy="1047467"/>
            </a:xfrm>
            <a:prstGeom prst="trapezoi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r"/>
              <a:r>
                <a:rPr lang="en-US" dirty="0"/>
                <a:t>backbone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929" y="1044039"/>
              <a:ext cx="2118791" cy="158756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00" y="1044039"/>
              <a:ext cx="2116756" cy="158756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844375" y="1466860"/>
              <a:ext cx="673768" cy="80611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85880" y="1126968"/>
              <a:ext cx="1020678" cy="141371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50821" y="1409711"/>
              <a:ext cx="509779" cy="72791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39323" y="1181113"/>
              <a:ext cx="673768" cy="61962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76637" y="1734563"/>
              <a:ext cx="1180215" cy="72460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6988144" y="1565012"/>
              <a:ext cx="588422" cy="484632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729098" y="1244516"/>
              <a:ext cx="336884" cy="1125623"/>
              <a:chOff x="6871236" y="2018296"/>
              <a:chExt cx="336884" cy="1125623"/>
            </a:xfrm>
          </p:grpSpPr>
          <p:sp>
            <p:nvSpPr>
              <p:cNvPr id="33" name="Right Arrow 32"/>
              <p:cNvSpPr/>
              <p:nvPr/>
            </p:nvSpPr>
            <p:spPr>
              <a:xfrm>
                <a:off x="6871236" y="2659287"/>
                <a:ext cx="336884" cy="484632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871236" y="2018296"/>
                <a:ext cx="336884" cy="484632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8056170" y="1341178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 / BG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65982" y="1967755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BBox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126201" y="2049644"/>
              <a:ext cx="75915" cy="353388"/>
              <a:chOff x="5133473" y="370895"/>
              <a:chExt cx="75915" cy="353388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133473" y="370895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133473" y="51473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137388" y="652283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rapezoid 40"/>
            <p:cNvSpPr/>
            <p:nvPr/>
          </p:nvSpPr>
          <p:spPr>
            <a:xfrm rot="5400000">
              <a:off x="5834295" y="1129952"/>
              <a:ext cx="727178" cy="550210"/>
            </a:xfrm>
            <a:prstGeom prst="trapezoi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r"/>
              <a:r>
                <a:rPr lang="en-US" dirty="0"/>
                <a:t>RPN</a:t>
              </a:r>
            </a:p>
          </p:txBody>
        </p:sp>
        <p:sp>
          <p:nvSpPr>
            <p:cNvPr id="42" name="Curved Down Arrow 41"/>
            <p:cNvSpPr/>
            <p:nvPr/>
          </p:nvSpPr>
          <p:spPr>
            <a:xfrm rot="5400000" flipH="1">
              <a:off x="6489978" y="663385"/>
              <a:ext cx="891659" cy="731520"/>
            </a:xfrm>
            <a:prstGeom prst="curvedDownArrow">
              <a:avLst>
                <a:gd name="adj1" fmla="val 12047"/>
                <a:gd name="adj2" fmla="val 60946"/>
                <a:gd name="adj3" fmla="val 25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09120" y="3462969"/>
            <a:ext cx="949552" cy="484632"/>
            <a:chOff x="7609120" y="3462969"/>
            <a:chExt cx="949552" cy="484632"/>
          </a:xfrm>
        </p:grpSpPr>
        <p:sp>
          <p:nvSpPr>
            <p:cNvPr id="45" name="Right Arrow 44"/>
            <p:cNvSpPr/>
            <p:nvPr/>
          </p:nvSpPr>
          <p:spPr>
            <a:xfrm>
              <a:off x="7609120" y="3462969"/>
              <a:ext cx="336884" cy="48463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946004" y="3545217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66054" y="3645865"/>
            <a:ext cx="1033845" cy="1413711"/>
            <a:chOff x="4466054" y="3645865"/>
            <a:chExt cx="1033845" cy="1413711"/>
          </a:xfrm>
        </p:grpSpPr>
        <p:sp>
          <p:nvSpPr>
            <p:cNvPr id="49" name="Rectangle 48"/>
            <p:cNvSpPr/>
            <p:nvPr/>
          </p:nvSpPr>
          <p:spPr>
            <a:xfrm>
              <a:off x="4472638" y="3645865"/>
              <a:ext cx="1020678" cy="1413711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4466054" y="3686983"/>
              <a:ext cx="1033845" cy="1341583"/>
            </a:xfrm>
            <a:custGeom>
              <a:avLst/>
              <a:gdLst>
                <a:gd name="connsiteX0" fmla="*/ 38422 w 1033845"/>
                <a:gd name="connsiteY0" fmla="*/ 273452 h 1341583"/>
                <a:gd name="connsiteX1" fmla="*/ 154169 w 1033845"/>
                <a:gd name="connsiteY1" fmla="*/ 122981 h 1341583"/>
                <a:gd name="connsiteX2" fmla="*/ 345151 w 1033845"/>
                <a:gd name="connsiteY2" fmla="*/ 1447 h 1341583"/>
                <a:gd name="connsiteX3" fmla="*/ 559283 w 1033845"/>
                <a:gd name="connsiteY3" fmla="*/ 65108 h 1341583"/>
                <a:gd name="connsiteX4" fmla="*/ 715541 w 1033845"/>
                <a:gd name="connsiteY4" fmla="*/ 198217 h 1341583"/>
                <a:gd name="connsiteX5" fmla="*/ 709754 w 1033845"/>
                <a:gd name="connsiteY5" fmla="*/ 435498 h 1341583"/>
                <a:gd name="connsiteX6" fmla="*/ 750265 w 1033845"/>
                <a:gd name="connsiteY6" fmla="*/ 643842 h 1341583"/>
                <a:gd name="connsiteX7" fmla="*/ 947035 w 1033845"/>
                <a:gd name="connsiteY7" fmla="*/ 962146 h 1341583"/>
                <a:gd name="connsiteX8" fmla="*/ 1033845 w 1033845"/>
                <a:gd name="connsiteY8" fmla="*/ 1147341 h 1341583"/>
                <a:gd name="connsiteX9" fmla="*/ 947035 w 1033845"/>
                <a:gd name="connsiteY9" fmla="*/ 1263088 h 1341583"/>
                <a:gd name="connsiteX10" fmla="*/ 715541 w 1033845"/>
                <a:gd name="connsiteY10" fmla="*/ 1292024 h 1341583"/>
                <a:gd name="connsiteX11" fmla="*/ 455111 w 1033845"/>
                <a:gd name="connsiteY11" fmla="*/ 1338323 h 1341583"/>
                <a:gd name="connsiteX12" fmla="*/ 472473 w 1033845"/>
                <a:gd name="connsiteY12" fmla="*/ 1193639 h 1341583"/>
                <a:gd name="connsiteX13" fmla="*/ 333577 w 1033845"/>
                <a:gd name="connsiteY13" fmla="*/ 1199427 h 1341583"/>
                <a:gd name="connsiteX14" fmla="*/ 368301 w 1033845"/>
                <a:gd name="connsiteY14" fmla="*/ 1320961 h 1341583"/>
                <a:gd name="connsiteX15" fmla="*/ 171531 w 1033845"/>
                <a:gd name="connsiteY15" fmla="*/ 1309386 h 1341583"/>
                <a:gd name="connsiteX16" fmla="*/ 206255 w 1033845"/>
                <a:gd name="connsiteY16" fmla="*/ 1187852 h 1341583"/>
                <a:gd name="connsiteX17" fmla="*/ 84721 w 1033845"/>
                <a:gd name="connsiteY17" fmla="*/ 1205214 h 1341583"/>
                <a:gd name="connsiteX18" fmla="*/ 136807 w 1033845"/>
                <a:gd name="connsiteY18" fmla="*/ 1054743 h 1341583"/>
                <a:gd name="connsiteX19" fmla="*/ 171531 w 1033845"/>
                <a:gd name="connsiteY19" fmla="*/ 875336 h 1341583"/>
                <a:gd name="connsiteX20" fmla="*/ 107870 w 1033845"/>
                <a:gd name="connsiteY20" fmla="*/ 771163 h 1341583"/>
                <a:gd name="connsiteX21" fmla="*/ 84721 w 1033845"/>
                <a:gd name="connsiteY21" fmla="*/ 684353 h 1341583"/>
                <a:gd name="connsiteX22" fmla="*/ 159957 w 1033845"/>
                <a:gd name="connsiteY22" fmla="*/ 499158 h 1341583"/>
                <a:gd name="connsiteX23" fmla="*/ 9486 w 1033845"/>
                <a:gd name="connsiteY23" fmla="*/ 360262 h 1341583"/>
                <a:gd name="connsiteX24" fmla="*/ 38422 w 1033845"/>
                <a:gd name="connsiteY24" fmla="*/ 273452 h 134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3845" h="1341583">
                  <a:moveTo>
                    <a:pt x="38422" y="273452"/>
                  </a:moveTo>
                  <a:cubicBezTo>
                    <a:pt x="62536" y="233905"/>
                    <a:pt x="103047" y="168315"/>
                    <a:pt x="154169" y="122981"/>
                  </a:cubicBezTo>
                  <a:cubicBezTo>
                    <a:pt x="205291" y="77647"/>
                    <a:pt x="277632" y="11093"/>
                    <a:pt x="345151" y="1447"/>
                  </a:cubicBezTo>
                  <a:cubicBezTo>
                    <a:pt x="412670" y="-8199"/>
                    <a:pt x="497551" y="32313"/>
                    <a:pt x="559283" y="65108"/>
                  </a:cubicBezTo>
                  <a:cubicBezTo>
                    <a:pt x="621015" y="97903"/>
                    <a:pt x="690463" y="136485"/>
                    <a:pt x="715541" y="198217"/>
                  </a:cubicBezTo>
                  <a:cubicBezTo>
                    <a:pt x="740620" y="259949"/>
                    <a:pt x="703967" y="361227"/>
                    <a:pt x="709754" y="435498"/>
                  </a:cubicBezTo>
                  <a:cubicBezTo>
                    <a:pt x="715541" y="509769"/>
                    <a:pt x="710718" y="556067"/>
                    <a:pt x="750265" y="643842"/>
                  </a:cubicBezTo>
                  <a:cubicBezTo>
                    <a:pt x="789812" y="731617"/>
                    <a:pt x="899772" y="878230"/>
                    <a:pt x="947035" y="962146"/>
                  </a:cubicBezTo>
                  <a:cubicBezTo>
                    <a:pt x="994298" y="1046062"/>
                    <a:pt x="1033845" y="1097184"/>
                    <a:pt x="1033845" y="1147341"/>
                  </a:cubicBezTo>
                  <a:cubicBezTo>
                    <a:pt x="1033845" y="1197498"/>
                    <a:pt x="1000086" y="1238974"/>
                    <a:pt x="947035" y="1263088"/>
                  </a:cubicBezTo>
                  <a:cubicBezTo>
                    <a:pt x="893984" y="1287202"/>
                    <a:pt x="797528" y="1279485"/>
                    <a:pt x="715541" y="1292024"/>
                  </a:cubicBezTo>
                  <a:cubicBezTo>
                    <a:pt x="633554" y="1304563"/>
                    <a:pt x="495622" y="1354721"/>
                    <a:pt x="455111" y="1338323"/>
                  </a:cubicBezTo>
                  <a:cubicBezTo>
                    <a:pt x="414600" y="1321926"/>
                    <a:pt x="492729" y="1216788"/>
                    <a:pt x="472473" y="1193639"/>
                  </a:cubicBezTo>
                  <a:cubicBezTo>
                    <a:pt x="452217" y="1170490"/>
                    <a:pt x="350939" y="1178207"/>
                    <a:pt x="333577" y="1199427"/>
                  </a:cubicBezTo>
                  <a:cubicBezTo>
                    <a:pt x="316215" y="1220647"/>
                    <a:pt x="395309" y="1302635"/>
                    <a:pt x="368301" y="1320961"/>
                  </a:cubicBezTo>
                  <a:cubicBezTo>
                    <a:pt x="341293" y="1339287"/>
                    <a:pt x="198539" y="1331571"/>
                    <a:pt x="171531" y="1309386"/>
                  </a:cubicBezTo>
                  <a:cubicBezTo>
                    <a:pt x="144523" y="1287201"/>
                    <a:pt x="220723" y="1205214"/>
                    <a:pt x="206255" y="1187852"/>
                  </a:cubicBezTo>
                  <a:cubicBezTo>
                    <a:pt x="191787" y="1170490"/>
                    <a:pt x="96296" y="1227399"/>
                    <a:pt x="84721" y="1205214"/>
                  </a:cubicBezTo>
                  <a:cubicBezTo>
                    <a:pt x="73146" y="1183029"/>
                    <a:pt x="122339" y="1109723"/>
                    <a:pt x="136807" y="1054743"/>
                  </a:cubicBezTo>
                  <a:cubicBezTo>
                    <a:pt x="151275" y="999763"/>
                    <a:pt x="176354" y="922599"/>
                    <a:pt x="171531" y="875336"/>
                  </a:cubicBezTo>
                  <a:cubicBezTo>
                    <a:pt x="166708" y="828073"/>
                    <a:pt x="122338" y="802993"/>
                    <a:pt x="107870" y="771163"/>
                  </a:cubicBezTo>
                  <a:cubicBezTo>
                    <a:pt x="93402" y="739333"/>
                    <a:pt x="76040" y="729687"/>
                    <a:pt x="84721" y="684353"/>
                  </a:cubicBezTo>
                  <a:cubicBezTo>
                    <a:pt x="93402" y="639019"/>
                    <a:pt x="172496" y="553173"/>
                    <a:pt x="159957" y="499158"/>
                  </a:cubicBezTo>
                  <a:cubicBezTo>
                    <a:pt x="147418" y="445143"/>
                    <a:pt x="34564" y="392092"/>
                    <a:pt x="9486" y="360262"/>
                  </a:cubicBezTo>
                  <a:cubicBezTo>
                    <a:pt x="-15593" y="328432"/>
                    <a:pt x="14308" y="312999"/>
                    <a:pt x="38422" y="2734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60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He, </a:t>
            </a:r>
            <a:r>
              <a:rPr lang="en-US" dirty="0" err="1"/>
              <a:t>Gkioxari</a:t>
            </a:r>
            <a:r>
              <a:rPr lang="en-US" dirty="0"/>
              <a:t>, Dollar and </a:t>
            </a:r>
            <a:r>
              <a:rPr lang="en-US" dirty="0" err="1"/>
              <a:t>Girshick</a:t>
            </a:r>
            <a:r>
              <a:rPr lang="en-US" dirty="0"/>
              <a:t> “</a:t>
            </a:r>
            <a:r>
              <a:rPr lang="en-US" b="1" dirty="0">
                <a:hlinkClick r:id="rId2"/>
              </a:rPr>
              <a:t>Mask R-CNN</a:t>
            </a:r>
            <a:r>
              <a:rPr lang="en-US" dirty="0"/>
              <a:t>” (ICCV 2017)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9" y="1595820"/>
            <a:ext cx="8881708" cy="33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49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#5 </a:t>
            </a:r>
            <a:r>
              <a:rPr lang="en-IL" dirty="0"/>
              <a:t>–</a:t>
            </a:r>
            <a:r>
              <a:rPr lang="en-US" dirty="0"/>
              <a:t> Deep Image Prior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Ulyanov, </a:t>
            </a:r>
            <a:r>
              <a:rPr lang="en-US" dirty="0" err="1"/>
              <a:t>Vedaldi</a:t>
            </a:r>
            <a:r>
              <a:rPr lang="en-US" dirty="0"/>
              <a:t> and </a:t>
            </a:r>
            <a:r>
              <a:rPr lang="en-US" dirty="0" err="1"/>
              <a:t>Lempitsky</a:t>
            </a:r>
            <a:r>
              <a:rPr lang="en-US" dirty="0"/>
              <a:t> "</a:t>
            </a:r>
            <a:r>
              <a:rPr lang="en-US" b="1" dirty="0">
                <a:hlinkClick r:id="rId3"/>
              </a:rPr>
              <a:t>Deep image prior</a:t>
            </a:r>
            <a:r>
              <a:rPr lang="en-US" dirty="0"/>
              <a:t>" (CVPR 2018)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62186" y="1780673"/>
            <a:ext cx="2619628" cy="1534028"/>
            <a:chOff x="3716859" y="1988699"/>
            <a:chExt cx="2619628" cy="1534028"/>
          </a:xfrm>
        </p:grpSpPr>
        <p:grpSp>
          <p:nvGrpSpPr>
            <p:cNvPr id="11" name="Group 10"/>
            <p:cNvGrpSpPr/>
            <p:nvPr/>
          </p:nvGrpSpPr>
          <p:grpSpPr>
            <a:xfrm>
              <a:off x="3810521" y="1988699"/>
              <a:ext cx="2432953" cy="1534028"/>
              <a:chOff x="3810521" y="1988699"/>
              <a:chExt cx="2432953" cy="1534028"/>
            </a:xfrm>
          </p:grpSpPr>
          <p:sp>
            <p:nvSpPr>
              <p:cNvPr id="7" name="Trapezoid 6"/>
              <p:cNvSpPr/>
              <p:nvPr/>
            </p:nvSpPr>
            <p:spPr>
              <a:xfrm rot="5400000">
                <a:off x="3651583" y="2147637"/>
                <a:ext cx="1534027" cy="1216152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rapezoid 7"/>
              <p:cNvSpPr/>
              <p:nvPr/>
            </p:nvSpPr>
            <p:spPr>
              <a:xfrm rot="5400000" flipV="1">
                <a:off x="4868060" y="2147314"/>
                <a:ext cx="1534027" cy="1216800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716859" y="2601824"/>
              <a:ext cx="2619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Deep Convolutional Network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85890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6869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clipart question 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45" y="1985211"/>
            <a:ext cx="623922" cy="11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426784" y="1925052"/>
            <a:ext cx="1929063" cy="1446797"/>
            <a:chOff x="1426784" y="1925052"/>
            <a:chExt cx="1929063" cy="1446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784" y="1925052"/>
              <a:ext cx="1929063" cy="144679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16" name="TextBox 15"/>
            <p:cNvSpPr txBox="1"/>
            <p:nvPr/>
          </p:nvSpPr>
          <p:spPr>
            <a:xfrm>
              <a:off x="2115574" y="2494742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3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#5 </a:t>
            </a:r>
            <a:r>
              <a:rPr lang="en-IL" dirty="0"/>
              <a:t>–</a:t>
            </a:r>
            <a:r>
              <a:rPr lang="en-US" dirty="0"/>
              <a:t> Deep Image Prior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Ulyanov, </a:t>
            </a:r>
            <a:r>
              <a:rPr lang="en-US" dirty="0" err="1"/>
              <a:t>Vedaldi</a:t>
            </a:r>
            <a:r>
              <a:rPr lang="en-US" dirty="0"/>
              <a:t> and </a:t>
            </a:r>
            <a:r>
              <a:rPr lang="en-US" dirty="0" err="1"/>
              <a:t>Lempitsky</a:t>
            </a:r>
            <a:r>
              <a:rPr lang="en-US" dirty="0"/>
              <a:t> "</a:t>
            </a:r>
            <a:r>
              <a:rPr lang="en-US" b="1" dirty="0">
                <a:hlinkClick r:id="rId3"/>
              </a:rPr>
              <a:t>Deep image prior</a:t>
            </a:r>
            <a:r>
              <a:rPr lang="en-US" dirty="0"/>
              <a:t>" (CVPR 2018)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62186" y="1780673"/>
            <a:ext cx="2619628" cy="1534028"/>
            <a:chOff x="3716859" y="1988699"/>
            <a:chExt cx="2619628" cy="1534028"/>
          </a:xfrm>
        </p:grpSpPr>
        <p:grpSp>
          <p:nvGrpSpPr>
            <p:cNvPr id="11" name="Group 10"/>
            <p:cNvGrpSpPr/>
            <p:nvPr/>
          </p:nvGrpSpPr>
          <p:grpSpPr>
            <a:xfrm>
              <a:off x="3810521" y="1988699"/>
              <a:ext cx="2432953" cy="1534028"/>
              <a:chOff x="3810521" y="1988699"/>
              <a:chExt cx="2432953" cy="1534028"/>
            </a:xfrm>
          </p:grpSpPr>
          <p:sp>
            <p:nvSpPr>
              <p:cNvPr id="7" name="Trapezoid 6"/>
              <p:cNvSpPr/>
              <p:nvPr/>
            </p:nvSpPr>
            <p:spPr>
              <a:xfrm rot="5400000">
                <a:off x="3651583" y="2147637"/>
                <a:ext cx="1534027" cy="1216152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rapezoid 7"/>
              <p:cNvSpPr/>
              <p:nvPr/>
            </p:nvSpPr>
            <p:spPr>
              <a:xfrm rot="5400000" flipV="1">
                <a:off x="4868060" y="2147314"/>
                <a:ext cx="1534027" cy="1216800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716859" y="2601824"/>
              <a:ext cx="2619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Deep Convolutional Network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85890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6869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26784" y="1925052"/>
            <a:ext cx="1929063" cy="1446797"/>
            <a:chOff x="1426784" y="1925052"/>
            <a:chExt cx="1929063" cy="1446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784" y="1925052"/>
              <a:ext cx="1929063" cy="144679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16" name="TextBox 15"/>
            <p:cNvSpPr txBox="1"/>
            <p:nvPr/>
          </p:nvSpPr>
          <p:spPr>
            <a:xfrm>
              <a:off x="2115574" y="2494742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noise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32113" y="1848170"/>
            <a:ext cx="914400" cy="1414142"/>
          </a:xfrm>
          <a:prstGeom prst="rect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479743" y="1528001"/>
            <a:ext cx="1657826" cy="1709098"/>
            <a:chOff x="7204611" y="1529150"/>
            <a:chExt cx="1657826" cy="17090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62" y="1857123"/>
              <a:ext cx="923925" cy="13811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4611" y="1529150"/>
              <a:ext cx="1657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Given noisy image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Left-Right Arrow 9"/>
              <p:cNvSpPr/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𝓛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Left-Right Arrow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5186080" y="3413625"/>
            <a:ext cx="3720866" cy="1662002"/>
            <a:chOff x="1553951" y="948463"/>
            <a:chExt cx="7414161" cy="3311690"/>
          </a:xfrm>
        </p:grpSpPr>
        <p:grpSp>
          <p:nvGrpSpPr>
            <p:cNvPr id="56" name="Group 55"/>
            <p:cNvGrpSpPr/>
            <p:nvPr/>
          </p:nvGrpSpPr>
          <p:grpSpPr>
            <a:xfrm>
              <a:off x="1553951" y="2061364"/>
              <a:ext cx="4392292" cy="2198789"/>
              <a:chOff x="1553951" y="2061364"/>
              <a:chExt cx="4392292" cy="2198789"/>
            </a:xfrm>
          </p:grpSpPr>
          <p:sp>
            <p:nvSpPr>
              <p:cNvPr id="74" name="Flowchart: Connector 73"/>
              <p:cNvSpPr/>
              <p:nvPr/>
            </p:nvSpPr>
            <p:spPr>
              <a:xfrm>
                <a:off x="1553951" y="2061364"/>
                <a:ext cx="4392292" cy="2198789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  <a:alpha val="50000"/>
                    </a:schemeClr>
                  </a:gs>
                  <a:gs pos="50000">
                    <a:schemeClr val="accent5">
                      <a:tint val="44500"/>
                      <a:satMod val="160000"/>
                      <a:alpha val="50000"/>
                    </a:schemeClr>
                  </a:gs>
                  <a:gs pos="100000">
                    <a:schemeClr val="accent5">
                      <a:tint val="23500"/>
                      <a:satMod val="160000"/>
                      <a:alpha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57386" y="2170470"/>
                <a:ext cx="2185421" cy="5519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Specific DNN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609968" y="948463"/>
              <a:ext cx="1358144" cy="799606"/>
              <a:chOff x="7169784" y="1133395"/>
              <a:chExt cx="1358144" cy="799606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7169784" y="1133395"/>
                <a:ext cx="1358144" cy="79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“ideal”</a:t>
                </a:r>
                <a:br>
                  <a:rPr lang="en-US" sz="1000" dirty="0"/>
                </a:br>
                <a:r>
                  <a:rPr lang="en-US" sz="1000" dirty="0"/>
                  <a:t>predictor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812858" y="1861001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638199" y="1791848"/>
              <a:ext cx="3248235" cy="1195616"/>
              <a:chOff x="5638199" y="1791848"/>
              <a:chExt cx="3248235" cy="1195616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5638199" y="1791848"/>
                <a:ext cx="2512118" cy="11956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6282580" y="2496846"/>
                <a:ext cx="2603854" cy="490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Approximation error</a:t>
                </a:r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 flipV="1">
              <a:off x="4583780" y="3043649"/>
              <a:ext cx="884908" cy="4022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397543" y="3471524"/>
              <a:ext cx="997557" cy="6173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5455202" y="2588584"/>
              <a:ext cx="182997" cy="455064"/>
              <a:chOff x="5455202" y="2588584"/>
              <a:chExt cx="182997" cy="45506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521591" y="2971648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8140"/>
              <a:stretch/>
            </p:blipFill>
            <p:spPr>
              <a:xfrm>
                <a:off x="5455202" y="2588584"/>
                <a:ext cx="182997" cy="36000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4372192" y="3043646"/>
              <a:ext cx="173487" cy="438229"/>
              <a:chOff x="4372192" y="3043646"/>
              <a:chExt cx="173487" cy="438229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435576" y="340987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2008" r="34189"/>
              <a:stretch/>
            </p:blipFill>
            <p:spPr>
              <a:xfrm>
                <a:off x="4372192" y="3043646"/>
                <a:ext cx="173487" cy="321672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3036290" y="3353254"/>
              <a:ext cx="294325" cy="359998"/>
              <a:chOff x="3036290" y="3353254"/>
              <a:chExt cx="294325" cy="359998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258615" y="349725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7294"/>
              <a:stretch/>
            </p:blipFill>
            <p:spPr>
              <a:xfrm>
                <a:off x="3036290" y="3353254"/>
                <a:ext cx="187859" cy="3599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863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Tasks: Metric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5900" y="2122714"/>
            <a:ext cx="1681843" cy="124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167567" y="1803175"/>
            <a:ext cx="1935364" cy="1454422"/>
          </a:xfrm>
          <a:custGeom>
            <a:avLst/>
            <a:gdLst>
              <a:gd name="connsiteX0" fmla="*/ 433133 w 1935364"/>
              <a:gd name="connsiteY0" fmla="*/ 327704 h 1454422"/>
              <a:gd name="connsiteX1" fmla="*/ 441297 w 1935364"/>
              <a:gd name="connsiteY1" fmla="*/ 719590 h 1454422"/>
              <a:gd name="connsiteX2" fmla="*/ 426 w 1935364"/>
              <a:gd name="connsiteY2" fmla="*/ 989011 h 1454422"/>
              <a:gd name="connsiteX3" fmla="*/ 531104 w 1935364"/>
              <a:gd name="connsiteY3" fmla="*/ 1266597 h 1454422"/>
              <a:gd name="connsiteX4" fmla="*/ 963811 w 1935364"/>
              <a:gd name="connsiteY4" fmla="*/ 1168625 h 1454422"/>
              <a:gd name="connsiteX5" fmla="*/ 1478161 w 1935364"/>
              <a:gd name="connsiteY5" fmla="*/ 1454375 h 1454422"/>
              <a:gd name="connsiteX6" fmla="*/ 1935361 w 1935364"/>
              <a:gd name="connsiteY6" fmla="*/ 1144132 h 1454422"/>
              <a:gd name="connsiteX7" fmla="*/ 1486326 w 1935364"/>
              <a:gd name="connsiteY7" fmla="*/ 833890 h 1454422"/>
              <a:gd name="connsiteX8" fmla="*/ 1543476 w 1935364"/>
              <a:gd name="connsiteY8" fmla="*/ 450168 h 1454422"/>
              <a:gd name="connsiteX9" fmla="*/ 661733 w 1935364"/>
              <a:gd name="connsiteY9" fmla="*/ 1132 h 1454422"/>
              <a:gd name="connsiteX10" fmla="*/ 433133 w 1935364"/>
              <a:gd name="connsiteY10" fmla="*/ 327704 h 145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5364" h="1454422">
                <a:moveTo>
                  <a:pt x="433133" y="327704"/>
                </a:moveTo>
                <a:cubicBezTo>
                  <a:pt x="396394" y="447447"/>
                  <a:pt x="513415" y="609372"/>
                  <a:pt x="441297" y="719590"/>
                </a:cubicBezTo>
                <a:cubicBezTo>
                  <a:pt x="369179" y="829808"/>
                  <a:pt x="-14542" y="897843"/>
                  <a:pt x="426" y="989011"/>
                </a:cubicBezTo>
                <a:cubicBezTo>
                  <a:pt x="15394" y="1080179"/>
                  <a:pt x="370540" y="1236661"/>
                  <a:pt x="531104" y="1266597"/>
                </a:cubicBezTo>
                <a:cubicBezTo>
                  <a:pt x="691668" y="1296533"/>
                  <a:pt x="805968" y="1137329"/>
                  <a:pt x="963811" y="1168625"/>
                </a:cubicBezTo>
                <a:cubicBezTo>
                  <a:pt x="1121654" y="1199921"/>
                  <a:pt x="1316236" y="1458457"/>
                  <a:pt x="1478161" y="1454375"/>
                </a:cubicBezTo>
                <a:cubicBezTo>
                  <a:pt x="1640086" y="1450293"/>
                  <a:pt x="1934000" y="1247546"/>
                  <a:pt x="1935361" y="1144132"/>
                </a:cubicBezTo>
                <a:cubicBezTo>
                  <a:pt x="1936722" y="1040718"/>
                  <a:pt x="1551640" y="949551"/>
                  <a:pt x="1486326" y="833890"/>
                </a:cubicBezTo>
                <a:cubicBezTo>
                  <a:pt x="1421012" y="718229"/>
                  <a:pt x="1680908" y="588961"/>
                  <a:pt x="1543476" y="450168"/>
                </a:cubicBezTo>
                <a:cubicBezTo>
                  <a:pt x="1406044" y="311375"/>
                  <a:pt x="845430" y="20182"/>
                  <a:pt x="661733" y="1132"/>
                </a:cubicBezTo>
                <a:cubicBezTo>
                  <a:pt x="478036" y="-17918"/>
                  <a:pt x="469872" y="207961"/>
                  <a:pt x="433133" y="32770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43150" y="2310493"/>
            <a:ext cx="1314450" cy="15267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556271" y="1857268"/>
            <a:ext cx="1625066" cy="2185779"/>
          </a:xfrm>
          <a:custGeom>
            <a:avLst/>
            <a:gdLst>
              <a:gd name="connsiteX0" fmla="*/ 419986 w 1625066"/>
              <a:gd name="connsiteY0" fmla="*/ 395092 h 2185779"/>
              <a:gd name="connsiteX1" fmla="*/ 44429 w 1625066"/>
              <a:gd name="connsiteY1" fmla="*/ 950263 h 2185779"/>
              <a:gd name="connsiteX2" fmla="*/ 44429 w 1625066"/>
              <a:gd name="connsiteY2" fmla="*/ 1284999 h 2185779"/>
              <a:gd name="connsiteX3" fmla="*/ 379164 w 1625066"/>
              <a:gd name="connsiteY3" fmla="*/ 1709542 h 2185779"/>
              <a:gd name="connsiteX4" fmla="*/ 958829 w 1625066"/>
              <a:gd name="connsiteY4" fmla="*/ 2183070 h 2185779"/>
              <a:gd name="connsiteX5" fmla="*/ 1595643 w 1625066"/>
              <a:gd name="connsiteY5" fmla="*/ 1889156 h 2185779"/>
              <a:gd name="connsiteX6" fmla="*/ 1489507 w 1625066"/>
              <a:gd name="connsiteY6" fmla="*/ 1595242 h 2185779"/>
              <a:gd name="connsiteX7" fmla="*/ 1228250 w 1625066"/>
              <a:gd name="connsiteY7" fmla="*/ 1187027 h 2185779"/>
              <a:gd name="connsiteX8" fmla="*/ 1416029 w 1625066"/>
              <a:gd name="connsiteY8" fmla="*/ 844127 h 2185779"/>
              <a:gd name="connsiteX9" fmla="*/ 1113950 w 1625066"/>
              <a:gd name="connsiteY9" fmla="*/ 11370 h 2185779"/>
              <a:gd name="connsiteX10" fmla="*/ 419986 w 1625066"/>
              <a:gd name="connsiteY10" fmla="*/ 395092 h 218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5066" h="2185779">
                <a:moveTo>
                  <a:pt x="419986" y="395092"/>
                </a:moveTo>
                <a:cubicBezTo>
                  <a:pt x="241732" y="551574"/>
                  <a:pt x="107022" y="801945"/>
                  <a:pt x="44429" y="950263"/>
                </a:cubicBezTo>
                <a:cubicBezTo>
                  <a:pt x="-18164" y="1098581"/>
                  <a:pt x="-11360" y="1158453"/>
                  <a:pt x="44429" y="1284999"/>
                </a:cubicBezTo>
                <a:cubicBezTo>
                  <a:pt x="100218" y="1411545"/>
                  <a:pt x="226764" y="1559864"/>
                  <a:pt x="379164" y="1709542"/>
                </a:cubicBezTo>
                <a:cubicBezTo>
                  <a:pt x="531564" y="1859220"/>
                  <a:pt x="756083" y="2153134"/>
                  <a:pt x="958829" y="2183070"/>
                </a:cubicBezTo>
                <a:cubicBezTo>
                  <a:pt x="1161575" y="2213006"/>
                  <a:pt x="1507197" y="1987127"/>
                  <a:pt x="1595643" y="1889156"/>
                </a:cubicBezTo>
                <a:cubicBezTo>
                  <a:pt x="1684089" y="1791185"/>
                  <a:pt x="1550739" y="1712264"/>
                  <a:pt x="1489507" y="1595242"/>
                </a:cubicBezTo>
                <a:cubicBezTo>
                  <a:pt x="1428275" y="1478221"/>
                  <a:pt x="1240496" y="1312213"/>
                  <a:pt x="1228250" y="1187027"/>
                </a:cubicBezTo>
                <a:cubicBezTo>
                  <a:pt x="1216004" y="1061841"/>
                  <a:pt x="1435079" y="1040070"/>
                  <a:pt x="1416029" y="844127"/>
                </a:cubicBezTo>
                <a:cubicBezTo>
                  <a:pt x="1396979" y="648184"/>
                  <a:pt x="1284039" y="84848"/>
                  <a:pt x="1113950" y="11370"/>
                </a:cubicBezTo>
                <a:cubicBezTo>
                  <a:pt x="943861" y="-62109"/>
                  <a:pt x="598240" y="238610"/>
                  <a:pt x="419986" y="395092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9764" y="1857268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7393" y="2022062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23329" y="4043047"/>
                <a:ext cx="2697341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𝐼𝑜𝑈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𝐼𝑛𝑡𝑒𝑟𝑠𝑒𝑐𝑡𝑖𝑜𝑛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𝑈𝑛𝑖𝑜𝑛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329" y="4043047"/>
                <a:ext cx="2697341" cy="6916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#5 </a:t>
            </a:r>
            <a:r>
              <a:rPr lang="en-IL" dirty="0"/>
              <a:t>–</a:t>
            </a:r>
            <a:r>
              <a:rPr lang="en-US" dirty="0"/>
              <a:t> Deep Image Prior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Ulyanov, </a:t>
            </a:r>
            <a:r>
              <a:rPr lang="en-US" dirty="0" err="1"/>
              <a:t>Vedaldi</a:t>
            </a:r>
            <a:r>
              <a:rPr lang="en-US" dirty="0"/>
              <a:t> and </a:t>
            </a:r>
            <a:r>
              <a:rPr lang="en-US" dirty="0" err="1"/>
              <a:t>Lempitsky</a:t>
            </a:r>
            <a:r>
              <a:rPr lang="en-US" dirty="0"/>
              <a:t> "</a:t>
            </a:r>
            <a:r>
              <a:rPr lang="en-US" b="1" dirty="0">
                <a:hlinkClick r:id="rId3"/>
              </a:rPr>
              <a:t>Deep image prior</a:t>
            </a:r>
            <a:r>
              <a:rPr lang="en-US" dirty="0"/>
              <a:t>" (CVPR 2018)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62186" y="1780673"/>
            <a:ext cx="2619628" cy="1534028"/>
            <a:chOff x="3716859" y="1988699"/>
            <a:chExt cx="2619628" cy="1534028"/>
          </a:xfrm>
        </p:grpSpPr>
        <p:grpSp>
          <p:nvGrpSpPr>
            <p:cNvPr id="11" name="Group 10"/>
            <p:cNvGrpSpPr/>
            <p:nvPr/>
          </p:nvGrpSpPr>
          <p:grpSpPr>
            <a:xfrm>
              <a:off x="3810521" y="1988699"/>
              <a:ext cx="2432953" cy="1534028"/>
              <a:chOff x="3810521" y="1988699"/>
              <a:chExt cx="2432953" cy="1534028"/>
            </a:xfrm>
          </p:grpSpPr>
          <p:sp>
            <p:nvSpPr>
              <p:cNvPr id="7" name="Trapezoid 6"/>
              <p:cNvSpPr/>
              <p:nvPr/>
            </p:nvSpPr>
            <p:spPr>
              <a:xfrm rot="5400000">
                <a:off x="3651583" y="2147637"/>
                <a:ext cx="1534027" cy="1216152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rapezoid 7"/>
              <p:cNvSpPr/>
              <p:nvPr/>
            </p:nvSpPr>
            <p:spPr>
              <a:xfrm rot="5400000" flipV="1">
                <a:off x="4868060" y="2147314"/>
                <a:ext cx="1534027" cy="1216800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716859" y="2601824"/>
              <a:ext cx="2619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Deep Convolutional Network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85890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6869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26784" y="1925052"/>
            <a:ext cx="1929063" cy="1446797"/>
            <a:chOff x="1426784" y="1925052"/>
            <a:chExt cx="1929063" cy="1446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784" y="1925052"/>
              <a:ext cx="1929063" cy="144679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16" name="TextBox 15"/>
            <p:cNvSpPr txBox="1"/>
            <p:nvPr/>
          </p:nvSpPr>
          <p:spPr>
            <a:xfrm>
              <a:off x="2115574" y="2494742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noise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32113" y="1848170"/>
            <a:ext cx="914400" cy="1414142"/>
          </a:xfrm>
          <a:prstGeom prst="rect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479743" y="1528001"/>
            <a:ext cx="1657826" cy="1709098"/>
            <a:chOff x="7204611" y="1529150"/>
            <a:chExt cx="1657826" cy="17090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62" y="1857123"/>
              <a:ext cx="923925" cy="13811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4611" y="1529150"/>
              <a:ext cx="1657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Given noisy image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Left-Right Arrow 9"/>
              <p:cNvSpPr/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𝓛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Left-Right Arrow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5186080" y="3413625"/>
            <a:ext cx="3720866" cy="1662002"/>
            <a:chOff x="1553951" y="948463"/>
            <a:chExt cx="7414161" cy="3311690"/>
          </a:xfrm>
        </p:grpSpPr>
        <p:grpSp>
          <p:nvGrpSpPr>
            <p:cNvPr id="56" name="Group 55"/>
            <p:cNvGrpSpPr/>
            <p:nvPr/>
          </p:nvGrpSpPr>
          <p:grpSpPr>
            <a:xfrm>
              <a:off x="1553951" y="2061364"/>
              <a:ext cx="4392292" cy="2198789"/>
              <a:chOff x="1553951" y="2061364"/>
              <a:chExt cx="4392292" cy="2198789"/>
            </a:xfrm>
          </p:grpSpPr>
          <p:sp>
            <p:nvSpPr>
              <p:cNvPr id="74" name="Flowchart: Connector 73"/>
              <p:cNvSpPr/>
              <p:nvPr/>
            </p:nvSpPr>
            <p:spPr>
              <a:xfrm>
                <a:off x="1553951" y="2061364"/>
                <a:ext cx="4392292" cy="2198789"/>
              </a:xfrm>
              <a:prstGeom prst="flowChartConnector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  <a:alpha val="50000"/>
                    </a:schemeClr>
                  </a:gs>
                  <a:gs pos="50000">
                    <a:schemeClr val="accent5">
                      <a:tint val="44500"/>
                      <a:satMod val="160000"/>
                      <a:alpha val="50000"/>
                    </a:schemeClr>
                  </a:gs>
                  <a:gs pos="100000">
                    <a:schemeClr val="accent5">
                      <a:tint val="23500"/>
                      <a:satMod val="160000"/>
                      <a:alpha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57386" y="2170470"/>
                <a:ext cx="2185421" cy="5519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Specific DNN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609968" y="948463"/>
              <a:ext cx="1358144" cy="799606"/>
              <a:chOff x="7169784" y="1133395"/>
              <a:chExt cx="1358144" cy="799606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7169784" y="1133395"/>
                <a:ext cx="1358144" cy="797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“ideal”</a:t>
                </a:r>
                <a:br>
                  <a:rPr lang="en-US" sz="1000" dirty="0"/>
                </a:br>
                <a:r>
                  <a:rPr lang="en-US" sz="1000" dirty="0"/>
                  <a:t>predictor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812858" y="1861001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638199" y="1791848"/>
              <a:ext cx="3248235" cy="1195616"/>
              <a:chOff x="5638199" y="1791848"/>
              <a:chExt cx="3248235" cy="1195616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5638199" y="1791848"/>
                <a:ext cx="2512118" cy="11956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6282580" y="2496846"/>
                <a:ext cx="2603854" cy="490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Approximation error</a:t>
                </a:r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 flipV="1">
              <a:off x="4583780" y="3043649"/>
              <a:ext cx="884908" cy="4022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397543" y="3471524"/>
              <a:ext cx="997557" cy="6173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5455202" y="2588584"/>
              <a:ext cx="182997" cy="455064"/>
              <a:chOff x="5455202" y="2588584"/>
              <a:chExt cx="182997" cy="45506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521591" y="2971648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8140"/>
              <a:stretch/>
            </p:blipFill>
            <p:spPr>
              <a:xfrm>
                <a:off x="5455202" y="2588584"/>
                <a:ext cx="182997" cy="36000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4372192" y="3043646"/>
              <a:ext cx="173487" cy="438229"/>
              <a:chOff x="4372192" y="3043646"/>
              <a:chExt cx="173487" cy="438229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435576" y="340987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2008" r="34189"/>
              <a:stretch/>
            </p:blipFill>
            <p:spPr>
              <a:xfrm>
                <a:off x="4372192" y="3043646"/>
                <a:ext cx="173487" cy="321672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3036290" y="3353254"/>
              <a:ext cx="294325" cy="359998"/>
              <a:chOff x="3036290" y="3353254"/>
              <a:chExt cx="294325" cy="359998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258615" y="349725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7294"/>
              <a:stretch/>
            </p:blipFill>
            <p:spPr>
              <a:xfrm>
                <a:off x="3036290" y="3353254"/>
                <a:ext cx="187859" cy="3599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437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#5 </a:t>
            </a:r>
            <a:r>
              <a:rPr lang="en-IL" dirty="0"/>
              <a:t>–</a:t>
            </a:r>
            <a:r>
              <a:rPr lang="en-US" dirty="0"/>
              <a:t> Deep Image Prior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Ulyanov, </a:t>
            </a:r>
            <a:r>
              <a:rPr lang="en-US" dirty="0" err="1"/>
              <a:t>Vedaldi</a:t>
            </a:r>
            <a:r>
              <a:rPr lang="en-US" dirty="0"/>
              <a:t> and </a:t>
            </a:r>
            <a:r>
              <a:rPr lang="en-US" dirty="0" err="1"/>
              <a:t>Lempitsky</a:t>
            </a:r>
            <a:r>
              <a:rPr lang="en-US" dirty="0"/>
              <a:t> "</a:t>
            </a:r>
            <a:r>
              <a:rPr lang="en-US" b="1" dirty="0">
                <a:hlinkClick r:id="rId3"/>
              </a:rPr>
              <a:t>Deep image prior</a:t>
            </a:r>
            <a:r>
              <a:rPr lang="en-US" dirty="0"/>
              <a:t>" (CVPR 2018)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62186" y="1780673"/>
            <a:ext cx="2619628" cy="1534028"/>
            <a:chOff x="3716859" y="1988699"/>
            <a:chExt cx="2619628" cy="1534028"/>
          </a:xfrm>
        </p:grpSpPr>
        <p:grpSp>
          <p:nvGrpSpPr>
            <p:cNvPr id="11" name="Group 10"/>
            <p:cNvGrpSpPr/>
            <p:nvPr/>
          </p:nvGrpSpPr>
          <p:grpSpPr>
            <a:xfrm>
              <a:off x="3810521" y="1988699"/>
              <a:ext cx="2432953" cy="1534028"/>
              <a:chOff x="3810521" y="1988699"/>
              <a:chExt cx="2432953" cy="1534028"/>
            </a:xfrm>
          </p:grpSpPr>
          <p:sp>
            <p:nvSpPr>
              <p:cNvPr id="7" name="Trapezoid 6"/>
              <p:cNvSpPr/>
              <p:nvPr/>
            </p:nvSpPr>
            <p:spPr>
              <a:xfrm rot="5400000">
                <a:off x="3651583" y="2147637"/>
                <a:ext cx="1534027" cy="1216152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rapezoid 7"/>
              <p:cNvSpPr/>
              <p:nvPr/>
            </p:nvSpPr>
            <p:spPr>
              <a:xfrm rot="5400000" flipV="1">
                <a:off x="4868060" y="2147314"/>
                <a:ext cx="1534027" cy="1216800"/>
              </a:xfrm>
              <a:prstGeom prst="trapezoid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716859" y="2601824"/>
              <a:ext cx="2619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Deep Convolutional Network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85890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68691" y="2305370"/>
            <a:ext cx="450116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26784" y="1925052"/>
            <a:ext cx="1929063" cy="1446797"/>
            <a:chOff x="1426784" y="1925052"/>
            <a:chExt cx="1929063" cy="14467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784" y="1925052"/>
              <a:ext cx="1929063" cy="144679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16" name="TextBox 15"/>
            <p:cNvSpPr txBox="1"/>
            <p:nvPr/>
          </p:nvSpPr>
          <p:spPr>
            <a:xfrm>
              <a:off x="2115574" y="2494742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noise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32113" y="1848170"/>
            <a:ext cx="914400" cy="1414142"/>
          </a:xfrm>
          <a:prstGeom prst="rect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479743" y="1528001"/>
            <a:ext cx="1657826" cy="1709098"/>
            <a:chOff x="7204611" y="1529150"/>
            <a:chExt cx="1657826" cy="17090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62" y="1857123"/>
              <a:ext cx="923925" cy="13811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4611" y="1529150"/>
              <a:ext cx="1657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Given noisy image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Left-Right Arrow 9"/>
              <p:cNvSpPr/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𝓛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Left-Right Arrow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675" y="2311480"/>
                <a:ext cx="835751" cy="484632"/>
              </a:xfrm>
              <a:prstGeom prst="left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Line Callout 1 (Accent Bar) 39"/>
          <p:cNvSpPr/>
          <p:nvPr/>
        </p:nvSpPr>
        <p:spPr>
          <a:xfrm>
            <a:off x="2115574" y="3790787"/>
            <a:ext cx="1480618" cy="612648"/>
          </a:xfrm>
          <a:prstGeom prst="accentCallout1">
            <a:avLst>
              <a:gd name="adj1" fmla="val 44281"/>
              <a:gd name="adj2" fmla="val 88772"/>
              <a:gd name="adj3" fmla="val -82906"/>
              <a:gd name="adj4" fmla="val 118654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Convolutions </a:t>
            </a:r>
            <a:r>
              <a:rPr lang="en-IL" dirty="0"/>
              <a:t>–</a:t>
            </a:r>
            <a:r>
              <a:rPr lang="en-US" dirty="0"/>
              <a:t> “translation invariance”</a:t>
            </a:r>
          </a:p>
        </p:txBody>
      </p:sp>
      <p:sp>
        <p:nvSpPr>
          <p:cNvPr id="41" name="Line Callout 1 (Accent Bar) 40"/>
          <p:cNvSpPr/>
          <p:nvPr/>
        </p:nvSpPr>
        <p:spPr>
          <a:xfrm>
            <a:off x="6628283" y="3635464"/>
            <a:ext cx="1571101" cy="612648"/>
          </a:xfrm>
          <a:prstGeom prst="accentCallout1">
            <a:avLst>
              <a:gd name="adj1" fmla="val 18750"/>
              <a:gd name="adj2" fmla="val -8333"/>
              <a:gd name="adj3" fmla="val -75049"/>
              <a:gd name="adj4" fmla="val -47399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Multi-resolution: “Image pyramids”</a:t>
            </a:r>
          </a:p>
        </p:txBody>
      </p:sp>
      <p:sp>
        <p:nvSpPr>
          <p:cNvPr id="42" name="Line Callout 1 (Accent Bar) 41"/>
          <p:cNvSpPr/>
          <p:nvPr/>
        </p:nvSpPr>
        <p:spPr>
          <a:xfrm>
            <a:off x="4877041" y="3635464"/>
            <a:ext cx="1441766" cy="612648"/>
          </a:xfrm>
          <a:prstGeom prst="accentCallout1">
            <a:avLst>
              <a:gd name="adj1" fmla="val 18750"/>
              <a:gd name="adj2" fmla="val -8333"/>
              <a:gd name="adj3" fmla="val -57374"/>
              <a:gd name="adj4" fmla="val -21234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dirty="0"/>
              <a:t>Bottleneck and up-sampling</a:t>
            </a:r>
          </a:p>
        </p:txBody>
      </p:sp>
    </p:spTree>
    <p:extLst>
      <p:ext uri="{BB962C8B-B14F-4D97-AF65-F5344CB8AC3E}">
        <p14:creationId xmlns:p14="http://schemas.microsoft.com/office/powerpoint/2010/main" val="27082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#5 </a:t>
            </a:r>
            <a:r>
              <a:rPr lang="en-IL" dirty="0"/>
              <a:t>–</a:t>
            </a:r>
            <a:r>
              <a:rPr lang="en-US" dirty="0"/>
              <a:t> Deep Image Prior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Ulyanov, </a:t>
            </a:r>
            <a:r>
              <a:rPr lang="en-US" dirty="0" err="1"/>
              <a:t>Vedaldi</a:t>
            </a:r>
            <a:r>
              <a:rPr lang="en-US" dirty="0"/>
              <a:t> and </a:t>
            </a:r>
            <a:r>
              <a:rPr lang="en-US" dirty="0" err="1"/>
              <a:t>Lempitsky</a:t>
            </a:r>
            <a:r>
              <a:rPr lang="en-US" dirty="0"/>
              <a:t> "</a:t>
            </a:r>
            <a:r>
              <a:rPr lang="en-US" b="1" dirty="0">
                <a:hlinkClick r:id="rId3"/>
              </a:rPr>
              <a:t>Deep image prior</a:t>
            </a:r>
            <a:r>
              <a:rPr lang="en-US" dirty="0"/>
              <a:t>" (CVPR 2018)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Goals:</a:t>
            </a:r>
          </a:p>
          <a:p>
            <a:r>
              <a:rPr lang="en-US" dirty="0"/>
              <a:t>Easy and fast “hands-on” </a:t>
            </a:r>
          </a:p>
          <a:p>
            <a:r>
              <a:rPr lang="en-US" dirty="0"/>
              <a:t>Design you own architecture</a:t>
            </a:r>
          </a:p>
          <a:p>
            <a:r>
              <a:rPr lang="en-US" dirty="0"/>
              <a:t>See the effect of optimizers/loss</a:t>
            </a:r>
          </a:p>
          <a:p>
            <a:r>
              <a:rPr lang="en-US" dirty="0"/>
              <a:t>Tweak hyper parameters learning rate/number of iterations</a:t>
            </a:r>
          </a:p>
        </p:txBody>
      </p:sp>
    </p:spTree>
    <p:extLst>
      <p:ext uri="{BB962C8B-B14F-4D97-AF65-F5344CB8AC3E}">
        <p14:creationId xmlns:p14="http://schemas.microsoft.com/office/powerpoint/2010/main" val="33479823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3130-C9F5-486D-8884-C85C0FBD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Computer Vision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7B46C-0870-4C49-839B-475061601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8995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Machine learning: “example based” programming</a:t>
            </a:r>
          </a:p>
          <a:p>
            <a:pPr>
              <a:lnSpc>
                <a:spcPct val="150000"/>
              </a:lnSpc>
            </a:pPr>
            <a:r>
              <a:rPr lang="en-US" dirty="0"/>
              <a:t>Deep nets as versatile parametric models</a:t>
            </a:r>
          </a:p>
          <a:p>
            <a:pPr>
              <a:lnSpc>
                <a:spcPct val="150000"/>
              </a:lnSpc>
            </a:pPr>
            <a:r>
              <a:rPr lang="en-US" dirty="0"/>
              <a:t>End-to-end training using SGD</a:t>
            </a:r>
          </a:p>
          <a:p>
            <a:pPr>
              <a:lnSpc>
                <a:spcPct val="150000"/>
              </a:lnSpc>
            </a:pPr>
            <a:r>
              <a:rPr lang="en-US" dirty="0"/>
              <a:t>Overfitting: data augmentation / regularization</a:t>
            </a:r>
          </a:p>
          <a:p>
            <a:pPr>
              <a:lnSpc>
                <a:spcPct val="150000"/>
              </a:lnSpc>
            </a:pPr>
            <a:r>
              <a:rPr lang="en-US" dirty="0"/>
              <a:t>Design considerations, e.g.: receptive field</a:t>
            </a:r>
            <a:br>
              <a:rPr lang="en-US" dirty="0"/>
            </a:b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Image classification</a:t>
            </a:r>
          </a:p>
          <a:p>
            <a:pPr>
              <a:lnSpc>
                <a:spcPct val="150000"/>
              </a:lnSpc>
            </a:pPr>
            <a:r>
              <a:rPr lang="en-US" dirty="0"/>
              <a:t>Object detection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Semantic segmentation</a:t>
            </a:r>
            <a:endParaRPr lang="en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699634" y="3638129"/>
            <a:ext cx="2859011" cy="1103485"/>
            <a:chOff x="1553951" y="2061365"/>
            <a:chExt cx="5696833" cy="2198788"/>
          </a:xfrm>
        </p:grpSpPr>
        <p:sp>
          <p:nvSpPr>
            <p:cNvPr id="24" name="Flowchart: Connector 23"/>
            <p:cNvSpPr/>
            <p:nvPr/>
          </p:nvSpPr>
          <p:spPr>
            <a:xfrm>
              <a:off x="1553951" y="2061365"/>
              <a:ext cx="4392292" cy="2198788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" name="Oval 22"/>
            <p:cNvSpPr/>
            <p:nvPr/>
          </p:nvSpPr>
          <p:spPr>
            <a:xfrm>
              <a:off x="7178784" y="2139510"/>
              <a:ext cx="72000" cy="72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638199" y="2203436"/>
              <a:ext cx="1506303" cy="78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583780" y="3043649"/>
              <a:ext cx="884908" cy="4022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397543" y="3471524"/>
              <a:ext cx="997557" cy="6173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455202" y="2588584"/>
              <a:ext cx="182997" cy="455064"/>
              <a:chOff x="5455202" y="2588584"/>
              <a:chExt cx="182997" cy="45506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521591" y="2971648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8140"/>
              <a:stretch/>
            </p:blipFill>
            <p:spPr>
              <a:xfrm>
                <a:off x="5455202" y="2588584"/>
                <a:ext cx="182997" cy="360000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4372192" y="3043646"/>
              <a:ext cx="173487" cy="438229"/>
              <a:chOff x="4372192" y="3043646"/>
              <a:chExt cx="173487" cy="43822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435576" y="340987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2008" r="34189"/>
              <a:stretch/>
            </p:blipFill>
            <p:spPr>
              <a:xfrm>
                <a:off x="4372192" y="3043646"/>
                <a:ext cx="173487" cy="321672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3036290" y="3353254"/>
              <a:ext cx="294325" cy="359998"/>
              <a:chOff x="3036290" y="3353254"/>
              <a:chExt cx="294325" cy="35999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258615" y="3497255"/>
                <a:ext cx="72000" cy="72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7294"/>
              <a:stretch/>
            </p:blipFill>
            <p:spPr>
              <a:xfrm>
                <a:off x="3036290" y="3353254"/>
                <a:ext cx="187859" cy="359998"/>
              </a:xfrm>
              <a:prstGeom prst="rect">
                <a:avLst/>
              </a:prstGeom>
            </p:spPr>
          </p:pic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8250" r="94667">
                        <a14:foregroundMark x1="24417" y1="25125" x2="26833" y2="26500"/>
                        <a14:foregroundMark x1="85833" y1="55125" x2="89083" y2="60500"/>
                        <a14:foregroundMark x1="80500" y1="70625" x2="80500" y2="66500"/>
                        <a14:backgroundMark x1="58750" y1="95000" x2="66917" y2="87000"/>
                        <a14:backgroundMark x1="48667" y1="93250" x2="56583" y2="97625"/>
                        <a14:backgroundMark x1="41000" y1="78875" x2="42167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05" y="1198595"/>
            <a:ext cx="1402434" cy="93495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995235" y="2179672"/>
            <a:ext cx="2011340" cy="1218713"/>
            <a:chOff x="6995235" y="2179672"/>
            <a:chExt cx="2011340" cy="121871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235" y="2179672"/>
              <a:ext cx="2011340" cy="1218713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7833184" y="2571899"/>
              <a:ext cx="433415" cy="446150"/>
            </a:xfrm>
            <a:custGeom>
              <a:avLst/>
              <a:gdLst>
                <a:gd name="connsiteX0" fmla="*/ 0 w 433415"/>
                <a:gd name="connsiteY0" fmla="*/ 18020 h 446150"/>
                <a:gd name="connsiteX1" fmla="*/ 190280 w 433415"/>
                <a:gd name="connsiteY1" fmla="*/ 2163 h 446150"/>
                <a:gd name="connsiteX2" fmla="*/ 396416 w 433415"/>
                <a:gd name="connsiteY2" fmla="*/ 60304 h 446150"/>
                <a:gd name="connsiteX3" fmla="*/ 369988 w 433415"/>
                <a:gd name="connsiteY3" fmla="*/ 277012 h 446150"/>
                <a:gd name="connsiteX4" fmla="*/ 433415 w 433415"/>
                <a:gd name="connsiteY4" fmla="*/ 446150 h 4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15" h="446150">
                  <a:moveTo>
                    <a:pt x="0" y="18020"/>
                  </a:moveTo>
                  <a:cubicBezTo>
                    <a:pt x="62105" y="6568"/>
                    <a:pt x="124211" y="-4884"/>
                    <a:pt x="190280" y="2163"/>
                  </a:cubicBezTo>
                  <a:cubicBezTo>
                    <a:pt x="256349" y="9210"/>
                    <a:pt x="366465" y="14496"/>
                    <a:pt x="396416" y="60304"/>
                  </a:cubicBezTo>
                  <a:cubicBezTo>
                    <a:pt x="426367" y="106112"/>
                    <a:pt x="363821" y="212704"/>
                    <a:pt x="369988" y="277012"/>
                  </a:cubicBezTo>
                  <a:cubicBezTo>
                    <a:pt x="376155" y="341320"/>
                    <a:pt x="404785" y="393735"/>
                    <a:pt x="433415" y="44615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4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2C31-A251-465F-B932-9A12F51A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450150"/>
            <a:ext cx="8127102" cy="4090800"/>
          </a:xfrm>
        </p:spPr>
        <p:txBody>
          <a:bodyPr/>
          <a:lstStyle/>
          <a:p>
            <a:r>
              <a:rPr lang="en-US" dirty="0"/>
              <a:t>If you were to remember only one thing…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FF69B-50E6-41C8-992E-F8EE9060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681" y="2886109"/>
            <a:ext cx="3149917" cy="214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79" y="1127748"/>
            <a:ext cx="3857610" cy="2650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311" y="4835723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4"/>
              </a:rPr>
              <a:t>medium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79" y="1774658"/>
            <a:ext cx="1962637" cy="1979195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 rot="5400000">
            <a:off x="3540292" y="1320466"/>
            <a:ext cx="1281363" cy="2502569"/>
          </a:xfrm>
          <a:prstGeom prst="trapezoi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en-US" dirty="0"/>
              <a:t>Deep net (“backbone”)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20616" y="2329434"/>
            <a:ext cx="336884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510463" y="2329434"/>
            <a:ext cx="336884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>
            <a:endCxn id="13" idx="1"/>
          </p:cNvCxnSpPr>
          <p:nvPr/>
        </p:nvCxnSpPr>
        <p:spPr>
          <a:xfrm flipV="1">
            <a:off x="1858879" y="2850822"/>
            <a:ext cx="5907504" cy="758651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60512" y="2364851"/>
                <a:ext cx="1289648" cy="42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×1000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512" y="2364851"/>
                <a:ext cx="1289648" cy="429477"/>
              </a:xfrm>
              <a:prstGeom prst="rect">
                <a:avLst/>
              </a:prstGeom>
              <a:blipFill>
                <a:blip r:embed="rId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 Diagonal Corner Rectangle 12"/>
              <p:cNvSpPr/>
              <p:nvPr/>
            </p:nvSpPr>
            <p:spPr>
              <a:xfrm>
                <a:off x="7363325" y="2292677"/>
                <a:ext cx="806116" cy="558145"/>
              </a:xfrm>
              <a:prstGeom prst="round2DiagRect">
                <a:avLst>
                  <a:gd name="adj1" fmla="val 50000"/>
                  <a:gd name="adj2" fmla="val 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ound Diagonal Corner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325" y="2292677"/>
                <a:ext cx="806116" cy="55814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034961" y="1719535"/>
                <a:ext cx="900118" cy="42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IL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×4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961" y="1719535"/>
                <a:ext cx="900118" cy="4294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>
            <a:off x="5510463" y="1688443"/>
            <a:ext cx="336884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 Diagonal Corner Rectangle 18"/>
              <p:cNvSpPr/>
              <p:nvPr/>
            </p:nvSpPr>
            <p:spPr>
              <a:xfrm>
                <a:off x="7363325" y="1651686"/>
                <a:ext cx="806116" cy="558145"/>
              </a:xfrm>
              <a:prstGeom prst="round2DiagRect">
                <a:avLst>
                  <a:gd name="adj1" fmla="val 50000"/>
                  <a:gd name="adj2" fmla="val 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ound Diagonal Corner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325" y="1651686"/>
                <a:ext cx="806116" cy="55814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191126" y="1834816"/>
            <a:ext cx="872290" cy="146785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/>
          <p:cNvCxnSpPr>
            <a:stCxn id="20" idx="0"/>
            <a:endCxn id="19" idx="3"/>
          </p:cNvCxnSpPr>
          <p:nvPr/>
        </p:nvCxnSpPr>
        <p:spPr>
          <a:xfrm rot="5400000" flipH="1" flipV="1">
            <a:off x="4605262" y="-1326305"/>
            <a:ext cx="183130" cy="6139112"/>
          </a:xfrm>
          <a:prstGeom prst="bentConnector3">
            <a:avLst>
              <a:gd name="adj1" fmla="val 31023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3" grpId="0" animBg="1"/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79" y="1127748"/>
            <a:ext cx="5896963" cy="2662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311" y="4835723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4"/>
              </a:rPr>
              <a:t>medium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645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On-screen Show (16:9)</PresentationFormat>
  <Paragraphs>367</Paragraphs>
  <Slides>64</Slides>
  <Notes>40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Cambria Math</vt:lpstr>
      <vt:lpstr>Candara</vt:lpstr>
      <vt:lpstr>Wingdings</vt:lpstr>
      <vt:lpstr>Simple Light</vt:lpstr>
      <vt:lpstr>Introduction to computer Vision: Deep Learning</vt:lpstr>
      <vt:lpstr>Recap: Deep Learning</vt:lpstr>
      <vt:lpstr>Additional Tasks</vt:lpstr>
      <vt:lpstr>Additional Tasks: Training Data</vt:lpstr>
      <vt:lpstr>Additional Tasks: Training Data</vt:lpstr>
      <vt:lpstr>Additional Tasks: Metric</vt:lpstr>
      <vt:lpstr>Localization</vt:lpstr>
      <vt:lpstr>Localization</vt:lpstr>
      <vt:lpstr>Object Detection</vt:lpstr>
      <vt:lpstr>Object Detection</vt:lpstr>
      <vt:lpstr>Object Detection</vt:lpstr>
      <vt:lpstr>R-CNN</vt:lpstr>
      <vt:lpstr>Fast R-CNN</vt:lpstr>
      <vt:lpstr>Faster R-CNN</vt:lpstr>
      <vt:lpstr>RPN: Region Proposal Network</vt:lpstr>
      <vt:lpstr>RPN: Region Proposal Network</vt:lpstr>
      <vt:lpstr>RPN: Region Proposal Network</vt:lpstr>
      <vt:lpstr>RPN: Region Proposal Network</vt:lpstr>
      <vt:lpstr>Object Detection</vt:lpstr>
      <vt:lpstr>SSD: Single Shot Detector</vt:lpstr>
      <vt:lpstr>SSD: Single Shot Detector</vt:lpstr>
      <vt:lpstr>Object Detection</vt:lpstr>
      <vt:lpstr>PowerPoint Presentation</vt:lpstr>
      <vt:lpstr>Object Detection: Pitfalls and Details</vt:lpstr>
      <vt:lpstr>Imbalance</vt:lpstr>
      <vt:lpstr>PowerPoint Presentation</vt:lpstr>
      <vt:lpstr>Imbalance – Hard Negative Mining</vt:lpstr>
      <vt:lpstr>Imbalance – Focal Loss</vt:lpstr>
      <vt:lpstr>Object Detection: Pitfalls and Details</vt:lpstr>
      <vt:lpstr>Receptive field</vt:lpstr>
      <vt:lpstr>Receptive field</vt:lpstr>
      <vt:lpstr>Receptive field</vt:lpstr>
      <vt:lpstr>Receptive field</vt:lpstr>
      <vt:lpstr>Receptive field</vt:lpstr>
      <vt:lpstr>Receptive field</vt:lpstr>
      <vt:lpstr>Receptive Field</vt:lpstr>
      <vt:lpstr>Object Detection: Pitfalls and Details</vt:lpstr>
      <vt:lpstr>Feature Pyramid Network (FPN)</vt:lpstr>
      <vt:lpstr>Feature Pyramid Network (FPN)</vt:lpstr>
      <vt:lpstr>Feature Pyramid Network (FPN)</vt:lpstr>
      <vt:lpstr>Object Detection</vt:lpstr>
      <vt:lpstr>Additional Tasks</vt:lpstr>
      <vt:lpstr>Semantic Segmentation</vt:lpstr>
      <vt:lpstr>Semantic Segmentation - FCN</vt:lpstr>
      <vt:lpstr>“Deconvolution” / Transposed Convolution</vt:lpstr>
      <vt:lpstr>Semantic Segmentation - FCN</vt:lpstr>
      <vt:lpstr>Semantic Segmentation - FCN</vt:lpstr>
      <vt:lpstr>“Deconvolution” / Transposed Convolution</vt:lpstr>
      <vt:lpstr>DeepLab: Atrous Convolution</vt:lpstr>
      <vt:lpstr>DeepLab: Atrous Convolution</vt:lpstr>
      <vt:lpstr>DeepLab: Atrous Convolution</vt:lpstr>
      <vt:lpstr>Semantic Segmentation – U-net</vt:lpstr>
      <vt:lpstr>Semantic Segmentation – U-net</vt:lpstr>
      <vt:lpstr>Semantic Segmentation</vt:lpstr>
      <vt:lpstr>Instance Segmentation</vt:lpstr>
      <vt:lpstr>Mask R-CNN</vt:lpstr>
      <vt:lpstr>Mask R-CNN</vt:lpstr>
      <vt:lpstr>Assignment #5 – Deep Image Prior</vt:lpstr>
      <vt:lpstr>Assignment #5 – Deep Image Prior</vt:lpstr>
      <vt:lpstr>Assignment #5 – Deep Image Prior</vt:lpstr>
      <vt:lpstr>Assignment #5 – Deep Image Prior</vt:lpstr>
      <vt:lpstr>Assignment #5 – Deep Image Prior</vt:lpstr>
      <vt:lpstr>Deep Learning for Computer Vision</vt:lpstr>
      <vt:lpstr>If you were to remember only one thing…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2019-12-15T14:45:45Z</dcterms:modified>
</cp:coreProperties>
</file>