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32"/>
  </p:notesMasterIdLst>
  <p:sldIdLst>
    <p:sldId id="277" r:id="rId3"/>
    <p:sldId id="296" r:id="rId4"/>
    <p:sldId id="297" r:id="rId5"/>
    <p:sldId id="278" r:id="rId6"/>
    <p:sldId id="279" r:id="rId7"/>
    <p:sldId id="290" r:id="rId8"/>
    <p:sldId id="280" r:id="rId9"/>
    <p:sldId id="285" r:id="rId10"/>
    <p:sldId id="257" r:id="rId11"/>
    <p:sldId id="300" r:id="rId12"/>
    <p:sldId id="259" r:id="rId13"/>
    <p:sldId id="276" r:id="rId14"/>
    <p:sldId id="292" r:id="rId15"/>
    <p:sldId id="287" r:id="rId16"/>
    <p:sldId id="288" r:id="rId17"/>
    <p:sldId id="260" r:id="rId18"/>
    <p:sldId id="274" r:id="rId19"/>
    <p:sldId id="301" r:id="rId20"/>
    <p:sldId id="270" r:id="rId21"/>
    <p:sldId id="271" r:id="rId22"/>
    <p:sldId id="272" r:id="rId23"/>
    <p:sldId id="273" r:id="rId24"/>
    <p:sldId id="275" r:id="rId25"/>
    <p:sldId id="267" r:id="rId26"/>
    <p:sldId id="268" r:id="rId27"/>
    <p:sldId id="281" r:id="rId28"/>
    <p:sldId id="294" r:id="rId29"/>
    <p:sldId id="295" r:id="rId30"/>
    <p:sldId id="302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CC0066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453" autoAdjust="0"/>
  </p:normalViewPr>
  <p:slideViewPr>
    <p:cSldViewPr>
      <p:cViewPr varScale="1">
        <p:scale>
          <a:sx n="136" d="100"/>
          <a:sy n="136" d="100"/>
        </p:scale>
        <p:origin x="1210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wmf"/><Relationship Id="rId7" Type="http://schemas.openxmlformats.org/officeDocument/2006/relationships/image" Target="../media/image11.e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emf"/><Relationship Id="rId5" Type="http://schemas.openxmlformats.org/officeDocument/2006/relationships/image" Target="../media/image9.wmf"/><Relationship Id="rId10" Type="http://schemas.openxmlformats.org/officeDocument/2006/relationships/image" Target="../media/image14.emf"/><Relationship Id="rId4" Type="http://schemas.openxmlformats.org/officeDocument/2006/relationships/image" Target="../media/image8.wmf"/><Relationship Id="rId9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4403124-939C-4B4C-B0EC-73D3E23645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61DCB7-3300-44CD-914B-ADEC3ABD1CCE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DA2D11-3E37-4B75-85E2-8911B6244CA5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73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9DBAB7-E81E-4FAF-833B-9FD6CA92EEB1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04ADD8-2D86-416A-A8ED-D18DE059AA44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917457-4615-46A7-8E84-2FD8D65C4B92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31AC90-3EDE-4B7F-A6E5-D6A6B86BA682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113C3-A087-40DF-9509-EFE682B3F35E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8172F7-3FFA-47EE-83F9-BEFAB6C850F5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484E60-BED3-4C7C-A59C-3876C7586E3A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080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F865A6-DE79-418F-A801-4DB847B750FC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AEE491A-B004-4280-897F-02BCA437F242}" type="slidenum">
              <a:rPr lang="en-US" altLang="en-US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57371C-51E9-4176-BE1B-1C90DA0B9213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533310-47E0-457C-8D59-0F08C7269101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5C435A-0DFA-4031-A75F-32D61F06F814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EF421C-90B9-42AE-9936-2B0DDCF1BA29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A05C4A-879C-4F06-8798-967AF0A74045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Epipolar geometry in this case reduces to estimating the epipoles. Everything else is captured by the homography.</a:t>
            </a:r>
          </a:p>
          <a:p>
            <a:pPr eaLnBrk="1" hangingPunct="1"/>
            <a:endParaRPr lang="en-US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1B2CF0-CC5E-4E16-9117-DD113C88E00C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8AE82A-9E33-4507-A72B-7624684183DD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Epipolar geometry in this case reduces to estimating the epipoles. Everything else is captured by the homography.</a:t>
            </a:r>
          </a:p>
          <a:p>
            <a:pPr eaLnBrk="1" hangingPunct="1"/>
            <a:endParaRPr lang="en-US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6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A43583-452B-492F-8CE6-8CCD69A113A2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9440FF-EC10-4AF2-AC38-D475688FF4D3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B1F240-4DFD-43B4-B928-CFBFFCF7DF0C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589933-770D-4785-8506-8F0C9DF7768B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AC9387-3D16-447E-B377-E68D78C69681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902E83-AC6A-497A-9090-06866006579D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99E0A-BAA6-4F00-88AA-17521CD114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61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5B6F9-7931-4D90-8D21-E0A18AC952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85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C47B0-676E-4D01-A991-B467733CBE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33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D3EF0-EA86-495E-8925-1447F72A7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964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4C6C-8DA1-4525-8682-87201B2ACC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34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02211-5860-4E5B-8101-6962ED1B70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905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82523-C475-46CD-82D6-68CF4224D1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721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DA9AB-620E-4358-879F-F2CE0443FA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81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94143-4024-4BE6-A67E-49A6EA7F6D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329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021DE-D95C-4728-BF6D-F382A706B2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113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63D13-2566-4D41-99C6-CDE0D6C296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088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8A060-78D7-43B0-8205-D08AB088D3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567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B6B17-D99D-4826-981D-D2E8AB7085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54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1C080-0DFE-460B-A8FF-A5F933E600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943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518EF-1A2F-4D82-997B-C74ED671F8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980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B0498-F3CB-4436-93BA-4B902E746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52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11F54-4808-4AF0-9755-416B7E70C6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34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8D203-1A1D-44D9-BA4A-D2294985E8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14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81362-D362-4649-965D-4C4F62D654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72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D6E94-CCB9-4EEA-B4C6-C49E417F81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438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C61DB-76F3-4789-9F23-C6F20BC0E8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24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3343B-0E54-496E-9BD6-7186E6160E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2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F655E8C-960C-47F3-938F-D5A6CC017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E038537-BDDC-47AF-B9D2-B4C981E100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AVI"/><Relationship Id="rId7" Type="http://schemas.openxmlformats.org/officeDocument/2006/relationships/image" Target="../media/image3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users\irani\Direct_vs_Features%20Debate\enhnc.avi" TargetMode="Externa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oleObject" Target="../embeddings/oleObject34.bin"/><Relationship Id="rId18" Type="http://schemas.openxmlformats.org/officeDocument/2006/relationships/image" Target="../media/image38.wmf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35.bin"/><Relationship Id="rId2" Type="http://schemas.microsoft.com/office/2007/relationships/media" Target="../media/media3.mp4"/><Relationship Id="rId16" Type="http://schemas.openxmlformats.org/officeDocument/2006/relationships/image" Target="../media/image41.png"/><Relationship Id="rId1" Type="http://schemas.openxmlformats.org/officeDocument/2006/relationships/vmlDrawing" Target="../drawings/vmlDrawing8.vml"/><Relationship Id="rId6" Type="http://schemas.openxmlformats.org/officeDocument/2006/relationships/slideLayout" Target="../slideLayouts/slideLayout1.xml"/><Relationship Id="rId11" Type="http://schemas.openxmlformats.org/officeDocument/2006/relationships/oleObject" Target="../embeddings/oleObject33.bin"/><Relationship Id="rId5" Type="http://schemas.openxmlformats.org/officeDocument/2006/relationships/video" Target="../media/media4.mp4"/><Relationship Id="rId15" Type="http://schemas.openxmlformats.org/officeDocument/2006/relationships/image" Target="../media/image40.png"/><Relationship Id="rId10" Type="http://schemas.openxmlformats.org/officeDocument/2006/relationships/image" Target="../media/image35.wmf"/><Relationship Id="rId4" Type="http://schemas.microsoft.com/office/2007/relationships/media" Target="../media/media4.mp4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users\irani\Multi%20Frame%20Parallax\TB1_5W~2.AVI" TargetMode="External"/><Relationship Id="rId1" Type="http://schemas.openxmlformats.org/officeDocument/2006/relationships/video" Target="file:///D:\users\irani\Multi%20Frame%20Parallax\TB1_5~1.AVI" TargetMode="Externa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ideo" Target="TB14B5.AVI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video" Target="file:///D:\users\irani\Direct_vs_Features%20Debate\tb_w.AVI" TargetMode="External"/><Relationship Id="rId1" Type="http://schemas.openxmlformats.org/officeDocument/2006/relationships/video" Target="file:///D:\users\irani\Direct_vs_Features%20Debate\tb.AVI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users\irani\Direct_vs_Features%20Debate\TOYS1_~1.AVI" TargetMode="External"/><Relationship Id="rId1" Type="http://schemas.openxmlformats.org/officeDocument/2006/relationships/video" Target="file:///D:\users\irani\Direct_vs_Features%20Debate\TOYS1W~1.AVI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video" Target="file:///D:\users\irani\Multi%20Frame%20Parallax\house_wb.avi" TargetMode="External"/><Relationship Id="rId1" Type="http://schemas.openxmlformats.org/officeDocument/2006/relationships/video" Target="file:///D:\users\irani\Multi%20Frame%20Parallax\house_b.avi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7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media" Target="../media/media6.avi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video" Target="../media/media6.avi"/><Relationship Id="rId9" Type="http://schemas.openxmlformats.org/officeDocument/2006/relationships/image" Target="../media/image55.png"/><Relationship Id="rId1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9.wmf"/><Relationship Id="rId18" Type="http://schemas.openxmlformats.org/officeDocument/2006/relationships/oleObject" Target="../embeddings/oleObject12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3.emf"/><Relationship Id="rId7" Type="http://schemas.openxmlformats.org/officeDocument/2006/relationships/image" Target="../media/image6.w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5" Type="http://schemas.openxmlformats.org/officeDocument/2006/relationships/image" Target="../media/image10.emf"/><Relationship Id="rId23" Type="http://schemas.openxmlformats.org/officeDocument/2006/relationships/image" Target="../media/image14.e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12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7.wmf"/><Relationship Id="rId14" Type="http://schemas.openxmlformats.org/officeDocument/2006/relationships/oleObject" Target="../embeddings/oleObject10.bin"/><Relationship Id="rId22" Type="http://schemas.openxmlformats.org/officeDocument/2006/relationships/oleObject" Target="../embeddings/oleObject1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7.wmf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25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3.wmf"/><Relationship Id="rId5" Type="http://schemas.openxmlformats.org/officeDocument/2006/relationships/image" Target="../media/image22.wmf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2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users\irani\Direct_vs_Features%20Debate\airport.avi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530225" y="3378200"/>
          <a:ext cx="837406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Equation" r:id="rId4" imgW="3175000" imgH="241300" progId="Equation.3">
                  <p:embed/>
                </p:oleObj>
              </mc:Choice>
              <mc:Fallback>
                <p:oleObj name="Equation" r:id="rId4" imgW="31750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3378200"/>
                        <a:ext cx="8374063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31800" y="2819400"/>
            <a:ext cx="7772400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/>
              <a:t>Linearizing   (assuming small </a:t>
            </a:r>
            <a:r>
              <a:rPr lang="en-US" altLang="en-US" i="1"/>
              <a:t>(u,v)</a:t>
            </a:r>
            <a:r>
              <a:rPr lang="en-US" altLang="en-US"/>
              <a:t>):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1800" y="1524000"/>
            <a:ext cx="7772400" cy="13604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Brightness Constancy Equation: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396413" cy="1143000"/>
          </a:xfrm>
        </p:spPr>
        <p:txBody>
          <a:bodyPr/>
          <a:lstStyle/>
          <a:p>
            <a:pPr eaLnBrk="1" hangingPunct="1"/>
            <a:r>
              <a:rPr lang="en-US" altLang="en-US" sz="5400" b="1" smtClean="0">
                <a:solidFill>
                  <a:srgbClr val="D60093"/>
                </a:solidFill>
              </a:rPr>
              <a:t>The Brightness Constraint</a:t>
            </a:r>
            <a:endParaRPr lang="en-US" altLang="en-US" smtClean="0">
              <a:solidFill>
                <a:srgbClr val="D60093"/>
              </a:solidFill>
            </a:endParaRPr>
          </a:p>
        </p:txBody>
      </p:sp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2562225" y="2105025"/>
          <a:ext cx="5327650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Equation" r:id="rId6" imgW="2019300" imgH="203200" progId="Equation.3">
                  <p:embed/>
                </p:oleObj>
              </mc:Choice>
              <mc:Fallback>
                <p:oleObj name="Equation" r:id="rId6" imgW="2019300" imgH="203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2225" y="2105025"/>
                        <a:ext cx="5327650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183" name="Group 7"/>
          <p:cNvGrpSpPr>
            <a:grpSpLocks/>
          </p:cNvGrpSpPr>
          <p:nvPr/>
        </p:nvGrpSpPr>
        <p:grpSpPr bwMode="auto">
          <a:xfrm>
            <a:off x="3468688" y="4872038"/>
            <a:ext cx="4721225" cy="506412"/>
            <a:chOff x="2185" y="2846"/>
            <a:chExt cx="2974" cy="319"/>
          </a:xfrm>
        </p:grpSpPr>
        <p:sp>
          <p:nvSpPr>
            <p:cNvPr id="4110" name="Rectangle 8"/>
            <p:cNvSpPr>
              <a:spLocks noChangeArrowheads="1"/>
            </p:cNvSpPr>
            <p:nvPr/>
          </p:nvSpPr>
          <p:spPr bwMode="auto">
            <a:xfrm>
              <a:off x="2185" y="2875"/>
              <a:ext cx="56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Where:</a:t>
              </a:r>
              <a:endParaRPr lang="en-US" altLang="en-US" sz="2000">
                <a:latin typeface="Times New Roman" panose="02020603050405020304" pitchFamily="18" charset="0"/>
              </a:endParaRPr>
            </a:p>
          </p:txBody>
        </p:sp>
        <p:grpSp>
          <p:nvGrpSpPr>
            <p:cNvPr id="4111" name="Group 9"/>
            <p:cNvGrpSpPr>
              <a:grpSpLocks/>
            </p:cNvGrpSpPr>
            <p:nvPr/>
          </p:nvGrpSpPr>
          <p:grpSpPr bwMode="auto">
            <a:xfrm>
              <a:off x="3078" y="2846"/>
              <a:ext cx="2081" cy="319"/>
              <a:chOff x="2966" y="2734"/>
              <a:chExt cx="2081" cy="319"/>
            </a:xfrm>
          </p:grpSpPr>
          <p:sp>
            <p:nvSpPr>
              <p:cNvPr id="4112" name="Rectangle 10"/>
              <p:cNvSpPr>
                <a:spLocks noChangeArrowheads="1"/>
              </p:cNvSpPr>
              <p:nvPr/>
            </p:nvSpPr>
            <p:spPr bwMode="auto">
              <a:xfrm>
                <a:off x="4983" y="2763"/>
                <a:ext cx="6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3" name="Rectangle 11"/>
              <p:cNvSpPr>
                <a:spLocks noChangeArrowheads="1"/>
              </p:cNvSpPr>
              <p:nvPr/>
            </p:nvSpPr>
            <p:spPr bwMode="auto">
              <a:xfrm>
                <a:off x="4742" y="2763"/>
                <a:ext cx="48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,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4" name="Rectangle 12"/>
              <p:cNvSpPr>
                <a:spLocks noChangeArrowheads="1"/>
              </p:cNvSpPr>
              <p:nvPr/>
            </p:nvSpPr>
            <p:spPr bwMode="auto">
              <a:xfrm>
                <a:off x="4524" y="2763"/>
                <a:ext cx="6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(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5" name="Rectangle 13"/>
              <p:cNvSpPr>
                <a:spLocks noChangeArrowheads="1"/>
              </p:cNvSpPr>
              <p:nvPr/>
            </p:nvSpPr>
            <p:spPr bwMode="auto">
              <a:xfrm>
                <a:off x="4077" y="2763"/>
                <a:ext cx="6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6" name="Rectangle 14"/>
              <p:cNvSpPr>
                <a:spLocks noChangeArrowheads="1"/>
              </p:cNvSpPr>
              <p:nvPr/>
            </p:nvSpPr>
            <p:spPr bwMode="auto">
              <a:xfrm>
                <a:off x="3836" y="2763"/>
                <a:ext cx="48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,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7" name="Rectangle 15"/>
              <p:cNvSpPr>
                <a:spLocks noChangeArrowheads="1"/>
              </p:cNvSpPr>
              <p:nvPr/>
            </p:nvSpPr>
            <p:spPr bwMode="auto">
              <a:xfrm>
                <a:off x="3618" y="2763"/>
                <a:ext cx="6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(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8" name="Rectangle 16"/>
              <p:cNvSpPr>
                <a:spLocks noChangeArrowheads="1"/>
              </p:cNvSpPr>
              <p:nvPr/>
            </p:nvSpPr>
            <p:spPr bwMode="auto">
              <a:xfrm>
                <a:off x="4861" y="2763"/>
                <a:ext cx="85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9" name="Rectangle 17"/>
              <p:cNvSpPr>
                <a:spLocks noChangeArrowheads="1"/>
              </p:cNvSpPr>
              <p:nvPr/>
            </p:nvSpPr>
            <p:spPr bwMode="auto">
              <a:xfrm>
                <a:off x="4627" y="2763"/>
                <a:ext cx="85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x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0" name="Rectangle 18"/>
              <p:cNvSpPr>
                <a:spLocks noChangeArrowheads="1"/>
              </p:cNvSpPr>
              <p:nvPr/>
            </p:nvSpPr>
            <p:spPr bwMode="auto">
              <a:xfrm>
                <a:off x="4409" y="2763"/>
                <a:ext cx="85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J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1" name="Rectangle 19"/>
              <p:cNvSpPr>
                <a:spLocks noChangeArrowheads="1"/>
              </p:cNvSpPr>
              <p:nvPr/>
            </p:nvSpPr>
            <p:spPr bwMode="auto">
              <a:xfrm>
                <a:off x="3954" y="2763"/>
                <a:ext cx="85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2" name="Rectangle 20"/>
              <p:cNvSpPr>
                <a:spLocks noChangeArrowheads="1"/>
              </p:cNvSpPr>
              <p:nvPr/>
            </p:nvSpPr>
            <p:spPr bwMode="auto">
              <a:xfrm>
                <a:off x="3721" y="2763"/>
                <a:ext cx="85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x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3" name="Rectangle 21"/>
              <p:cNvSpPr>
                <a:spLocks noChangeArrowheads="1"/>
              </p:cNvSpPr>
              <p:nvPr/>
            </p:nvSpPr>
            <p:spPr bwMode="auto">
              <a:xfrm>
                <a:off x="3472" y="2763"/>
                <a:ext cx="6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I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4" name="Rectangle 22"/>
              <p:cNvSpPr>
                <a:spLocks noChangeArrowheads="1"/>
              </p:cNvSpPr>
              <p:nvPr/>
            </p:nvSpPr>
            <p:spPr bwMode="auto">
              <a:xfrm>
                <a:off x="2966" y="2763"/>
                <a:ext cx="6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I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5" name="Rectangle 23"/>
              <p:cNvSpPr>
                <a:spLocks noChangeArrowheads="1"/>
              </p:cNvSpPr>
              <p:nvPr/>
            </p:nvSpPr>
            <p:spPr bwMode="auto">
              <a:xfrm>
                <a:off x="3104" y="2919"/>
                <a:ext cx="3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6" name="Rectangle 24"/>
              <p:cNvSpPr>
                <a:spLocks noChangeArrowheads="1"/>
              </p:cNvSpPr>
              <p:nvPr/>
            </p:nvSpPr>
            <p:spPr bwMode="auto">
              <a:xfrm>
                <a:off x="4212" y="2734"/>
                <a:ext cx="105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-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7" name="Rectangle 25"/>
              <p:cNvSpPr>
                <a:spLocks noChangeArrowheads="1"/>
              </p:cNvSpPr>
              <p:nvPr/>
            </p:nvSpPr>
            <p:spPr bwMode="auto">
              <a:xfrm>
                <a:off x="3254" y="2734"/>
                <a:ext cx="105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=</a:t>
                </a: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</p:grpSp>
      </p:grpSp>
      <p:graphicFrame>
        <p:nvGraphicFramePr>
          <p:cNvPr id="50202" name="Object 26"/>
          <p:cNvGraphicFramePr>
            <a:graphicFrameLocks noChangeAspect="1"/>
          </p:cNvGraphicFramePr>
          <p:nvPr/>
        </p:nvGraphicFramePr>
        <p:xfrm>
          <a:off x="3492500" y="4076700"/>
          <a:ext cx="3214688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Equation" r:id="rId8" imgW="1218671" imgH="241195" progId="Equation.3">
                  <p:embed/>
                </p:oleObj>
              </mc:Choice>
              <mc:Fallback>
                <p:oleObj name="Equation" r:id="rId8" imgW="1218671" imgH="241195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4076700"/>
                        <a:ext cx="3214688" cy="631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546100" y="5013325"/>
            <a:ext cx="7867650" cy="514350"/>
          </a:xfrm>
          <a:prstGeom prst="rect">
            <a:avLst/>
          </a:prstGeom>
          <a:solidFill>
            <a:srgbClr val="00FF00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 i="1">
                <a:latin typeface="Times New Roman" panose="02020603050405020304" pitchFamily="18" charset="0"/>
              </a:rPr>
              <a:t>Each pixel provides 1 equation in 2 unknowns (u,v).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grpSp>
        <p:nvGrpSpPr>
          <p:cNvPr id="50204" name="Group 28"/>
          <p:cNvGrpSpPr>
            <a:grpSpLocks/>
          </p:cNvGrpSpPr>
          <p:nvPr/>
        </p:nvGrpSpPr>
        <p:grpSpPr bwMode="auto">
          <a:xfrm>
            <a:off x="457200" y="5313363"/>
            <a:ext cx="3249613" cy="749300"/>
            <a:chOff x="288" y="3319"/>
            <a:chExt cx="2047" cy="472"/>
          </a:xfrm>
        </p:grpSpPr>
        <p:sp>
          <p:nvSpPr>
            <p:cNvPr id="4108" name="Rectangle 29"/>
            <p:cNvSpPr>
              <a:spLocks noChangeArrowheads="1"/>
            </p:cNvSpPr>
            <p:nvPr/>
          </p:nvSpPr>
          <p:spPr bwMode="auto">
            <a:xfrm>
              <a:off x="288" y="3319"/>
              <a:ext cx="2047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       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           </a:t>
              </a:r>
              <a:r>
                <a:rPr lang="en-US" altLang="en-US" sz="2400" b="1">
                  <a:latin typeface="Times New Roman" panose="02020603050405020304" pitchFamily="18" charset="0"/>
                </a:rPr>
                <a:t>Insufficient info.</a:t>
              </a:r>
              <a:endPara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09" name="AutoShape 30"/>
            <p:cNvSpPr>
              <a:spLocks noChangeArrowheads="1"/>
            </p:cNvSpPr>
            <p:nvPr/>
          </p:nvSpPr>
          <p:spPr bwMode="auto">
            <a:xfrm>
              <a:off x="373" y="3567"/>
              <a:ext cx="365" cy="203"/>
            </a:xfrm>
            <a:prstGeom prst="rightArrow">
              <a:avLst>
                <a:gd name="adj1" fmla="val 50000"/>
                <a:gd name="adj2" fmla="val 44951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444500" y="5829300"/>
            <a:ext cx="8080375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sng">
                <a:latin typeface="Times New Roman" panose="02020603050405020304" pitchFamily="18" charset="0"/>
              </a:rPr>
              <a:t>Another constraint:</a:t>
            </a:r>
            <a:r>
              <a:rPr lang="en-US" altLang="en-US" sz="2400">
                <a:latin typeface="Times New Roman" panose="02020603050405020304" pitchFamily="18" charset="0"/>
              </a:rPr>
              <a:t>  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Global Motion Model Constraint</a:t>
            </a:r>
            <a:endParaRPr lang="en-US" altLang="en-US" sz="24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utoUpdateAnimBg="0"/>
      <p:bldP spid="50203" grpId="0" animBg="1" autoUpdateAnimBg="0"/>
      <p:bldP spid="5020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81038" y="1074738"/>
            <a:ext cx="1193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Original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81038" y="5786438"/>
            <a:ext cx="11620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Outliers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064375" y="1058863"/>
            <a:ext cx="1193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Original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650038" y="5786438"/>
            <a:ext cx="15970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Synthesized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52400" y="152400"/>
            <a:ext cx="8966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8080"/>
                </a:solidFill>
              </a:rPr>
              <a:t>Video Removal</a:t>
            </a:r>
            <a:endParaRPr lang="en-US" altLang="he-IL" sz="4400" dirty="0">
              <a:solidFill>
                <a:srgbClr val="008080"/>
              </a:solidFill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3132138" y="6237288"/>
            <a:ext cx="647700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MICHSE~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1481932"/>
            <a:ext cx="3429000" cy="4419600"/>
          </a:xfrm>
          <a:prstGeom prst="rect">
            <a:avLst/>
          </a:prstGeom>
        </p:spPr>
      </p:pic>
      <p:pic>
        <p:nvPicPr>
          <p:cNvPr id="3" name="MICHNO~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0072" y="1481932"/>
            <a:ext cx="3429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02" grpId="0" autoUpdateAnimBg="0"/>
      <p:bldP spid="4103" grpId="0" autoUpdateAnimBg="0"/>
      <p:bldP spid="410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enhnc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270125"/>
            <a:ext cx="91408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547813" y="5797550"/>
            <a:ext cx="1625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ORIGINAL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815013" y="5810250"/>
            <a:ext cx="17811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ENHANCED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73038" y="228600"/>
            <a:ext cx="8966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8080"/>
                </a:solidFill>
              </a:rPr>
              <a:t>Video Enhancement</a:t>
            </a:r>
            <a:endParaRPr lang="en-US" altLang="he-IL" sz="4400">
              <a:solidFill>
                <a:srgbClr val="00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2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123" grpId="0"/>
      <p:bldP spid="51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15900" y="260350"/>
            <a:ext cx="8604250" cy="2609850"/>
          </a:xfrm>
          <a:prstGeom prst="rect">
            <a:avLst/>
          </a:prstGeom>
          <a:noFill/>
          <a:ln w="28575">
            <a:solidFill>
              <a:srgbClr val="CC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e-IL" sz="2400" b="1" u="sng">
                <a:solidFill>
                  <a:srgbClr val="D60093"/>
                </a:solidFill>
                <a:latin typeface="Tahoma" panose="020B0604030504040204" pitchFamily="34" charset="0"/>
              </a:rPr>
              <a:t>Direct Methods:</a:t>
            </a:r>
            <a:r>
              <a:rPr lang="en-US" altLang="he-IL" sz="2400">
                <a:latin typeface="Tahoma" panose="020B0604030504040204" pitchFamily="34" charset="0"/>
              </a:rPr>
              <a:t> 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he-IL" sz="2400">
                <a:latin typeface="Tahoma" panose="020B0604030504040204" pitchFamily="34" charset="0"/>
              </a:rPr>
              <a:t>Methods for motion and/or shape estimation, which recover the unknown parameters  </a:t>
            </a:r>
            <a:r>
              <a:rPr lang="en-US" altLang="he-IL" sz="2400" b="1">
                <a:solidFill>
                  <a:schemeClr val="accent2"/>
                </a:solidFill>
                <a:latin typeface="Tahoma" panose="020B0604030504040204" pitchFamily="34" charset="0"/>
              </a:rPr>
              <a:t>directly</a:t>
            </a:r>
            <a:r>
              <a:rPr lang="en-US" altLang="he-IL" sz="2400">
                <a:latin typeface="Tahoma" panose="020B0604030504040204" pitchFamily="34" charset="0"/>
              </a:rPr>
              <a:t> from </a:t>
            </a:r>
            <a:r>
              <a:rPr lang="en-US" altLang="he-IL" sz="2400">
                <a:solidFill>
                  <a:schemeClr val="accent2"/>
                </a:solidFill>
                <a:latin typeface="Tahoma" panose="020B0604030504040204" pitchFamily="34" charset="0"/>
              </a:rPr>
              <a:t>image intensities</a:t>
            </a:r>
            <a:r>
              <a:rPr lang="en-US" altLang="he-IL" sz="2400">
                <a:latin typeface="Tahoma" panose="020B0604030504040204" pitchFamily="34" charset="0"/>
              </a:rPr>
              <a:t>.</a:t>
            </a:r>
          </a:p>
          <a:p>
            <a:pPr>
              <a:lnSpc>
                <a:spcPct val="40000"/>
              </a:lnSpc>
              <a:spcBef>
                <a:spcPct val="50000"/>
              </a:spcBef>
              <a:buFontTx/>
              <a:buNone/>
            </a:pPr>
            <a:endParaRPr lang="en-US" altLang="he-IL" sz="240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he-IL" sz="2400" b="1">
                <a:latin typeface="Tahoma" panose="020B0604030504040204" pitchFamily="34" charset="0"/>
                <a:sym typeface="Wingdings" panose="05000000000000000000" pitchFamily="2" charset="2"/>
              </a:rPr>
              <a:t>  </a:t>
            </a:r>
            <a:r>
              <a:rPr lang="en-US" altLang="he-IL" sz="2400" b="1">
                <a:latin typeface="Tahoma" panose="020B0604030504040204" pitchFamily="34" charset="0"/>
              </a:rPr>
              <a:t>Error measure based on </a:t>
            </a:r>
            <a:r>
              <a:rPr lang="en-US" altLang="he-IL" sz="2400" b="1" u="sng">
                <a:latin typeface="Tahoma" panose="020B0604030504040204" pitchFamily="34" charset="0"/>
              </a:rPr>
              <a:t>dense</a:t>
            </a:r>
            <a:r>
              <a:rPr lang="en-US" altLang="he-IL" sz="2400" b="1">
                <a:latin typeface="Tahoma" panose="020B0604030504040204" pitchFamily="34" charset="0"/>
              </a:rPr>
              <a:t> image quantities</a:t>
            </a:r>
            <a:br>
              <a:rPr lang="en-US" altLang="he-IL" sz="2400" b="1">
                <a:latin typeface="Tahoma" panose="020B0604030504040204" pitchFamily="34" charset="0"/>
              </a:rPr>
            </a:br>
            <a:r>
              <a:rPr lang="en-US" altLang="he-IL" sz="2200" i="1">
                <a:latin typeface="Tahoma" panose="020B0604030504040204" pitchFamily="34" charset="0"/>
              </a:rPr>
              <a:t>(Confidence-weighted regression;  Exploits all available information)</a:t>
            </a:r>
            <a:endParaRPr lang="en-US" altLang="he-IL" sz="2000">
              <a:latin typeface="Tahoma" panose="020B0604030504040204" pitchFamily="34" charset="0"/>
            </a:endParaRPr>
          </a:p>
        </p:txBody>
      </p:sp>
      <p:sp>
        <p:nvSpPr>
          <p:cNvPr id="13318" name="Text Box 2"/>
          <p:cNvSpPr txBox="1">
            <a:spLocks noChangeArrowheads="1"/>
          </p:cNvSpPr>
          <p:nvPr/>
        </p:nvSpPr>
        <p:spPr bwMode="auto">
          <a:xfrm>
            <a:off x="215900" y="3671888"/>
            <a:ext cx="8604250" cy="2792412"/>
          </a:xfrm>
          <a:prstGeom prst="rect">
            <a:avLst/>
          </a:prstGeom>
          <a:noFill/>
          <a:ln w="28575">
            <a:solidFill>
              <a:srgbClr val="CC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e-IL" sz="2400" b="1" u="sng">
                <a:solidFill>
                  <a:srgbClr val="D60093"/>
                </a:solidFill>
                <a:latin typeface="Tahoma" panose="020B0604030504040204" pitchFamily="34" charset="0"/>
              </a:rPr>
              <a:t>Feature-based Methods:</a:t>
            </a:r>
            <a:r>
              <a:rPr lang="en-US" altLang="he-IL" sz="2400">
                <a:latin typeface="Tahoma" panose="020B0604030504040204" pitchFamily="34" charset="0"/>
              </a:rPr>
              <a:t>  </a:t>
            </a:r>
            <a:br>
              <a:rPr lang="en-US" altLang="he-IL" sz="2400">
                <a:latin typeface="Tahoma" panose="020B0604030504040204" pitchFamily="34" charset="0"/>
              </a:rPr>
            </a:br>
            <a:r>
              <a:rPr lang="en-US" altLang="he-IL" sz="2400">
                <a:latin typeface="Tahoma" panose="020B0604030504040204" pitchFamily="34" charset="0"/>
              </a:rPr>
              <a:t/>
            </a:r>
            <a:br>
              <a:rPr lang="en-US" altLang="he-IL" sz="2400">
                <a:latin typeface="Tahoma" panose="020B0604030504040204" pitchFamily="34" charset="0"/>
              </a:rPr>
            </a:br>
            <a:r>
              <a:rPr lang="en-US" altLang="he-IL" sz="2400">
                <a:latin typeface="Tahoma" panose="020B0604030504040204" pitchFamily="34" charset="0"/>
              </a:rPr>
              <a:t>Methods for motion and/or shape estimation based on</a:t>
            </a:r>
            <a:br>
              <a:rPr lang="en-US" altLang="he-IL" sz="2400">
                <a:latin typeface="Tahoma" panose="020B0604030504040204" pitchFamily="34" charset="0"/>
              </a:rPr>
            </a:br>
            <a:r>
              <a:rPr lang="en-US" altLang="he-IL" sz="2400" b="1">
                <a:solidFill>
                  <a:schemeClr val="accent2"/>
                </a:solidFill>
                <a:latin typeface="Tahoma" panose="020B0604030504040204" pitchFamily="34" charset="0"/>
              </a:rPr>
              <a:t>feature matches</a:t>
            </a:r>
            <a:r>
              <a:rPr lang="en-US" altLang="he-IL" sz="2400">
                <a:latin typeface="Tahoma" panose="020B0604030504040204" pitchFamily="34" charset="0"/>
              </a:rPr>
              <a:t>  (e.g., SIFT, HOG).</a:t>
            </a:r>
          </a:p>
          <a:p>
            <a:pPr>
              <a:lnSpc>
                <a:spcPct val="40000"/>
              </a:lnSpc>
              <a:spcBef>
                <a:spcPct val="50000"/>
              </a:spcBef>
              <a:buFontTx/>
              <a:buNone/>
            </a:pPr>
            <a:endParaRPr lang="en-US" altLang="he-IL" sz="240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he-IL" sz="2400" b="1">
                <a:latin typeface="Tahoma" panose="020B0604030504040204" pitchFamily="34" charset="0"/>
                <a:sym typeface="Wingdings" panose="05000000000000000000" pitchFamily="2" charset="2"/>
              </a:rPr>
              <a:t>  </a:t>
            </a:r>
            <a:r>
              <a:rPr lang="en-US" altLang="he-IL" sz="2400" b="1">
                <a:latin typeface="Tahoma" panose="020B0604030504040204" pitchFamily="34" charset="0"/>
              </a:rPr>
              <a:t>Error measure based on </a:t>
            </a:r>
            <a:r>
              <a:rPr lang="en-US" altLang="he-IL" sz="2400" b="1" u="sng">
                <a:latin typeface="Tahoma" panose="020B0604030504040204" pitchFamily="34" charset="0"/>
              </a:rPr>
              <a:t>sparse</a:t>
            </a:r>
            <a:r>
              <a:rPr lang="en-US" altLang="he-IL" sz="2400" b="1">
                <a:latin typeface="Tahoma" panose="020B0604030504040204" pitchFamily="34" charset="0"/>
              </a:rPr>
              <a:t> distinct features</a:t>
            </a:r>
            <a:br>
              <a:rPr lang="en-US" altLang="he-IL" sz="2400" b="1">
                <a:latin typeface="Tahoma" panose="020B0604030504040204" pitchFamily="34" charset="0"/>
              </a:rPr>
            </a:br>
            <a:r>
              <a:rPr lang="en-US" altLang="he-IL" sz="2200" i="1">
                <a:latin typeface="Tahoma" panose="020B0604030504040204" pitchFamily="34" charset="0"/>
              </a:rPr>
              <a:t>(Features matches + RANSAC + Parameter estimation)</a:t>
            </a:r>
            <a:endParaRPr lang="en-US" altLang="he-IL" sz="20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3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3708400" y="981075"/>
            <a:ext cx="5543550" cy="2252663"/>
            <a:chOff x="2915816" y="2327564"/>
            <a:chExt cx="5544617" cy="2253745"/>
          </a:xfrm>
        </p:grpSpPr>
        <p:pic>
          <p:nvPicPr>
            <p:cNvPr id="2868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9" t="5345" r="2911" b="7652"/>
            <a:stretch>
              <a:fillRect/>
            </a:stretch>
          </p:blipFill>
          <p:spPr bwMode="auto">
            <a:xfrm>
              <a:off x="2977468" y="2327564"/>
              <a:ext cx="4874282" cy="1997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915816" y="4373246"/>
              <a:ext cx="2016513" cy="208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lnSpc>
                  <a:spcPts val="2000"/>
                </a:lnSpc>
                <a:defRPr/>
              </a:pPr>
              <a:r>
                <a:rPr lang="en-US" dirty="0">
                  <a:solidFill>
                    <a:srgbClr val="FF0000"/>
                  </a:solidFill>
                </a:rPr>
                <a:t>Image gradients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4994254" y="4271597"/>
              <a:ext cx="3466179" cy="208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lnSpc>
                  <a:spcPts val="2000"/>
                </a:lnSpc>
                <a:defRPr/>
              </a:pPr>
              <a:endParaRPr lang="en-US" dirty="0">
                <a:solidFill>
                  <a:srgbClr val="FF0000"/>
                </a:solidFill>
              </a:endParaRPr>
            </a:p>
            <a:p>
              <a:pPr algn="ctr" eaLnBrk="1" hangingPunct="1">
                <a:lnSpc>
                  <a:spcPts val="2000"/>
                </a:lnSpc>
                <a:defRPr/>
              </a:pPr>
              <a:r>
                <a:rPr lang="en-US" dirty="0">
                  <a:solidFill>
                    <a:srgbClr val="FF0000"/>
                  </a:solidFill>
                </a:rPr>
                <a:t>The descriptor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(4x4 array of 8-bin histograms)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5786438" y="1030288"/>
            <a:ext cx="3457575" cy="247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8893175" cy="4114800"/>
          </a:xfrm>
        </p:spPr>
        <p:txBody>
          <a:bodyPr/>
          <a:lstStyle/>
          <a:p>
            <a:pPr lvl="1">
              <a:defRPr/>
            </a:pPr>
            <a:r>
              <a:rPr lang="en-US" sz="2000" dirty="0" smtClean="0"/>
              <a:t>Compute </a:t>
            </a:r>
            <a:r>
              <a:rPr lang="en-US" sz="2000" dirty="0">
                <a:solidFill>
                  <a:srgbClr val="000099"/>
                </a:solidFill>
              </a:rPr>
              <a:t>gradient orientation histograms</a:t>
            </a:r>
            <a:r>
              <a:rPr lang="en-US" sz="2000" dirty="0"/>
              <a:t> of several small </a:t>
            </a:r>
            <a:r>
              <a:rPr lang="en-US" sz="2000" dirty="0" smtClean="0"/>
              <a:t>windows (128 values for each point)</a:t>
            </a:r>
          </a:p>
          <a:p>
            <a:pPr lvl="1">
              <a:defRPr/>
            </a:pPr>
            <a:endParaRPr lang="en-US" sz="2000" dirty="0" smtClean="0"/>
          </a:p>
          <a:p>
            <a:pPr lvl="1">
              <a:defRPr/>
            </a:pPr>
            <a:endParaRPr lang="en-US" sz="2000" dirty="0" smtClean="0"/>
          </a:p>
          <a:p>
            <a:pPr lvl="1">
              <a:defRPr/>
            </a:pPr>
            <a:endParaRPr lang="en-US" sz="2000" dirty="0"/>
          </a:p>
          <a:p>
            <a:pPr marL="457200" lvl="1" indent="0">
              <a:buFontTx/>
              <a:buNone/>
              <a:defRPr/>
            </a:pPr>
            <a:endParaRPr lang="en-US" sz="2000" dirty="0" smtClean="0"/>
          </a:p>
          <a:p>
            <a:pPr marL="457200" lvl="1" indent="0">
              <a:buFontTx/>
              <a:buNone/>
              <a:defRPr/>
            </a:pPr>
            <a:endParaRPr lang="en-US" sz="3200" dirty="0" smtClean="0"/>
          </a:p>
          <a:p>
            <a:pPr lvl="1">
              <a:defRPr/>
            </a:pPr>
            <a:r>
              <a:rPr lang="en-US" sz="2000" dirty="0" smtClean="0"/>
              <a:t>Normalize the descriptor to make it invariant to intensity change</a:t>
            </a:r>
          </a:p>
          <a:p>
            <a:pPr lvl="1">
              <a:defRPr/>
            </a:pPr>
            <a:r>
              <a:rPr lang="en-US" sz="2000" dirty="0" smtClean="0">
                <a:sym typeface="Wingdings" pitchFamily="2" charset="2"/>
              </a:rPr>
              <a:t>To add Scale &amp; Rotation invariance:</a:t>
            </a:r>
            <a:br>
              <a:rPr lang="en-US" sz="2000" dirty="0" smtClean="0">
                <a:sym typeface="Wingdings" pitchFamily="2" charset="2"/>
              </a:rPr>
            </a:br>
            <a:r>
              <a:rPr lang="en-US" sz="2000" dirty="0" smtClean="0"/>
              <a:t>Determine local scale (by maximizing </a:t>
            </a:r>
            <a:r>
              <a:rPr lang="en-US" sz="2000" dirty="0" err="1" smtClean="0"/>
              <a:t>DoG</a:t>
            </a:r>
            <a:r>
              <a:rPr lang="en-US" sz="2000" dirty="0" smtClean="0"/>
              <a:t> in scale and in space), </a:t>
            </a:r>
            <a:br>
              <a:rPr lang="en-US" sz="2000" dirty="0" smtClean="0"/>
            </a:br>
            <a:r>
              <a:rPr lang="en-US" sz="2000" dirty="0" smtClean="0"/>
              <a:t>local orientation as the dominant gradient direction.</a:t>
            </a:r>
            <a:br>
              <a:rPr lang="en-US" sz="2000" dirty="0" smtClean="0"/>
            </a:br>
            <a:endParaRPr lang="ru-RU" sz="2000" dirty="0"/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22225" y="0"/>
            <a:ext cx="9144000" cy="1027113"/>
          </a:xfrm>
        </p:spPr>
        <p:txBody>
          <a:bodyPr/>
          <a:lstStyle/>
          <a:p>
            <a:r>
              <a:rPr lang="en-US" altLang="en-US" sz="3200" b="1" smtClean="0"/>
              <a:t>Example:  The SIFT Descriptor</a:t>
            </a:r>
            <a:br>
              <a:rPr lang="en-US" altLang="en-US" sz="3200" b="1" smtClean="0"/>
            </a:br>
            <a:endParaRPr lang="ru-RU" altLang="en-US" sz="3200" b="1" baseline="30000" smtClean="0"/>
          </a:p>
        </p:txBody>
      </p:sp>
      <p:sp>
        <p:nvSpPr>
          <p:cNvPr id="28678" name="Line 4"/>
          <p:cNvSpPr>
            <a:spLocks noChangeShapeType="1"/>
          </p:cNvSpPr>
          <p:nvPr/>
        </p:nvSpPr>
        <p:spPr bwMode="auto">
          <a:xfrm>
            <a:off x="22225" y="65246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Text Box 5"/>
          <p:cNvSpPr txBox="1">
            <a:spLocks noChangeArrowheads="1"/>
          </p:cNvSpPr>
          <p:nvPr/>
        </p:nvSpPr>
        <p:spPr bwMode="auto">
          <a:xfrm>
            <a:off x="73025" y="6459538"/>
            <a:ext cx="83915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D.Lowe. “Distinctive Image Features from Scale-Invariant Keypoints”. IJCV 2004</a:t>
            </a:r>
            <a:endParaRPr lang="ru-RU" altLang="en-US" sz="180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17563" y="4652963"/>
            <a:ext cx="7404100" cy="17541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FF0000"/>
                </a:solidFill>
              </a:rPr>
              <a:t>Compute descriptors in each image </a:t>
            </a:r>
            <a:br>
              <a:rPr lang="en-US" altLang="en-US" sz="1800">
                <a:solidFill>
                  <a:srgbClr val="FF0000"/>
                </a:solidFill>
              </a:rPr>
            </a:br>
            <a:r>
              <a:rPr lang="en-US" altLang="en-US" sz="1800">
                <a:solidFill>
                  <a:srgbClr val="FF0000"/>
                </a:solidFill>
              </a:rPr>
              <a:t>Find descriptors matches across images</a:t>
            </a:r>
            <a:br>
              <a:rPr lang="en-US" altLang="en-US" sz="1800">
                <a:solidFill>
                  <a:srgbClr val="FF0000"/>
                </a:solidFill>
              </a:rPr>
            </a:br>
            <a:r>
              <a:rPr lang="en-US" altLang="en-US" sz="1800">
                <a:solidFill>
                  <a:srgbClr val="FF0000"/>
                </a:solidFill>
              </a:rPr>
              <a:t>	</a:t>
            </a:r>
            <a:r>
              <a:rPr lang="en-US" altLang="en-US" sz="1800">
                <a:solidFill>
                  <a:srgbClr val="FF0000"/>
                </a:solidFill>
                <a:sym typeface="Wingdings" panose="05000000000000000000" pitchFamily="2" charset="2"/>
              </a:rPr>
              <a:t> Estimate transformation between the pair of images.</a:t>
            </a:r>
            <a:endParaRPr lang="en-US" altLang="en-US" sz="180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altLang="en-US" sz="1800" u="sng">
                <a:solidFill>
                  <a:srgbClr val="FF0000"/>
                </a:solidFill>
              </a:rPr>
              <a:t>In case of multiple motions:</a:t>
            </a:r>
            <a:r>
              <a:rPr lang="en-US" altLang="en-US" sz="1800">
                <a:solidFill>
                  <a:srgbClr val="FF0000"/>
                </a:solidFill>
              </a:rPr>
              <a:t/>
            </a:r>
            <a:br>
              <a:rPr lang="en-US" altLang="en-US" sz="1800">
                <a:solidFill>
                  <a:srgbClr val="FF0000"/>
                </a:solidFill>
              </a:rPr>
            </a:br>
            <a:r>
              <a:rPr lang="en-US" altLang="en-US" sz="1800">
                <a:solidFill>
                  <a:srgbClr val="FF0000"/>
                </a:solidFill>
              </a:rPr>
              <a:t>Use</a:t>
            </a:r>
            <a:r>
              <a:rPr lang="en-US" altLang="en-US" sz="1800" b="1">
                <a:solidFill>
                  <a:srgbClr val="FF0000"/>
                </a:solidFill>
              </a:rPr>
              <a:t> RANSAC (Random Sampling and Consensus) </a:t>
            </a:r>
            <a:r>
              <a:rPr lang="en-US" altLang="en-US" sz="1800">
                <a:solidFill>
                  <a:srgbClr val="FF0000"/>
                </a:solidFill>
              </a:rPr>
              <a:t>to compute </a:t>
            </a:r>
            <a:br>
              <a:rPr lang="en-US" altLang="en-US" sz="1800">
                <a:solidFill>
                  <a:srgbClr val="FF0000"/>
                </a:solidFill>
              </a:rPr>
            </a:br>
            <a:r>
              <a:rPr lang="en-US" altLang="en-US" sz="1800">
                <a:solidFill>
                  <a:srgbClr val="FF0000"/>
                </a:solidFill>
              </a:rPr>
              <a:t>Affine-transformation / Homography / Essential-Matrix / etc.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1750" y="0"/>
            <a:ext cx="9237663" cy="1271588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D60093"/>
                </a:solidFill>
              </a:rPr>
              <a:t>Benefits of Direct Methods</a:t>
            </a:r>
            <a:endParaRPr lang="en-US" altLang="en-US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98600"/>
            <a:ext cx="10104438" cy="4114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accent2"/>
                </a:solidFill>
                <a:latin typeface="Tahoma" panose="020B0604030504040204" pitchFamily="34" charset="0"/>
              </a:rPr>
              <a:t>High subpixel accuracy.</a:t>
            </a:r>
            <a:br>
              <a:rPr lang="en-US" altLang="en-US" smtClean="0">
                <a:solidFill>
                  <a:schemeClr val="accent2"/>
                </a:solidFill>
                <a:latin typeface="Tahoma" panose="020B0604030504040204" pitchFamily="34" charset="0"/>
              </a:rPr>
            </a:br>
            <a:endParaRPr lang="en-US" altLang="en-US" smtClean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u="sng" smtClean="0">
                <a:solidFill>
                  <a:schemeClr val="accent2"/>
                </a:solidFill>
                <a:latin typeface="Tahoma" panose="020B0604030504040204" pitchFamily="34" charset="0"/>
              </a:rPr>
              <a:t>Simultaneously</a:t>
            </a:r>
            <a:r>
              <a:rPr lang="en-US" altLang="en-US" smtClean="0">
                <a:solidFill>
                  <a:schemeClr val="accent2"/>
                </a:solidFill>
                <a:latin typeface="Tahoma" panose="020B0604030504040204" pitchFamily="34" charset="0"/>
              </a:rPr>
              <a:t> estimate matches + transformation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accent2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    </a:t>
            </a:r>
            <a:r>
              <a:rPr lang="en-US" altLang="en-US" smtClean="0">
                <a:solidFill>
                  <a:schemeClr val="accent2"/>
                </a:solidFill>
                <a:latin typeface="Tahoma" panose="020B0604030504040204" pitchFamily="34" charset="0"/>
              </a:rPr>
              <a:t>Do not need distinct features for image alignment:</a:t>
            </a:r>
          </a:p>
        </p:txBody>
      </p:sp>
      <p:grpSp>
        <p:nvGrpSpPr>
          <p:cNvPr id="75780" name="Group 4"/>
          <p:cNvGrpSpPr>
            <a:grpSpLocks/>
          </p:cNvGrpSpPr>
          <p:nvPr/>
        </p:nvGrpSpPr>
        <p:grpSpPr bwMode="auto">
          <a:xfrm>
            <a:off x="439738" y="3500438"/>
            <a:ext cx="3732212" cy="2317750"/>
            <a:chOff x="277" y="2651"/>
            <a:chExt cx="2351" cy="1460"/>
          </a:xfrm>
        </p:grpSpPr>
        <p:sp>
          <p:nvSpPr>
            <p:cNvPr id="30730" name="Rectangle 5"/>
            <p:cNvSpPr>
              <a:spLocks noChangeArrowheads="1"/>
            </p:cNvSpPr>
            <p:nvPr/>
          </p:nvSpPr>
          <p:spPr bwMode="auto">
            <a:xfrm>
              <a:off x="277" y="2651"/>
              <a:ext cx="2351" cy="1460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0731" name="Freeform 6"/>
            <p:cNvSpPr>
              <a:spLocks/>
            </p:cNvSpPr>
            <p:nvPr/>
          </p:nvSpPr>
          <p:spPr bwMode="auto">
            <a:xfrm>
              <a:off x="342" y="2854"/>
              <a:ext cx="1492" cy="1127"/>
            </a:xfrm>
            <a:custGeom>
              <a:avLst/>
              <a:gdLst>
                <a:gd name="T0" fmla="*/ 381 w 1492"/>
                <a:gd name="T1" fmla="*/ 130 h 1127"/>
                <a:gd name="T2" fmla="*/ 478 w 1492"/>
                <a:gd name="T3" fmla="*/ 113 h 1127"/>
                <a:gd name="T4" fmla="*/ 502 w 1492"/>
                <a:gd name="T5" fmla="*/ 65 h 1127"/>
                <a:gd name="T6" fmla="*/ 559 w 1492"/>
                <a:gd name="T7" fmla="*/ 0 h 1127"/>
                <a:gd name="T8" fmla="*/ 956 w 1492"/>
                <a:gd name="T9" fmla="*/ 32 h 1127"/>
                <a:gd name="T10" fmla="*/ 1094 w 1492"/>
                <a:gd name="T11" fmla="*/ 65 h 1127"/>
                <a:gd name="T12" fmla="*/ 1143 w 1492"/>
                <a:gd name="T13" fmla="*/ 81 h 1127"/>
                <a:gd name="T14" fmla="*/ 1167 w 1492"/>
                <a:gd name="T15" fmla="*/ 89 h 1127"/>
                <a:gd name="T16" fmla="*/ 1216 w 1492"/>
                <a:gd name="T17" fmla="*/ 154 h 1127"/>
                <a:gd name="T18" fmla="*/ 1159 w 1492"/>
                <a:gd name="T19" fmla="*/ 324 h 1127"/>
                <a:gd name="T20" fmla="*/ 1183 w 1492"/>
                <a:gd name="T21" fmla="*/ 462 h 1127"/>
                <a:gd name="T22" fmla="*/ 1321 w 1492"/>
                <a:gd name="T23" fmla="*/ 648 h 1127"/>
                <a:gd name="T24" fmla="*/ 1419 w 1492"/>
                <a:gd name="T25" fmla="*/ 746 h 1127"/>
                <a:gd name="T26" fmla="*/ 1492 w 1492"/>
                <a:gd name="T27" fmla="*/ 908 h 1127"/>
                <a:gd name="T28" fmla="*/ 1475 w 1492"/>
                <a:gd name="T29" fmla="*/ 989 h 1127"/>
                <a:gd name="T30" fmla="*/ 1208 w 1492"/>
                <a:gd name="T31" fmla="*/ 1127 h 1127"/>
                <a:gd name="T32" fmla="*/ 1070 w 1492"/>
                <a:gd name="T33" fmla="*/ 1103 h 1127"/>
                <a:gd name="T34" fmla="*/ 973 w 1492"/>
                <a:gd name="T35" fmla="*/ 1062 h 1127"/>
                <a:gd name="T36" fmla="*/ 867 w 1492"/>
                <a:gd name="T37" fmla="*/ 997 h 1127"/>
                <a:gd name="T38" fmla="*/ 802 w 1492"/>
                <a:gd name="T39" fmla="*/ 948 h 1127"/>
                <a:gd name="T40" fmla="*/ 673 w 1492"/>
                <a:gd name="T41" fmla="*/ 900 h 1127"/>
                <a:gd name="T42" fmla="*/ 583 w 1492"/>
                <a:gd name="T43" fmla="*/ 819 h 1127"/>
                <a:gd name="T44" fmla="*/ 502 w 1492"/>
                <a:gd name="T45" fmla="*/ 721 h 1127"/>
                <a:gd name="T46" fmla="*/ 373 w 1492"/>
                <a:gd name="T47" fmla="*/ 673 h 1127"/>
                <a:gd name="T48" fmla="*/ 227 w 1492"/>
                <a:gd name="T49" fmla="*/ 616 h 1127"/>
                <a:gd name="T50" fmla="*/ 129 w 1492"/>
                <a:gd name="T51" fmla="*/ 567 h 1127"/>
                <a:gd name="T52" fmla="*/ 48 w 1492"/>
                <a:gd name="T53" fmla="*/ 494 h 1127"/>
                <a:gd name="T54" fmla="*/ 16 w 1492"/>
                <a:gd name="T55" fmla="*/ 446 h 1127"/>
                <a:gd name="T56" fmla="*/ 0 w 1492"/>
                <a:gd name="T57" fmla="*/ 421 h 1127"/>
                <a:gd name="T58" fmla="*/ 32 w 1492"/>
                <a:gd name="T59" fmla="*/ 308 h 1127"/>
                <a:gd name="T60" fmla="*/ 373 w 1492"/>
                <a:gd name="T61" fmla="*/ 130 h 1127"/>
                <a:gd name="T62" fmla="*/ 494 w 1492"/>
                <a:gd name="T63" fmla="*/ 57 h 1127"/>
                <a:gd name="T64" fmla="*/ 551 w 1492"/>
                <a:gd name="T65" fmla="*/ 16 h 1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92" h="1127">
                  <a:moveTo>
                    <a:pt x="381" y="130"/>
                  </a:moveTo>
                  <a:cubicBezTo>
                    <a:pt x="414" y="125"/>
                    <a:pt x="451" y="131"/>
                    <a:pt x="478" y="113"/>
                  </a:cubicBezTo>
                  <a:cubicBezTo>
                    <a:pt x="497" y="100"/>
                    <a:pt x="492" y="82"/>
                    <a:pt x="502" y="65"/>
                  </a:cubicBezTo>
                  <a:cubicBezTo>
                    <a:pt x="530" y="15"/>
                    <a:pt x="524" y="24"/>
                    <a:pt x="559" y="0"/>
                  </a:cubicBezTo>
                  <a:cubicBezTo>
                    <a:pt x="692" y="7"/>
                    <a:pt x="824" y="18"/>
                    <a:pt x="956" y="32"/>
                  </a:cubicBezTo>
                  <a:cubicBezTo>
                    <a:pt x="1002" y="47"/>
                    <a:pt x="1046" y="55"/>
                    <a:pt x="1094" y="65"/>
                  </a:cubicBezTo>
                  <a:cubicBezTo>
                    <a:pt x="1111" y="68"/>
                    <a:pt x="1127" y="76"/>
                    <a:pt x="1143" y="81"/>
                  </a:cubicBezTo>
                  <a:cubicBezTo>
                    <a:pt x="1151" y="84"/>
                    <a:pt x="1167" y="89"/>
                    <a:pt x="1167" y="89"/>
                  </a:cubicBezTo>
                  <a:cubicBezTo>
                    <a:pt x="1191" y="112"/>
                    <a:pt x="1206" y="123"/>
                    <a:pt x="1216" y="154"/>
                  </a:cubicBezTo>
                  <a:cubicBezTo>
                    <a:pt x="1197" y="212"/>
                    <a:pt x="1187" y="269"/>
                    <a:pt x="1159" y="324"/>
                  </a:cubicBezTo>
                  <a:cubicBezTo>
                    <a:pt x="1163" y="364"/>
                    <a:pt x="1163" y="424"/>
                    <a:pt x="1183" y="462"/>
                  </a:cubicBezTo>
                  <a:cubicBezTo>
                    <a:pt x="1217" y="527"/>
                    <a:pt x="1272" y="593"/>
                    <a:pt x="1321" y="648"/>
                  </a:cubicBezTo>
                  <a:cubicBezTo>
                    <a:pt x="1350" y="681"/>
                    <a:pt x="1393" y="710"/>
                    <a:pt x="1419" y="746"/>
                  </a:cubicBezTo>
                  <a:cubicBezTo>
                    <a:pt x="1455" y="795"/>
                    <a:pt x="1476" y="850"/>
                    <a:pt x="1492" y="908"/>
                  </a:cubicBezTo>
                  <a:cubicBezTo>
                    <a:pt x="1490" y="918"/>
                    <a:pt x="1485" y="971"/>
                    <a:pt x="1475" y="989"/>
                  </a:cubicBezTo>
                  <a:cubicBezTo>
                    <a:pt x="1425" y="1077"/>
                    <a:pt x="1300" y="1109"/>
                    <a:pt x="1208" y="1127"/>
                  </a:cubicBezTo>
                  <a:cubicBezTo>
                    <a:pt x="1158" y="1122"/>
                    <a:pt x="1116" y="1119"/>
                    <a:pt x="1070" y="1103"/>
                  </a:cubicBezTo>
                  <a:cubicBezTo>
                    <a:pt x="1034" y="1091"/>
                    <a:pt x="1010" y="1071"/>
                    <a:pt x="973" y="1062"/>
                  </a:cubicBezTo>
                  <a:cubicBezTo>
                    <a:pt x="941" y="1032"/>
                    <a:pt x="904" y="1020"/>
                    <a:pt x="867" y="997"/>
                  </a:cubicBezTo>
                  <a:cubicBezTo>
                    <a:pt x="844" y="983"/>
                    <a:pt x="826" y="960"/>
                    <a:pt x="802" y="948"/>
                  </a:cubicBezTo>
                  <a:cubicBezTo>
                    <a:pt x="761" y="928"/>
                    <a:pt x="716" y="916"/>
                    <a:pt x="673" y="900"/>
                  </a:cubicBezTo>
                  <a:cubicBezTo>
                    <a:pt x="644" y="873"/>
                    <a:pt x="605" y="853"/>
                    <a:pt x="583" y="819"/>
                  </a:cubicBezTo>
                  <a:cubicBezTo>
                    <a:pt x="559" y="781"/>
                    <a:pt x="534" y="753"/>
                    <a:pt x="502" y="721"/>
                  </a:cubicBezTo>
                  <a:cubicBezTo>
                    <a:pt x="467" y="686"/>
                    <a:pt x="417" y="685"/>
                    <a:pt x="373" y="673"/>
                  </a:cubicBezTo>
                  <a:cubicBezTo>
                    <a:pt x="321" y="659"/>
                    <a:pt x="278" y="633"/>
                    <a:pt x="227" y="616"/>
                  </a:cubicBezTo>
                  <a:cubicBezTo>
                    <a:pt x="189" y="603"/>
                    <a:pt x="168" y="578"/>
                    <a:pt x="129" y="567"/>
                  </a:cubicBezTo>
                  <a:cubicBezTo>
                    <a:pt x="103" y="541"/>
                    <a:pt x="70" y="523"/>
                    <a:pt x="48" y="494"/>
                  </a:cubicBezTo>
                  <a:cubicBezTo>
                    <a:pt x="36" y="479"/>
                    <a:pt x="27" y="462"/>
                    <a:pt x="16" y="446"/>
                  </a:cubicBezTo>
                  <a:cubicBezTo>
                    <a:pt x="11" y="438"/>
                    <a:pt x="0" y="421"/>
                    <a:pt x="0" y="421"/>
                  </a:cubicBezTo>
                  <a:cubicBezTo>
                    <a:pt x="5" y="387"/>
                    <a:pt x="8" y="337"/>
                    <a:pt x="32" y="308"/>
                  </a:cubicBezTo>
                  <a:cubicBezTo>
                    <a:pt x="129" y="193"/>
                    <a:pt x="230" y="176"/>
                    <a:pt x="373" y="130"/>
                  </a:cubicBezTo>
                  <a:cubicBezTo>
                    <a:pt x="413" y="103"/>
                    <a:pt x="452" y="80"/>
                    <a:pt x="494" y="57"/>
                  </a:cubicBezTo>
                  <a:cubicBezTo>
                    <a:pt x="507" y="49"/>
                    <a:pt x="551" y="36"/>
                    <a:pt x="551" y="16"/>
                  </a:cubicBez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2" name="Oval 7"/>
            <p:cNvSpPr>
              <a:spLocks noChangeArrowheads="1"/>
            </p:cNvSpPr>
            <p:nvPr/>
          </p:nvSpPr>
          <p:spPr bwMode="auto">
            <a:xfrm>
              <a:off x="2012" y="3138"/>
              <a:ext cx="365" cy="219"/>
            </a:xfrm>
            <a:prstGeom prst="ellipse">
              <a:avLst/>
            </a:prstGeom>
            <a:solidFill>
              <a:srgbClr val="FFCCCC"/>
            </a:solidFill>
            <a:ln w="76200">
              <a:solidFill>
                <a:srgbClr val="D6009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75784" name="Group 8"/>
          <p:cNvGrpSpPr>
            <a:grpSpLocks/>
          </p:cNvGrpSpPr>
          <p:nvPr/>
        </p:nvGrpSpPr>
        <p:grpSpPr bwMode="auto">
          <a:xfrm>
            <a:off x="4948238" y="3500438"/>
            <a:ext cx="3732212" cy="2317750"/>
            <a:chOff x="3117" y="2651"/>
            <a:chExt cx="2351" cy="1460"/>
          </a:xfrm>
        </p:grpSpPr>
        <p:sp>
          <p:nvSpPr>
            <p:cNvPr id="30727" name="Rectangle 9"/>
            <p:cNvSpPr>
              <a:spLocks noChangeArrowheads="1"/>
            </p:cNvSpPr>
            <p:nvPr/>
          </p:nvSpPr>
          <p:spPr bwMode="auto">
            <a:xfrm>
              <a:off x="3117" y="2651"/>
              <a:ext cx="2351" cy="1460"/>
            </a:xfrm>
            <a:prstGeom prst="rect">
              <a:avLst/>
            </a:prstGeom>
            <a:solidFill>
              <a:srgbClr val="FFCCCC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0728" name="Freeform 10"/>
            <p:cNvSpPr>
              <a:spLocks/>
            </p:cNvSpPr>
            <p:nvPr/>
          </p:nvSpPr>
          <p:spPr bwMode="auto">
            <a:xfrm rot="-1936864">
              <a:off x="3426" y="3170"/>
              <a:ext cx="1182" cy="770"/>
            </a:xfrm>
            <a:custGeom>
              <a:avLst/>
              <a:gdLst>
                <a:gd name="T0" fmla="*/ 150 w 1492"/>
                <a:gd name="T1" fmla="*/ 29 h 1127"/>
                <a:gd name="T2" fmla="*/ 189 w 1492"/>
                <a:gd name="T3" fmla="*/ 25 h 1127"/>
                <a:gd name="T4" fmla="*/ 198 w 1492"/>
                <a:gd name="T5" fmla="*/ 14 h 1127"/>
                <a:gd name="T6" fmla="*/ 220 w 1492"/>
                <a:gd name="T7" fmla="*/ 0 h 1127"/>
                <a:gd name="T8" fmla="*/ 376 w 1492"/>
                <a:gd name="T9" fmla="*/ 7 h 1127"/>
                <a:gd name="T10" fmla="*/ 431 w 1492"/>
                <a:gd name="T11" fmla="*/ 14 h 1127"/>
                <a:gd name="T12" fmla="*/ 451 w 1492"/>
                <a:gd name="T13" fmla="*/ 18 h 1127"/>
                <a:gd name="T14" fmla="*/ 460 w 1492"/>
                <a:gd name="T15" fmla="*/ 20 h 1127"/>
                <a:gd name="T16" fmla="*/ 479 w 1492"/>
                <a:gd name="T17" fmla="*/ 33 h 1127"/>
                <a:gd name="T18" fmla="*/ 456 w 1492"/>
                <a:gd name="T19" fmla="*/ 70 h 1127"/>
                <a:gd name="T20" fmla="*/ 466 w 1492"/>
                <a:gd name="T21" fmla="*/ 101 h 1127"/>
                <a:gd name="T22" fmla="*/ 520 w 1492"/>
                <a:gd name="T23" fmla="*/ 141 h 1127"/>
                <a:gd name="T24" fmla="*/ 559 w 1492"/>
                <a:gd name="T25" fmla="*/ 163 h 1127"/>
                <a:gd name="T26" fmla="*/ 588 w 1492"/>
                <a:gd name="T27" fmla="*/ 198 h 1127"/>
                <a:gd name="T28" fmla="*/ 581 w 1492"/>
                <a:gd name="T29" fmla="*/ 216 h 1127"/>
                <a:gd name="T30" fmla="*/ 476 w 1492"/>
                <a:gd name="T31" fmla="*/ 245 h 1127"/>
                <a:gd name="T32" fmla="*/ 421 w 1492"/>
                <a:gd name="T33" fmla="*/ 240 h 1127"/>
                <a:gd name="T34" fmla="*/ 383 w 1492"/>
                <a:gd name="T35" fmla="*/ 232 h 1127"/>
                <a:gd name="T36" fmla="*/ 341 w 1492"/>
                <a:gd name="T37" fmla="*/ 217 h 1127"/>
                <a:gd name="T38" fmla="*/ 315 w 1492"/>
                <a:gd name="T39" fmla="*/ 207 h 1127"/>
                <a:gd name="T40" fmla="*/ 265 w 1492"/>
                <a:gd name="T41" fmla="*/ 196 h 1127"/>
                <a:gd name="T42" fmla="*/ 230 w 1492"/>
                <a:gd name="T43" fmla="*/ 179 h 1127"/>
                <a:gd name="T44" fmla="*/ 198 w 1492"/>
                <a:gd name="T45" fmla="*/ 157 h 1127"/>
                <a:gd name="T46" fmla="*/ 147 w 1492"/>
                <a:gd name="T47" fmla="*/ 147 h 1127"/>
                <a:gd name="T48" fmla="*/ 90 w 1492"/>
                <a:gd name="T49" fmla="*/ 135 h 1127"/>
                <a:gd name="T50" fmla="*/ 51 w 1492"/>
                <a:gd name="T51" fmla="*/ 123 h 1127"/>
                <a:gd name="T52" fmla="*/ 19 w 1492"/>
                <a:gd name="T53" fmla="*/ 108 h 1127"/>
                <a:gd name="T54" fmla="*/ 6 w 1492"/>
                <a:gd name="T55" fmla="*/ 97 h 1127"/>
                <a:gd name="T56" fmla="*/ 0 w 1492"/>
                <a:gd name="T57" fmla="*/ 92 h 1127"/>
                <a:gd name="T58" fmla="*/ 13 w 1492"/>
                <a:gd name="T59" fmla="*/ 67 h 1127"/>
                <a:gd name="T60" fmla="*/ 147 w 1492"/>
                <a:gd name="T61" fmla="*/ 29 h 1127"/>
                <a:gd name="T62" fmla="*/ 195 w 1492"/>
                <a:gd name="T63" fmla="*/ 12 h 1127"/>
                <a:gd name="T64" fmla="*/ 217 w 1492"/>
                <a:gd name="T65" fmla="*/ 3 h 1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92" h="1127">
                  <a:moveTo>
                    <a:pt x="381" y="130"/>
                  </a:moveTo>
                  <a:cubicBezTo>
                    <a:pt x="414" y="125"/>
                    <a:pt x="451" y="131"/>
                    <a:pt x="478" y="113"/>
                  </a:cubicBezTo>
                  <a:cubicBezTo>
                    <a:pt x="497" y="100"/>
                    <a:pt x="492" y="82"/>
                    <a:pt x="502" y="65"/>
                  </a:cubicBezTo>
                  <a:cubicBezTo>
                    <a:pt x="530" y="15"/>
                    <a:pt x="524" y="24"/>
                    <a:pt x="559" y="0"/>
                  </a:cubicBezTo>
                  <a:cubicBezTo>
                    <a:pt x="692" y="7"/>
                    <a:pt x="824" y="18"/>
                    <a:pt x="956" y="32"/>
                  </a:cubicBezTo>
                  <a:cubicBezTo>
                    <a:pt x="1002" y="47"/>
                    <a:pt x="1046" y="55"/>
                    <a:pt x="1094" y="65"/>
                  </a:cubicBezTo>
                  <a:cubicBezTo>
                    <a:pt x="1111" y="68"/>
                    <a:pt x="1127" y="76"/>
                    <a:pt x="1143" y="81"/>
                  </a:cubicBezTo>
                  <a:cubicBezTo>
                    <a:pt x="1151" y="84"/>
                    <a:pt x="1167" y="89"/>
                    <a:pt x="1167" y="89"/>
                  </a:cubicBezTo>
                  <a:cubicBezTo>
                    <a:pt x="1191" y="112"/>
                    <a:pt x="1206" y="123"/>
                    <a:pt x="1216" y="154"/>
                  </a:cubicBezTo>
                  <a:cubicBezTo>
                    <a:pt x="1197" y="212"/>
                    <a:pt x="1187" y="269"/>
                    <a:pt x="1159" y="324"/>
                  </a:cubicBezTo>
                  <a:cubicBezTo>
                    <a:pt x="1163" y="364"/>
                    <a:pt x="1163" y="424"/>
                    <a:pt x="1183" y="462"/>
                  </a:cubicBezTo>
                  <a:cubicBezTo>
                    <a:pt x="1217" y="527"/>
                    <a:pt x="1272" y="593"/>
                    <a:pt x="1321" y="648"/>
                  </a:cubicBezTo>
                  <a:cubicBezTo>
                    <a:pt x="1350" y="681"/>
                    <a:pt x="1393" y="710"/>
                    <a:pt x="1419" y="746"/>
                  </a:cubicBezTo>
                  <a:cubicBezTo>
                    <a:pt x="1455" y="795"/>
                    <a:pt x="1476" y="850"/>
                    <a:pt x="1492" y="908"/>
                  </a:cubicBezTo>
                  <a:cubicBezTo>
                    <a:pt x="1490" y="918"/>
                    <a:pt x="1485" y="971"/>
                    <a:pt x="1475" y="989"/>
                  </a:cubicBezTo>
                  <a:cubicBezTo>
                    <a:pt x="1425" y="1077"/>
                    <a:pt x="1300" y="1109"/>
                    <a:pt x="1208" y="1127"/>
                  </a:cubicBezTo>
                  <a:cubicBezTo>
                    <a:pt x="1158" y="1122"/>
                    <a:pt x="1116" y="1119"/>
                    <a:pt x="1070" y="1103"/>
                  </a:cubicBezTo>
                  <a:cubicBezTo>
                    <a:pt x="1034" y="1091"/>
                    <a:pt x="1010" y="1071"/>
                    <a:pt x="973" y="1062"/>
                  </a:cubicBezTo>
                  <a:cubicBezTo>
                    <a:pt x="941" y="1032"/>
                    <a:pt x="904" y="1020"/>
                    <a:pt x="867" y="997"/>
                  </a:cubicBezTo>
                  <a:cubicBezTo>
                    <a:pt x="844" y="983"/>
                    <a:pt x="826" y="960"/>
                    <a:pt x="802" y="948"/>
                  </a:cubicBezTo>
                  <a:cubicBezTo>
                    <a:pt x="761" y="928"/>
                    <a:pt x="716" y="916"/>
                    <a:pt x="673" y="900"/>
                  </a:cubicBezTo>
                  <a:cubicBezTo>
                    <a:pt x="644" y="873"/>
                    <a:pt x="605" y="853"/>
                    <a:pt x="583" y="819"/>
                  </a:cubicBezTo>
                  <a:cubicBezTo>
                    <a:pt x="559" y="781"/>
                    <a:pt x="534" y="753"/>
                    <a:pt x="502" y="721"/>
                  </a:cubicBezTo>
                  <a:cubicBezTo>
                    <a:pt x="467" y="686"/>
                    <a:pt x="417" y="685"/>
                    <a:pt x="373" y="673"/>
                  </a:cubicBezTo>
                  <a:cubicBezTo>
                    <a:pt x="321" y="659"/>
                    <a:pt x="278" y="633"/>
                    <a:pt x="227" y="616"/>
                  </a:cubicBezTo>
                  <a:cubicBezTo>
                    <a:pt x="189" y="603"/>
                    <a:pt x="168" y="578"/>
                    <a:pt x="129" y="567"/>
                  </a:cubicBezTo>
                  <a:cubicBezTo>
                    <a:pt x="103" y="541"/>
                    <a:pt x="70" y="523"/>
                    <a:pt x="48" y="494"/>
                  </a:cubicBezTo>
                  <a:cubicBezTo>
                    <a:pt x="36" y="479"/>
                    <a:pt x="27" y="462"/>
                    <a:pt x="16" y="446"/>
                  </a:cubicBezTo>
                  <a:cubicBezTo>
                    <a:pt x="11" y="438"/>
                    <a:pt x="0" y="421"/>
                    <a:pt x="0" y="421"/>
                  </a:cubicBezTo>
                  <a:cubicBezTo>
                    <a:pt x="5" y="387"/>
                    <a:pt x="8" y="337"/>
                    <a:pt x="32" y="308"/>
                  </a:cubicBezTo>
                  <a:cubicBezTo>
                    <a:pt x="129" y="193"/>
                    <a:pt x="230" y="176"/>
                    <a:pt x="373" y="130"/>
                  </a:cubicBezTo>
                  <a:cubicBezTo>
                    <a:pt x="413" y="103"/>
                    <a:pt x="452" y="80"/>
                    <a:pt x="494" y="57"/>
                  </a:cubicBezTo>
                  <a:cubicBezTo>
                    <a:pt x="507" y="49"/>
                    <a:pt x="551" y="36"/>
                    <a:pt x="551" y="16"/>
                  </a:cubicBez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9" name="Oval 11"/>
            <p:cNvSpPr>
              <a:spLocks noChangeArrowheads="1"/>
            </p:cNvSpPr>
            <p:nvPr/>
          </p:nvSpPr>
          <p:spPr bwMode="auto">
            <a:xfrm rot="-1936864">
              <a:off x="4552" y="2913"/>
              <a:ext cx="289" cy="150"/>
            </a:xfrm>
            <a:prstGeom prst="ellipse">
              <a:avLst/>
            </a:prstGeom>
            <a:solidFill>
              <a:srgbClr val="FFCCCC"/>
            </a:solidFill>
            <a:ln w="76200">
              <a:solidFill>
                <a:srgbClr val="D6009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0" y="6149975"/>
            <a:ext cx="4243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Tahoma" panose="020B0604030504040204" pitchFamily="34" charset="0"/>
              </a:rPr>
              <a:t> Strong locking property.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  <p:bldP spid="757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1750" y="0"/>
            <a:ext cx="9237663" cy="1271588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D60093"/>
                </a:solidFill>
              </a:rPr>
              <a:t>Limitations of Direct Methods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98600"/>
            <a:ext cx="9144000" cy="79375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accent2"/>
                </a:solidFill>
                <a:latin typeface="Tahoma" panose="020B0604030504040204" pitchFamily="34" charset="0"/>
              </a:rPr>
              <a:t>Limited search range (up to ~10% of the image size).</a:t>
            </a:r>
          </a:p>
          <a:p>
            <a:pPr eaLnBrk="1" hangingPunct="1"/>
            <a:endParaRPr lang="en-US" altLang="en-US" smtClean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0" y="2514600"/>
            <a:ext cx="88042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Tahoma" panose="020B0604030504040204" pitchFamily="34" charset="0"/>
              </a:rPr>
              <a:t>Brightness constancy assumption.</a:t>
            </a:r>
            <a:endParaRPr lang="en-US" altLang="en-US" sz="22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  <p:bldP spid="7782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1052513"/>
            <a:ext cx="6121400" cy="1323975"/>
          </a:xfrm>
          <a:solidFill>
            <a:srgbClr val="FFFF00"/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b="1" u="sng" smtClean="0">
                <a:solidFill>
                  <a:srgbClr val="FF0000"/>
                </a:solidFill>
              </a:rPr>
              <a:t>DEMO</a:t>
            </a:r>
            <a:r>
              <a:rPr lang="en-US" altLang="en-US" sz="3600" b="1" smtClean="0">
                <a:solidFill>
                  <a:srgbClr val="FF0000"/>
                </a:solidFill>
              </a:rPr>
              <a:t>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b="1" smtClean="0">
                <a:solidFill>
                  <a:srgbClr val="FF0000"/>
                </a:solidFill>
              </a:rPr>
              <a:t>Video Indexing and Editing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68313" y="3068638"/>
            <a:ext cx="8585200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/>
              <a:t>Exercise 4</a:t>
            </a:r>
            <a:r>
              <a:rPr lang="en-US" altLang="en-US" b="1" dirty="0"/>
              <a:t>:  Image alignment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                            (will be posted </a:t>
            </a:r>
            <a:r>
              <a:rPr lang="en-US" altLang="en-US" sz="2400" dirty="0" smtClean="0"/>
              <a:t>on Jan. </a:t>
            </a:r>
            <a:r>
              <a:rPr lang="he-IL" altLang="en-US" sz="2400" dirty="0" smtClean="0"/>
              <a:t>22</a:t>
            </a:r>
            <a:r>
              <a:rPr lang="en-US" altLang="en-US" sz="2400" dirty="0" smtClean="0"/>
              <a:t>)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endParaRPr lang="en-US" altLang="en-US" sz="2400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Keep reference image the same (i.e., unwarp target image)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  </a:t>
            </a:r>
            <a:r>
              <a:rPr lang="en-US" altLang="en-US" sz="2400" dirty="0">
                <a:sym typeface="Wingdings" panose="05000000000000000000" pitchFamily="2" charset="2"/>
              </a:rPr>
              <a:t> </a:t>
            </a:r>
            <a:r>
              <a:rPr lang="en-US" altLang="en-US" sz="2400" dirty="0"/>
              <a:t>Estimate derivatives only once per pyramid level.</a:t>
            </a:r>
            <a:br>
              <a:rPr lang="en-US" altLang="en-US" sz="2400" dirty="0"/>
            </a:br>
            <a:endParaRPr lang="en-US" altLang="en-US" sz="2400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Avoid repeated warping of the target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  </a:t>
            </a:r>
            <a:r>
              <a:rPr lang="en-US" altLang="en-US" sz="2400" dirty="0">
                <a:sym typeface="Wingdings" panose="05000000000000000000" pitchFamily="2" charset="2"/>
              </a:rPr>
              <a:t> Compose transformations and unwarp target image only.</a:t>
            </a:r>
            <a:r>
              <a:rPr lang="en-US" altLang="en-US" sz="2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1741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-26988"/>
            <a:ext cx="8382000" cy="1143001"/>
          </a:xfrm>
        </p:spPr>
        <p:txBody>
          <a:bodyPr/>
          <a:lstStyle/>
          <a:p>
            <a:pPr eaLnBrk="1" hangingPunct="1"/>
            <a:r>
              <a:rPr lang="en-US" altLang="he-IL" smtClean="0">
                <a:solidFill>
                  <a:srgbClr val="CC0099"/>
                </a:solidFill>
                <a:latin typeface="Impact" panose="020B0806030902050204" pitchFamily="34" charset="0"/>
              </a:rPr>
              <a:t>The 2D/3D Dichotomy</a:t>
            </a:r>
            <a:endParaRPr lang="en-US" altLang="he-IL" smtClean="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4925" y="3209925"/>
            <a:ext cx="3387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Image motion </a:t>
            </a:r>
            <a:r>
              <a:rPr lang="en-US" altLang="en-US" b="1">
                <a:solidFill>
                  <a:srgbClr val="FF0000"/>
                </a:solidFill>
                <a:latin typeface="Times New Roman (Hebrew)" panose="02020603050405020304" pitchFamily="18" charset="0"/>
              </a:rPr>
              <a:t>=          </a:t>
            </a:r>
            <a:r>
              <a:rPr lang="en-US" altLang="en-US" sz="24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</a:t>
            </a:r>
          </a:p>
        </p:txBody>
      </p:sp>
      <p:sp>
        <p:nvSpPr>
          <p:cNvPr id="36868" name="Text Box 28"/>
          <p:cNvSpPr txBox="1">
            <a:spLocks noChangeArrowheads="1"/>
          </p:cNvSpPr>
          <p:nvPr/>
        </p:nvSpPr>
        <p:spPr bwMode="auto">
          <a:xfrm>
            <a:off x="2543175" y="2420938"/>
            <a:ext cx="371792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Camera induced motion  </a:t>
            </a:r>
            <a:r>
              <a:rPr lang="en-US" altLang="en-US" b="1">
                <a:solidFill>
                  <a:srgbClr val="FF0000"/>
                </a:solidFill>
                <a:latin typeface="Times New Roman (Hebrew)" panose="02020603050405020304" pitchFamily="18" charset="0"/>
              </a:rPr>
              <a:t>=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Times New Roman (Hebrew)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+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 Independent motions    </a:t>
            </a:r>
            <a:r>
              <a:rPr lang="en-US" altLang="en-US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=</a:t>
            </a:r>
            <a:r>
              <a:rPr lang="en-US" altLang="en-US" sz="2400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 </a:t>
            </a:r>
          </a:p>
        </p:txBody>
      </p:sp>
      <p:sp>
        <p:nvSpPr>
          <p:cNvPr id="36869" name="Text Box 29"/>
          <p:cNvSpPr txBox="1">
            <a:spLocks noChangeArrowheads="1"/>
          </p:cNvSpPr>
          <p:nvPr/>
        </p:nvSpPr>
        <p:spPr bwMode="auto">
          <a:xfrm>
            <a:off x="6221413" y="1916113"/>
            <a:ext cx="3014662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Camera motion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 (Hebrew)" panose="02020603050405020304" pitchFamily="18" charset="0"/>
              </a:rPr>
              <a:t>+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Scene structure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00"/>
              </a:solidFill>
              <a:latin typeface="Times New Roman (Hebrew)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+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Independent motions </a:t>
            </a:r>
          </a:p>
        </p:txBody>
      </p:sp>
      <p:sp>
        <p:nvSpPr>
          <p:cNvPr id="36870" name="AutoShape 30"/>
          <p:cNvSpPr>
            <a:spLocks/>
          </p:cNvSpPr>
          <p:nvPr/>
        </p:nvSpPr>
        <p:spPr bwMode="auto">
          <a:xfrm>
            <a:off x="2339975" y="2708275"/>
            <a:ext cx="215900" cy="1657350"/>
          </a:xfrm>
          <a:prstGeom prst="leftBrace">
            <a:avLst>
              <a:gd name="adj1" fmla="val 63971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71" name="AutoShape 31"/>
          <p:cNvSpPr>
            <a:spLocks/>
          </p:cNvSpPr>
          <p:nvPr/>
        </p:nvSpPr>
        <p:spPr bwMode="auto">
          <a:xfrm>
            <a:off x="6372225" y="2060575"/>
            <a:ext cx="215900" cy="1079500"/>
          </a:xfrm>
          <a:prstGeom prst="leftBrace">
            <a:avLst>
              <a:gd name="adj1" fmla="val 41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16" name="AutoShape 32"/>
          <p:cNvSpPr>
            <a:spLocks/>
          </p:cNvSpPr>
          <p:nvPr/>
        </p:nvSpPr>
        <p:spPr bwMode="auto">
          <a:xfrm rot="-5400000">
            <a:off x="4103688" y="3681413"/>
            <a:ext cx="287337" cy="2808287"/>
          </a:xfrm>
          <a:prstGeom prst="leftBrace">
            <a:avLst>
              <a:gd name="adj1" fmla="val 81446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17" name="Text Box 33"/>
          <p:cNvSpPr txBox="1">
            <a:spLocks noChangeArrowheads="1"/>
          </p:cNvSpPr>
          <p:nvPr/>
        </p:nvSpPr>
        <p:spPr bwMode="auto">
          <a:xfrm>
            <a:off x="1835150" y="5084763"/>
            <a:ext cx="3529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            2D techniques</a:t>
            </a:r>
            <a:r>
              <a:rPr lang="en-US" altLang="en-US" sz="36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         </a:t>
            </a:r>
            <a:r>
              <a:rPr lang="en-US" altLang="en-US" sz="28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</a:t>
            </a:r>
          </a:p>
        </p:txBody>
      </p:sp>
      <p:sp>
        <p:nvSpPr>
          <p:cNvPr id="42018" name="AutoShape 34"/>
          <p:cNvSpPr>
            <a:spLocks/>
          </p:cNvSpPr>
          <p:nvPr/>
        </p:nvSpPr>
        <p:spPr bwMode="auto">
          <a:xfrm rot="-5400000">
            <a:off x="7524750" y="3573463"/>
            <a:ext cx="215900" cy="2952750"/>
          </a:xfrm>
          <a:prstGeom prst="leftBrace">
            <a:avLst>
              <a:gd name="adj1" fmla="val 113971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19" name="Text Box 35"/>
          <p:cNvSpPr txBox="1">
            <a:spLocks noChangeArrowheads="1"/>
          </p:cNvSpPr>
          <p:nvPr/>
        </p:nvSpPr>
        <p:spPr bwMode="auto">
          <a:xfrm>
            <a:off x="5292725" y="5084763"/>
            <a:ext cx="3529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            3D techniques</a:t>
            </a:r>
            <a:r>
              <a:rPr lang="en-US" altLang="en-US" sz="36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         </a:t>
            </a:r>
            <a:r>
              <a:rPr lang="en-US" altLang="en-US" sz="28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</a:t>
            </a:r>
          </a:p>
        </p:txBody>
      </p:sp>
      <p:sp>
        <p:nvSpPr>
          <p:cNvPr id="42020" name="Text Box 36"/>
          <p:cNvSpPr txBox="1">
            <a:spLocks noChangeArrowheads="1"/>
          </p:cNvSpPr>
          <p:nvPr/>
        </p:nvSpPr>
        <p:spPr bwMode="auto">
          <a:xfrm>
            <a:off x="6481763" y="5326063"/>
            <a:ext cx="4067175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 (Hebrew)" panose="02020603050405020304" pitchFamily="18" charset="0"/>
              </a:rPr>
              <a:t>             </a:t>
            </a:r>
          </a:p>
          <a:p>
            <a:pPr rtl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 (Hebrew)" panose="02020603050405020304" pitchFamily="18" charset="0"/>
              </a:rPr>
              <a:t>Singularities in </a:t>
            </a:r>
            <a:br>
              <a:rPr lang="en-US" altLang="en-US" sz="2400" b="1">
                <a:latin typeface="Times New Roman (Hebrew)" panose="02020603050405020304" pitchFamily="18" charset="0"/>
              </a:rPr>
            </a:br>
            <a:r>
              <a:rPr lang="en-US" altLang="en-US" sz="2400" b="1">
                <a:latin typeface="Times New Roman (Hebrew)" panose="02020603050405020304" pitchFamily="18" charset="0"/>
              </a:rPr>
              <a:t>“2D scenes”</a:t>
            </a:r>
            <a:r>
              <a:rPr lang="en-US" altLang="en-US" b="1">
                <a:latin typeface="Times New Roman (Hebrew)" panose="02020603050405020304" pitchFamily="18" charset="0"/>
              </a:rPr>
              <a:t>          </a:t>
            </a:r>
            <a:r>
              <a:rPr lang="en-US" altLang="en-US" sz="2400" b="1">
                <a:latin typeface="Times New Roman (Hebrew)" panose="02020603050405020304" pitchFamily="18" charset="0"/>
              </a:rPr>
              <a:t> </a:t>
            </a:r>
          </a:p>
        </p:txBody>
      </p:sp>
      <p:sp>
        <p:nvSpPr>
          <p:cNvPr id="42021" name="Text Box 37"/>
          <p:cNvSpPr txBox="1">
            <a:spLocks noChangeArrowheads="1"/>
          </p:cNvSpPr>
          <p:nvPr/>
        </p:nvSpPr>
        <p:spPr bwMode="auto">
          <a:xfrm>
            <a:off x="3241675" y="5289550"/>
            <a:ext cx="4067175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 (Hebrew)" panose="02020603050405020304" pitchFamily="18" charset="0"/>
              </a:rPr>
              <a:t>             </a:t>
            </a:r>
          </a:p>
          <a:p>
            <a:pPr rtl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 (Hebrew)" panose="02020603050405020304" pitchFamily="18" charset="0"/>
              </a:rPr>
              <a:t>Do not model </a:t>
            </a:r>
            <a:br>
              <a:rPr lang="en-US" altLang="en-US" sz="2400" b="1">
                <a:latin typeface="Times New Roman (Hebrew)" panose="02020603050405020304" pitchFamily="18" charset="0"/>
              </a:rPr>
            </a:br>
            <a:r>
              <a:rPr lang="en-US" altLang="en-US" sz="2400" b="1">
                <a:latin typeface="Times New Roman (Hebrew)" panose="02020603050405020304" pitchFamily="18" charset="0"/>
              </a:rPr>
              <a:t>“3D scenes”</a:t>
            </a:r>
            <a:r>
              <a:rPr lang="en-US" altLang="en-US" b="1">
                <a:latin typeface="Times New Roman (Hebrew)" panose="02020603050405020304" pitchFamily="18" charset="0"/>
              </a:rPr>
              <a:t>          </a:t>
            </a:r>
            <a:r>
              <a:rPr lang="en-US" altLang="en-US" sz="2400" b="1">
                <a:latin typeface="Times New Roman (Hebrew)" panose="02020603050405020304" pitchFamily="18" charset="0"/>
              </a:rPr>
              <a:t> </a:t>
            </a: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0" y="1158875"/>
            <a:ext cx="9144000" cy="5588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 (Hebrew)" panose="02020603050405020304" pitchFamily="18" charset="0"/>
                <a:sym typeface="Wingdings" panose="05000000000000000000" pitchFamily="2" charset="2"/>
              </a:rPr>
              <a:t>Source of dichotomy: Camera-centric models (R,T,Z)</a:t>
            </a:r>
            <a:endParaRPr lang="en-US" altLang="en-US" sz="3000" b="1">
              <a:solidFill>
                <a:srgbClr val="FF0000"/>
              </a:solidFill>
              <a:latin typeface="Times New Roman (Hebrew)" panose="02020603050405020304" pitchFamily="18" charset="0"/>
            </a:endParaRPr>
          </a:p>
        </p:txBody>
      </p:sp>
      <p:sp>
        <p:nvSpPr>
          <p:cNvPr id="42022" name="Rectangle 38"/>
          <p:cNvSpPr>
            <a:spLocks noChangeArrowheads="1"/>
          </p:cNvSpPr>
          <p:nvPr/>
        </p:nvSpPr>
        <p:spPr bwMode="auto">
          <a:xfrm>
            <a:off x="1979613" y="1916113"/>
            <a:ext cx="3816350" cy="302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5795963" y="1773238"/>
            <a:ext cx="3671887" cy="302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42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  <p:bldP spid="42016" grpId="0" animBg="1"/>
      <p:bldP spid="42017" grpId="0"/>
      <p:bldP spid="42018" grpId="0" animBg="1"/>
      <p:bldP spid="42021" grpId="0"/>
      <p:bldP spid="19473" grpId="0" animBg="1"/>
      <p:bldP spid="42022" grpId="0" animBg="1"/>
      <p:bldP spid="420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-100013"/>
            <a:ext cx="8382000" cy="1143001"/>
          </a:xfrm>
        </p:spPr>
        <p:txBody>
          <a:bodyPr/>
          <a:lstStyle/>
          <a:p>
            <a:pPr eaLnBrk="1" hangingPunct="1"/>
            <a:r>
              <a:rPr lang="en-US" altLang="he-IL" smtClean="0">
                <a:solidFill>
                  <a:srgbClr val="CC0099"/>
                </a:solidFill>
                <a:latin typeface="Impact" panose="020B0806030902050204" pitchFamily="34" charset="0"/>
              </a:rPr>
              <a:t>The Plane+Parallax Decomposition</a:t>
            </a:r>
            <a:endParaRPr lang="en-US" altLang="he-IL" smtClean="0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190625" y="1387475"/>
            <a:ext cx="265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 (Hebrew)" panose="02020603050405020304" pitchFamily="18" charset="0"/>
              </a:rPr>
              <a:t>Original  Sequence</a:t>
            </a:r>
            <a:endParaRPr lang="en-US" altLang="en-US" sz="2400" dirty="0">
              <a:latin typeface="Times New Roman (Hebrew)" panose="02020603050405020304" pitchFamily="18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899025" y="1387475"/>
            <a:ext cx="367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 (Hebrew)" panose="02020603050405020304" pitchFamily="18" charset="0"/>
              </a:rPr>
              <a:t>Plane-Stabilized  Sequence</a:t>
            </a:r>
            <a:endParaRPr lang="en-US" altLang="en-US" sz="2400">
              <a:latin typeface="Times New Roman (Hebrew)" panose="02020603050405020304" pitchFamily="18" charset="0"/>
            </a:endParaRP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533400" y="4662488"/>
            <a:ext cx="8001000" cy="2057400"/>
            <a:chOff x="336" y="3024"/>
            <a:chExt cx="5040" cy="1296"/>
          </a:xfrm>
        </p:grpSpPr>
        <p:sp>
          <p:nvSpPr>
            <p:cNvPr id="38922" name="Text Box 8"/>
            <p:cNvSpPr txBox="1">
              <a:spLocks noChangeArrowheads="1"/>
            </p:cNvSpPr>
            <p:nvPr/>
          </p:nvSpPr>
          <p:spPr bwMode="auto">
            <a:xfrm>
              <a:off x="336" y="3130"/>
              <a:ext cx="244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latin typeface="Times New Roman (Hebrew)" panose="02020603050405020304" pitchFamily="18" charset="0"/>
                </a:rPr>
                <a:t>The residual parallax lies on a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 (Hebrew)" panose="02020603050405020304" pitchFamily="18" charset="0"/>
                </a:rPr>
                <a:t> </a:t>
              </a:r>
              <a:r>
                <a:rPr lang="en-US" altLang="en-US" sz="2400" b="1" u="sng" dirty="0">
                  <a:solidFill>
                    <a:srgbClr val="FF0000"/>
                  </a:solidFill>
                  <a:latin typeface="Times New Roman (Hebrew)" panose="02020603050405020304" pitchFamily="18" charset="0"/>
                </a:rPr>
                <a:t>radial</a:t>
              </a:r>
              <a:r>
                <a:rPr lang="en-US" altLang="en-US" sz="2400" b="1" dirty="0">
                  <a:latin typeface="Times New Roman (Hebrew)" panose="02020603050405020304" pitchFamily="18" charset="0"/>
                </a:rPr>
                <a:t> (</a:t>
              </a:r>
              <a:r>
                <a:rPr lang="en-US" altLang="en-US" sz="2400" b="1" dirty="0" err="1">
                  <a:latin typeface="Times New Roman (Hebrew)" panose="02020603050405020304" pitchFamily="18" charset="0"/>
                </a:rPr>
                <a:t>epipolar</a:t>
              </a:r>
              <a:r>
                <a:rPr lang="en-US" altLang="en-US" sz="2400" b="1" dirty="0">
                  <a:latin typeface="Times New Roman (Hebrew)" panose="02020603050405020304" pitchFamily="18" charset="0"/>
                </a:rPr>
                <a:t>) field:</a:t>
              </a:r>
              <a:endParaRPr lang="en-US" altLang="en-US" sz="2400" dirty="0">
                <a:latin typeface="Times New Roman (Hebrew)" panose="02020603050405020304" pitchFamily="18" charset="0"/>
              </a:endParaRPr>
            </a:p>
          </p:txBody>
        </p:sp>
        <p:sp>
          <p:nvSpPr>
            <p:cNvPr id="38923" name="Line 9"/>
            <p:cNvSpPr>
              <a:spLocks noChangeShapeType="1"/>
            </p:cNvSpPr>
            <p:nvPr/>
          </p:nvSpPr>
          <p:spPr bwMode="auto">
            <a:xfrm>
              <a:off x="3283" y="3572"/>
              <a:ext cx="2093" cy="250"/>
            </a:xfrm>
            <a:prstGeom prst="line">
              <a:avLst/>
            </a:prstGeom>
            <a:noFill/>
            <a:ln w="12700" cap="rnd">
              <a:solidFill>
                <a:schemeClr val="accent2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4" name="Line 10"/>
            <p:cNvSpPr>
              <a:spLocks noChangeShapeType="1"/>
            </p:cNvSpPr>
            <p:nvPr/>
          </p:nvSpPr>
          <p:spPr bwMode="auto">
            <a:xfrm flipH="1">
              <a:off x="3122" y="3572"/>
              <a:ext cx="161" cy="54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5" name="Line 11"/>
            <p:cNvSpPr>
              <a:spLocks noChangeShapeType="1"/>
            </p:cNvSpPr>
            <p:nvPr/>
          </p:nvSpPr>
          <p:spPr bwMode="auto">
            <a:xfrm flipV="1">
              <a:off x="3283" y="3373"/>
              <a:ext cx="1986" cy="19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6" name="Line 12"/>
            <p:cNvSpPr>
              <a:spLocks noChangeShapeType="1"/>
            </p:cNvSpPr>
            <p:nvPr/>
          </p:nvSpPr>
          <p:spPr bwMode="auto">
            <a:xfrm flipV="1">
              <a:off x="3283" y="3124"/>
              <a:ext cx="1986" cy="44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7" name="Line 13"/>
            <p:cNvSpPr>
              <a:spLocks noChangeShapeType="1"/>
            </p:cNvSpPr>
            <p:nvPr/>
          </p:nvSpPr>
          <p:spPr bwMode="auto">
            <a:xfrm flipV="1">
              <a:off x="3283" y="3074"/>
              <a:ext cx="1449" cy="49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8" name="Line 14"/>
            <p:cNvSpPr>
              <a:spLocks noChangeShapeType="1"/>
            </p:cNvSpPr>
            <p:nvPr/>
          </p:nvSpPr>
          <p:spPr bwMode="auto">
            <a:xfrm flipV="1">
              <a:off x="3283" y="3074"/>
              <a:ext cx="1020" cy="49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9" name="Line 15"/>
            <p:cNvSpPr>
              <a:spLocks noChangeShapeType="1"/>
            </p:cNvSpPr>
            <p:nvPr/>
          </p:nvSpPr>
          <p:spPr bwMode="auto">
            <a:xfrm flipV="1">
              <a:off x="3283" y="3074"/>
              <a:ext cx="645" cy="49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0" name="Line 16"/>
            <p:cNvSpPr>
              <a:spLocks noChangeShapeType="1"/>
            </p:cNvSpPr>
            <p:nvPr/>
          </p:nvSpPr>
          <p:spPr bwMode="auto">
            <a:xfrm flipV="1">
              <a:off x="3283" y="3074"/>
              <a:ext cx="376" cy="49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1" name="Line 17"/>
            <p:cNvSpPr>
              <a:spLocks noChangeShapeType="1"/>
            </p:cNvSpPr>
            <p:nvPr/>
          </p:nvSpPr>
          <p:spPr bwMode="auto">
            <a:xfrm flipV="1">
              <a:off x="3283" y="3124"/>
              <a:ext cx="108" cy="44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2" name="Line 18"/>
            <p:cNvSpPr>
              <a:spLocks noChangeShapeType="1"/>
            </p:cNvSpPr>
            <p:nvPr/>
          </p:nvSpPr>
          <p:spPr bwMode="auto">
            <a:xfrm flipH="1" flipV="1">
              <a:off x="3122" y="3274"/>
              <a:ext cx="190" cy="32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Line 19"/>
            <p:cNvSpPr>
              <a:spLocks noChangeShapeType="1"/>
            </p:cNvSpPr>
            <p:nvPr/>
          </p:nvSpPr>
          <p:spPr bwMode="auto">
            <a:xfrm flipH="1" flipV="1">
              <a:off x="3230" y="3124"/>
              <a:ext cx="53" cy="44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Rectangle 20"/>
            <p:cNvSpPr>
              <a:spLocks noChangeArrowheads="1"/>
            </p:cNvSpPr>
            <p:nvPr/>
          </p:nvSpPr>
          <p:spPr bwMode="auto">
            <a:xfrm>
              <a:off x="3069" y="3024"/>
              <a:ext cx="2307" cy="1296"/>
            </a:xfrm>
            <a:prstGeom prst="rect">
              <a:avLst/>
            </a:prstGeom>
            <a:solidFill>
              <a:srgbClr val="CC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38935" name="Picture 21" descr="dot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3523"/>
              <a:ext cx="103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6" name="Picture 22" descr="do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" y="3722"/>
              <a:ext cx="103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7" name="Picture 23" descr="do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" y="3622"/>
              <a:ext cx="102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38" name="Line 24"/>
            <p:cNvSpPr>
              <a:spLocks noChangeShapeType="1"/>
            </p:cNvSpPr>
            <p:nvPr/>
          </p:nvSpPr>
          <p:spPr bwMode="auto">
            <a:xfrm flipH="1" flipV="1">
              <a:off x="4035" y="3648"/>
              <a:ext cx="859" cy="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5"/>
            <p:cNvSpPr>
              <a:spLocks/>
            </p:cNvSpPr>
            <p:nvPr/>
          </p:nvSpPr>
          <p:spPr bwMode="auto">
            <a:xfrm>
              <a:off x="2640" y="3572"/>
              <a:ext cx="587" cy="250"/>
            </a:xfrm>
            <a:custGeom>
              <a:avLst/>
              <a:gdLst>
                <a:gd name="T0" fmla="*/ 0 w 524"/>
                <a:gd name="T1" fmla="*/ 282 h 240"/>
                <a:gd name="T2" fmla="*/ 515 w 524"/>
                <a:gd name="T3" fmla="*/ 154 h 240"/>
                <a:gd name="T4" fmla="*/ 288 w 524"/>
                <a:gd name="T5" fmla="*/ 111 h 240"/>
                <a:gd name="T6" fmla="*/ 826 w 524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24" h="240">
                  <a:moveTo>
                    <a:pt x="0" y="240"/>
                  </a:moveTo>
                  <a:cubicBezTo>
                    <a:pt x="55" y="222"/>
                    <a:pt x="298" y="155"/>
                    <a:pt x="328" y="131"/>
                  </a:cubicBezTo>
                  <a:cubicBezTo>
                    <a:pt x="358" y="107"/>
                    <a:pt x="149" y="117"/>
                    <a:pt x="182" y="95"/>
                  </a:cubicBezTo>
                  <a:cubicBezTo>
                    <a:pt x="215" y="73"/>
                    <a:pt x="453" y="20"/>
                    <a:pt x="524" y="0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Line 26"/>
            <p:cNvSpPr>
              <a:spLocks noChangeShapeType="1"/>
            </p:cNvSpPr>
            <p:nvPr/>
          </p:nvSpPr>
          <p:spPr bwMode="auto">
            <a:xfrm>
              <a:off x="3283" y="3572"/>
              <a:ext cx="1986" cy="4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1" name="Line 27"/>
            <p:cNvSpPr>
              <a:spLocks noChangeShapeType="1"/>
            </p:cNvSpPr>
            <p:nvPr/>
          </p:nvSpPr>
          <p:spPr bwMode="auto">
            <a:xfrm>
              <a:off x="3283" y="3572"/>
              <a:ext cx="1932" cy="59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2" name="Line 28"/>
            <p:cNvSpPr>
              <a:spLocks noChangeShapeType="1"/>
            </p:cNvSpPr>
            <p:nvPr/>
          </p:nvSpPr>
          <p:spPr bwMode="auto">
            <a:xfrm>
              <a:off x="3283" y="3572"/>
              <a:ext cx="1556" cy="69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3" name="Line 29"/>
            <p:cNvSpPr>
              <a:spLocks noChangeShapeType="1"/>
            </p:cNvSpPr>
            <p:nvPr/>
          </p:nvSpPr>
          <p:spPr bwMode="auto">
            <a:xfrm>
              <a:off x="3283" y="3572"/>
              <a:ext cx="1073" cy="64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4" name="Line 30"/>
            <p:cNvSpPr>
              <a:spLocks noChangeShapeType="1"/>
            </p:cNvSpPr>
            <p:nvPr/>
          </p:nvSpPr>
          <p:spPr bwMode="auto">
            <a:xfrm>
              <a:off x="3283" y="3572"/>
              <a:ext cx="752" cy="64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5" name="Line 31"/>
            <p:cNvSpPr>
              <a:spLocks noChangeShapeType="1"/>
            </p:cNvSpPr>
            <p:nvPr/>
          </p:nvSpPr>
          <p:spPr bwMode="auto">
            <a:xfrm>
              <a:off x="3283" y="3572"/>
              <a:ext cx="536" cy="64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6" name="Line 32"/>
            <p:cNvSpPr>
              <a:spLocks noChangeShapeType="1"/>
            </p:cNvSpPr>
            <p:nvPr/>
          </p:nvSpPr>
          <p:spPr bwMode="auto">
            <a:xfrm>
              <a:off x="3283" y="3572"/>
              <a:ext cx="268" cy="64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7" name="Line 33"/>
            <p:cNvSpPr>
              <a:spLocks noChangeShapeType="1"/>
            </p:cNvSpPr>
            <p:nvPr/>
          </p:nvSpPr>
          <p:spPr bwMode="auto">
            <a:xfrm>
              <a:off x="3283" y="3572"/>
              <a:ext cx="54" cy="64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8" name="Line 34"/>
            <p:cNvSpPr>
              <a:spLocks noChangeShapeType="1"/>
            </p:cNvSpPr>
            <p:nvPr/>
          </p:nvSpPr>
          <p:spPr bwMode="auto">
            <a:xfrm>
              <a:off x="3288" y="3558"/>
              <a:ext cx="2039" cy="5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8949" name="Object 35"/>
            <p:cNvGraphicFramePr>
              <a:graphicFrameLocks noChangeAspect="1"/>
            </p:cNvGraphicFramePr>
            <p:nvPr/>
          </p:nvGraphicFramePr>
          <p:xfrm>
            <a:off x="3711" y="3393"/>
            <a:ext cx="303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50" name="Equation" r:id="rId9" imgW="266584" imgH="228501" progId="Equation.3">
                    <p:embed/>
                  </p:oleObj>
                </mc:Choice>
                <mc:Fallback>
                  <p:oleObj name="Equation" r:id="rId9" imgW="266584" imgH="228501" progId="Equation.3">
                    <p:embed/>
                    <p:pic>
                      <p:nvPicPr>
                        <p:cNvPr id="38949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1" y="3393"/>
                          <a:ext cx="303" cy="24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50" name="Object 36"/>
            <p:cNvGraphicFramePr>
              <a:graphicFrameLocks noChangeAspect="1"/>
            </p:cNvGraphicFramePr>
            <p:nvPr/>
          </p:nvGraphicFramePr>
          <p:xfrm>
            <a:off x="5003" y="3603"/>
            <a:ext cx="172" cy="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51" name="Equation" r:id="rId11" imgW="152202" imgH="177569" progId="Equation.3">
                    <p:embed/>
                  </p:oleObj>
                </mc:Choice>
                <mc:Fallback>
                  <p:oleObj name="Equation" r:id="rId11" imgW="152202" imgH="177569" progId="Equation.3">
                    <p:embed/>
                    <p:pic>
                      <p:nvPicPr>
                        <p:cNvPr id="3895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3" y="3603"/>
                          <a:ext cx="172" cy="1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51" name="Text Box 37"/>
            <p:cNvSpPr txBox="1">
              <a:spLocks noChangeArrowheads="1"/>
            </p:cNvSpPr>
            <p:nvPr/>
          </p:nvSpPr>
          <p:spPr bwMode="auto">
            <a:xfrm>
              <a:off x="2286" y="3763"/>
              <a:ext cx="6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CC0099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FF0000"/>
                  </a:solidFill>
                  <a:latin typeface="Times New Roman (Hebrew)" panose="02020603050405020304" pitchFamily="18" charset="0"/>
                </a:rPr>
                <a:t>epipole</a:t>
              </a:r>
              <a:endParaRPr lang="en-US" altLang="en-US" sz="2400">
                <a:solidFill>
                  <a:srgbClr val="009900"/>
                </a:solidFill>
                <a:latin typeface="Times New Roman (Hebrew)" panose="02020603050405020304" pitchFamily="18" charset="0"/>
              </a:endParaRPr>
            </a:p>
          </p:txBody>
        </p:sp>
        <p:sp>
          <p:nvSpPr>
            <p:cNvPr id="38952" name="AutoShape 38"/>
            <p:cNvSpPr>
              <a:spLocks noChangeArrowheads="1"/>
            </p:cNvSpPr>
            <p:nvPr/>
          </p:nvSpPr>
          <p:spPr bwMode="auto">
            <a:xfrm>
              <a:off x="3216" y="350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38953" name="Picture 39" descr="do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" y="3473"/>
              <a:ext cx="103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54" name="Line 40"/>
            <p:cNvSpPr>
              <a:spLocks noChangeShapeType="1"/>
            </p:cNvSpPr>
            <p:nvPr/>
          </p:nvSpPr>
          <p:spPr bwMode="auto">
            <a:xfrm flipV="1">
              <a:off x="4035" y="3518"/>
              <a:ext cx="224" cy="12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med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8955" name="Object 41"/>
            <p:cNvGraphicFramePr>
              <a:graphicFrameLocks noChangeAspect="1"/>
            </p:cNvGraphicFramePr>
            <p:nvPr/>
          </p:nvGraphicFramePr>
          <p:xfrm>
            <a:off x="4385" y="3292"/>
            <a:ext cx="229" cy="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52" name="Equation" r:id="rId13" imgW="203024" imgH="203024" progId="Equation.3">
                    <p:embed/>
                  </p:oleObj>
                </mc:Choice>
                <mc:Fallback>
                  <p:oleObj name="Equation" r:id="rId13" imgW="203024" imgH="203024" progId="Equation.3">
                    <p:embed/>
                    <p:pic>
                      <p:nvPicPr>
                        <p:cNvPr id="38955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85" y="3292"/>
                          <a:ext cx="229" cy="2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524" name="Rectangle 44"/>
          <p:cNvSpPr>
            <a:spLocks noChangeArrowheads="1"/>
          </p:cNvSpPr>
          <p:nvPr/>
        </p:nvSpPr>
        <p:spPr bwMode="auto">
          <a:xfrm>
            <a:off x="0" y="812800"/>
            <a:ext cx="9144000" cy="5286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 (Hebrew)" panose="02020603050405020304" pitchFamily="18" charset="0"/>
                <a:sym typeface="Wingdings" panose="05000000000000000000" pitchFamily="2" charset="2"/>
              </a:rPr>
              <a:t>Move from CAMERA-centric to a SCENE-centric model </a:t>
            </a:r>
            <a:endParaRPr lang="en-US" altLang="en-US" sz="2800" b="1" dirty="0">
              <a:solidFill>
                <a:srgbClr val="FF0000"/>
              </a:solidFill>
              <a:latin typeface="Times New Roman (Hebrew)" panose="02020603050405020304" pitchFamily="18" charset="0"/>
            </a:endParaRPr>
          </a:p>
        </p:txBody>
      </p:sp>
      <p:pic>
        <p:nvPicPr>
          <p:cNvPr id="2" name="prvs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543" y="1760206"/>
            <a:ext cx="3850657" cy="2887993"/>
          </a:xfrm>
          <a:prstGeom prst="rect">
            <a:avLst/>
          </a:prstGeom>
        </p:spPr>
      </p:pic>
      <p:pic>
        <p:nvPicPr>
          <p:cNvPr id="3" name="PRVS2S~1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15668" y="1764110"/>
            <a:ext cx="3853657" cy="289024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2400" y="5734050"/>
            <a:ext cx="3482975" cy="1147763"/>
            <a:chOff x="152400" y="5734050"/>
            <a:chExt cx="3482975" cy="1147763"/>
          </a:xfrm>
        </p:grpSpPr>
        <p:graphicFrame>
          <p:nvGraphicFramePr>
            <p:cNvPr id="20553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2163492"/>
                </p:ext>
              </p:extLst>
            </p:nvPr>
          </p:nvGraphicFramePr>
          <p:xfrm>
            <a:off x="152400" y="5734050"/>
            <a:ext cx="3482975" cy="1147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53" name="משוואה" r:id="rId17" imgW="1930400" imgH="685800" progId="Equation.3">
                    <p:embed/>
                  </p:oleObj>
                </mc:Choice>
                <mc:Fallback>
                  <p:oleObj name="משוואה" r:id="rId17" imgW="1930400" imgH="685800" progId="Equation.3">
                    <p:embed/>
                    <p:pic>
                      <p:nvPicPr>
                        <p:cNvPr id="20553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" y="5734050"/>
                          <a:ext cx="3482975" cy="11477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>
            <a:xfrm>
              <a:off x="1979712" y="6145803"/>
              <a:ext cx="279648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547664" y="6517010"/>
              <a:ext cx="279648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978451" y="6301567"/>
              <a:ext cx="279648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076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4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1749" grpId="0"/>
      <p:bldP spid="31750" grpId="0"/>
      <p:bldP spid="205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he-IL" smtClean="0">
                <a:solidFill>
                  <a:srgbClr val="CC0099"/>
                </a:solidFill>
                <a:latin typeface="Impact" panose="020B0806030902050204" pitchFamily="34" charset="0"/>
              </a:rPr>
              <a:t>Benefits of the P+P Decomposition</a:t>
            </a:r>
            <a:endParaRPr lang="en-US" altLang="he-IL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04800" y="1276350"/>
            <a:ext cx="86836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chemeClr val="accent2"/>
              </a:solidFill>
              <a:latin typeface="Times New Roman (Hebrew)" panose="02020603050405020304" pitchFamily="18" charset="0"/>
            </a:endParaRPr>
          </a:p>
          <a:p>
            <a:pPr lvl="1">
              <a:lnSpc>
                <a:spcPct val="17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400" b="1">
                <a:latin typeface="Times New Roman (Hebrew)" panose="02020603050405020304" pitchFamily="18" charset="0"/>
              </a:rPr>
              <a:t> Eliminates effects of rotation</a:t>
            </a:r>
          </a:p>
          <a:p>
            <a:pPr lvl="1"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400" b="1">
                <a:latin typeface="Times New Roman (Hebrew)" panose="02020603050405020304" pitchFamily="18" charset="0"/>
              </a:rPr>
              <a:t> Eliminates changes in camera calibration parameters / zoom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 (Hebrew)" panose="02020603050405020304" pitchFamily="18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03213" y="3371850"/>
            <a:ext cx="819467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400" b="1">
                <a:latin typeface="Times New Roman (Hebrew)" panose="02020603050405020304" pitchFamily="18" charset="0"/>
              </a:rPr>
              <a:t> Camera parameters:   Need to estimate only the epipole. </a:t>
            </a:r>
          </a:p>
          <a:p>
            <a:pPr lvl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 (Hebrew)" panose="02020603050405020304" pitchFamily="18" charset="0"/>
              </a:rPr>
              <a:t>   (i.e., 2 unknowns) 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49250" y="4325938"/>
            <a:ext cx="8112125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400" b="1">
                <a:latin typeface="Times New Roman (Hebrew)" panose="02020603050405020304" pitchFamily="18" charset="0"/>
              </a:rPr>
              <a:t> Image displacements:   Constrained to lie on radial lines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 (Hebrew)" panose="02020603050405020304" pitchFamily="18" charset="0"/>
              </a:rPr>
              <a:t>   (i.e., reduces to a 1D search problem)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0" y="5688013"/>
            <a:ext cx="912495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chemeClr val="accent2"/>
              </a:solidFill>
              <a:latin typeface="Times New Roman (Hebrew)" panose="02020603050405020304" pitchFamily="18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 (Hebrew)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800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A result of aligning an existing structure in the image.</a:t>
            </a:r>
          </a:p>
          <a:p>
            <a:pPr algn="ctr"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 (Hebrew)" panose="02020603050405020304" pitchFamily="18" charset="0"/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349250" y="1219200"/>
            <a:ext cx="4527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chemeClr val="accent2"/>
                </a:solidFill>
                <a:latin typeface="Times New Roman (Hebrew)" panose="02020603050405020304" pitchFamily="18" charset="0"/>
              </a:rPr>
              <a:t>1.  Reduces the search space: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  <p:bldP spid="33796" grpId="0" autoUpdateAnimBg="0"/>
      <p:bldP spid="33797" grpId="0" autoUpdateAnimBg="0"/>
      <p:bldP spid="3379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1949450" y="2982913"/>
            <a:ext cx="4076700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Camera induced motion</a:t>
            </a:r>
            <a:endParaRPr lang="en-US" altLang="en-US" b="1">
              <a:solidFill>
                <a:srgbClr val="FF0000"/>
              </a:solidFill>
              <a:latin typeface="Times New Roman (Hebrew)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                  +               =</a:t>
            </a:r>
            <a:r>
              <a:rPr lang="en-US" altLang="en-US" sz="2400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 </a:t>
            </a:r>
            <a:endParaRPr lang="en-US" altLang="en-US" b="1">
              <a:solidFill>
                <a:schemeClr val="accent2"/>
              </a:solidFill>
              <a:latin typeface="Times New Roman (Hebrew)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Independent motions</a:t>
            </a:r>
          </a:p>
        </p:txBody>
      </p:sp>
      <p:sp>
        <p:nvSpPr>
          <p:cNvPr id="6147" name="Text Box 29"/>
          <p:cNvSpPr txBox="1">
            <a:spLocks noChangeArrowheads="1"/>
          </p:cNvSpPr>
          <p:nvPr/>
        </p:nvSpPr>
        <p:spPr bwMode="auto">
          <a:xfrm>
            <a:off x="6221413" y="2706688"/>
            <a:ext cx="3014662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3D Camera motion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 (Hebrew)" panose="02020603050405020304" pitchFamily="18" charset="0"/>
              </a:rPr>
              <a:t>+</a:t>
            </a:r>
          </a:p>
          <a:p>
            <a:pPr algn="ctr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3D Scene structure</a:t>
            </a:r>
          </a:p>
          <a:p>
            <a:pPr algn="ctr"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00"/>
              </a:solidFill>
              <a:latin typeface="Times New Roman (Hebrew)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+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Independent motions </a:t>
            </a: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33400" y="-26988"/>
            <a:ext cx="8382000" cy="1143001"/>
          </a:xfrm>
        </p:spPr>
        <p:txBody>
          <a:bodyPr/>
          <a:lstStyle/>
          <a:p>
            <a:pPr eaLnBrk="1" hangingPunct="1"/>
            <a:r>
              <a:rPr lang="en-US" altLang="he-IL" smtClean="0">
                <a:solidFill>
                  <a:srgbClr val="CC0099"/>
                </a:solidFill>
                <a:latin typeface="Impact" panose="020B0806030902050204" pitchFamily="34" charset="0"/>
              </a:rPr>
              <a:t>The 2D/3D Dichotomy</a:t>
            </a:r>
            <a:endParaRPr lang="en-US" altLang="he-IL" smtClean="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4925" y="3111500"/>
            <a:ext cx="180022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Image motion   </a:t>
            </a:r>
            <a:r>
              <a:rPr lang="en-US" altLang="en-US" b="1">
                <a:solidFill>
                  <a:srgbClr val="FF0000"/>
                </a:solidFill>
                <a:latin typeface="Times New Roman (Hebrew)" panose="02020603050405020304" pitchFamily="18" charset="0"/>
              </a:rPr>
              <a:t>=          </a:t>
            </a:r>
            <a:r>
              <a:rPr lang="en-US" altLang="en-US" sz="24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</a:t>
            </a:r>
          </a:p>
        </p:txBody>
      </p:sp>
      <p:sp>
        <p:nvSpPr>
          <p:cNvPr id="6150" name="AutoShape 31"/>
          <p:cNvSpPr>
            <a:spLocks/>
          </p:cNvSpPr>
          <p:nvPr/>
        </p:nvSpPr>
        <p:spPr bwMode="auto">
          <a:xfrm>
            <a:off x="6084888" y="2493963"/>
            <a:ext cx="215900" cy="2303462"/>
          </a:xfrm>
          <a:prstGeom prst="leftBrace">
            <a:avLst>
              <a:gd name="adj1" fmla="val 88909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16" name="AutoShape 32"/>
          <p:cNvSpPr>
            <a:spLocks/>
          </p:cNvSpPr>
          <p:nvPr/>
        </p:nvSpPr>
        <p:spPr bwMode="auto">
          <a:xfrm rot="-5400000">
            <a:off x="3311525" y="3681413"/>
            <a:ext cx="287337" cy="2808288"/>
          </a:xfrm>
          <a:prstGeom prst="leftBrace">
            <a:avLst>
              <a:gd name="adj1" fmla="val 81446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17" name="Text Box 33"/>
          <p:cNvSpPr txBox="1">
            <a:spLocks noChangeArrowheads="1"/>
          </p:cNvSpPr>
          <p:nvPr/>
        </p:nvSpPr>
        <p:spPr bwMode="auto">
          <a:xfrm>
            <a:off x="1042988" y="5084763"/>
            <a:ext cx="35290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            2D techniques</a:t>
            </a:r>
            <a:r>
              <a:rPr lang="en-US" altLang="en-US" sz="36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         </a:t>
            </a:r>
            <a:r>
              <a:rPr lang="en-US" altLang="en-US" sz="28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</a:t>
            </a:r>
          </a:p>
        </p:txBody>
      </p:sp>
      <p:sp>
        <p:nvSpPr>
          <p:cNvPr id="42018" name="AutoShape 34"/>
          <p:cNvSpPr>
            <a:spLocks/>
          </p:cNvSpPr>
          <p:nvPr/>
        </p:nvSpPr>
        <p:spPr bwMode="auto">
          <a:xfrm rot="-5400000">
            <a:off x="7524750" y="3573463"/>
            <a:ext cx="215900" cy="2952750"/>
          </a:xfrm>
          <a:prstGeom prst="leftBrace">
            <a:avLst>
              <a:gd name="adj1" fmla="val 113971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19" name="Text Box 35"/>
          <p:cNvSpPr txBox="1">
            <a:spLocks noChangeArrowheads="1"/>
          </p:cNvSpPr>
          <p:nvPr/>
        </p:nvSpPr>
        <p:spPr bwMode="auto">
          <a:xfrm>
            <a:off x="5292725" y="5084763"/>
            <a:ext cx="3529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            3D techniques</a:t>
            </a:r>
            <a:r>
              <a:rPr lang="en-US" altLang="en-US" sz="36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         </a:t>
            </a:r>
            <a:r>
              <a:rPr lang="en-US" altLang="en-US" sz="2800" b="1">
                <a:solidFill>
                  <a:srgbClr val="FF0000"/>
                </a:solidFill>
                <a:latin typeface="Times New Roman (Hebrew)" panose="02020603050405020304" pitchFamily="18" charset="0"/>
              </a:rPr>
              <a:t> </a:t>
            </a:r>
          </a:p>
        </p:txBody>
      </p:sp>
      <p:sp>
        <p:nvSpPr>
          <p:cNvPr id="42020" name="Text Box 36"/>
          <p:cNvSpPr txBox="1">
            <a:spLocks noChangeArrowheads="1"/>
          </p:cNvSpPr>
          <p:nvPr/>
        </p:nvSpPr>
        <p:spPr bwMode="auto">
          <a:xfrm>
            <a:off x="6481763" y="5210175"/>
            <a:ext cx="4067175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 (Hebrew)" panose="02020603050405020304" pitchFamily="18" charset="0"/>
              </a:rPr>
              <a:t>             </a:t>
            </a:r>
          </a:p>
          <a:p>
            <a:pPr rtl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 (Hebrew)" panose="02020603050405020304" pitchFamily="18" charset="0"/>
              </a:rPr>
              <a:t>Singularities in </a:t>
            </a:r>
            <a:br>
              <a:rPr lang="en-US" altLang="en-US" sz="2400" b="1">
                <a:latin typeface="Times New Roman (Hebrew)" panose="02020603050405020304" pitchFamily="18" charset="0"/>
              </a:rPr>
            </a:br>
            <a:r>
              <a:rPr lang="en-US" altLang="en-US" sz="2400" b="1">
                <a:latin typeface="Times New Roman (Hebrew)" panose="02020603050405020304" pitchFamily="18" charset="0"/>
              </a:rPr>
              <a:t>“2D scenes”</a:t>
            </a:r>
            <a:br>
              <a:rPr lang="en-US" altLang="en-US" sz="2400" b="1">
                <a:latin typeface="Times New Roman (Hebrew)" panose="02020603050405020304" pitchFamily="18" charset="0"/>
              </a:rPr>
            </a:br>
            <a:r>
              <a:rPr lang="en-US" altLang="en-US" sz="2400" b="1">
                <a:latin typeface="Times New Roman (Hebrew)" panose="02020603050405020304" pitchFamily="18" charset="0"/>
              </a:rPr>
              <a:t> </a:t>
            </a:r>
            <a:r>
              <a:rPr lang="en-US" altLang="en-US" b="1">
                <a:latin typeface="Times New Roman (Hebrew)" panose="02020603050405020304" pitchFamily="18" charset="0"/>
              </a:rPr>
              <a:t>          </a:t>
            </a:r>
            <a:r>
              <a:rPr lang="en-US" altLang="en-US" sz="2400" b="1">
                <a:latin typeface="Times New Roman (Hebrew)" panose="02020603050405020304" pitchFamily="18" charset="0"/>
              </a:rPr>
              <a:t> </a:t>
            </a:r>
          </a:p>
        </p:txBody>
      </p:sp>
      <p:sp>
        <p:nvSpPr>
          <p:cNvPr id="42021" name="Text Box 37"/>
          <p:cNvSpPr txBox="1">
            <a:spLocks noChangeArrowheads="1"/>
          </p:cNvSpPr>
          <p:nvPr/>
        </p:nvSpPr>
        <p:spPr bwMode="auto">
          <a:xfrm>
            <a:off x="2449513" y="5187950"/>
            <a:ext cx="4067175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 (Hebrew)" panose="02020603050405020304" pitchFamily="18" charset="0"/>
              </a:rPr>
              <a:t>             </a:t>
            </a:r>
          </a:p>
          <a:p>
            <a:pPr rtl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 (Hebrew)" panose="02020603050405020304" pitchFamily="18" charset="0"/>
              </a:rPr>
              <a:t>Do not model</a:t>
            </a:r>
            <a:br>
              <a:rPr lang="en-US" altLang="en-US" sz="2400" b="1">
                <a:latin typeface="Times New Roman (Hebrew)" panose="02020603050405020304" pitchFamily="18" charset="0"/>
              </a:rPr>
            </a:br>
            <a:r>
              <a:rPr lang="en-US" altLang="en-US" sz="2400" b="1">
                <a:latin typeface="Times New Roman (Hebrew)" panose="02020603050405020304" pitchFamily="18" charset="0"/>
              </a:rPr>
              <a:t>“3D scenes”</a:t>
            </a:r>
            <a:br>
              <a:rPr lang="en-US" altLang="en-US" sz="2400" b="1">
                <a:latin typeface="Times New Roman (Hebrew)" panose="02020603050405020304" pitchFamily="18" charset="0"/>
              </a:rPr>
            </a:br>
            <a:r>
              <a:rPr lang="en-US" altLang="en-US" b="1">
                <a:latin typeface="Times New Roman (Hebrew)" panose="02020603050405020304" pitchFamily="18" charset="0"/>
              </a:rPr>
              <a:t>          </a:t>
            </a:r>
            <a:r>
              <a:rPr lang="en-US" altLang="en-US" sz="2400" b="1">
                <a:latin typeface="Times New Roman (Hebrew)" panose="02020603050405020304" pitchFamily="18" charset="0"/>
              </a:rPr>
              <a:t> </a:t>
            </a:r>
          </a:p>
        </p:txBody>
      </p:sp>
      <p:sp>
        <p:nvSpPr>
          <p:cNvPr id="86030" name="Rectangle 14"/>
          <p:cNvSpPr>
            <a:spLocks noChangeArrowheads="1"/>
          </p:cNvSpPr>
          <p:nvPr/>
        </p:nvSpPr>
        <p:spPr bwMode="auto">
          <a:xfrm>
            <a:off x="1414463" y="1157288"/>
            <a:ext cx="6046787" cy="588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 (Hebrew)" panose="02020603050405020304" pitchFamily="18" charset="0"/>
                <a:sym typeface="Wingdings" panose="05000000000000000000" pitchFamily="2" charset="2"/>
              </a:rPr>
              <a:t> Requires prior model selection</a:t>
            </a:r>
            <a:endParaRPr lang="en-US" altLang="en-US" b="1">
              <a:solidFill>
                <a:srgbClr val="FF0000"/>
              </a:solidFill>
              <a:latin typeface="Times New Roman (Hebrew)" panose="02020603050405020304" pitchFamily="18" charset="0"/>
            </a:endParaRPr>
          </a:p>
        </p:txBody>
      </p:sp>
      <p:graphicFrame>
        <p:nvGraphicFramePr>
          <p:cNvPr id="86031" name="Object 15"/>
          <p:cNvGraphicFramePr>
            <a:graphicFrameLocks noChangeAspect="1"/>
          </p:cNvGraphicFramePr>
          <p:nvPr/>
        </p:nvGraphicFramePr>
        <p:xfrm>
          <a:off x="5543550" y="6334125"/>
          <a:ext cx="36766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משוואה" r:id="rId4" imgW="1688367" imgH="241195" progId="Equation.3">
                  <p:embed/>
                </p:oleObj>
              </mc:Choice>
              <mc:Fallback>
                <p:oleObj name="משוואה" r:id="rId4" imgW="1688367" imgH="241195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550" y="6334125"/>
                        <a:ext cx="367665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9" name="AutoShape 31"/>
          <p:cNvSpPr>
            <a:spLocks/>
          </p:cNvSpPr>
          <p:nvPr/>
        </p:nvSpPr>
        <p:spPr bwMode="auto">
          <a:xfrm>
            <a:off x="1763713" y="2925763"/>
            <a:ext cx="288925" cy="1439862"/>
          </a:xfrm>
          <a:prstGeom prst="leftBrace">
            <a:avLst>
              <a:gd name="adj1" fmla="val 41529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5437188" y="1773238"/>
            <a:ext cx="3671887" cy="302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22" name="Rectangle 38"/>
          <p:cNvSpPr>
            <a:spLocks noChangeArrowheads="1"/>
          </p:cNvSpPr>
          <p:nvPr/>
        </p:nvSpPr>
        <p:spPr bwMode="auto">
          <a:xfrm>
            <a:off x="1692275" y="1916113"/>
            <a:ext cx="3816350" cy="302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42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  <p:bldP spid="42016" grpId="0" animBg="1"/>
      <p:bldP spid="42017" grpId="0"/>
      <p:bldP spid="42018" grpId="0" animBg="1"/>
      <p:bldP spid="42021" grpId="0"/>
      <p:bldP spid="86030" grpId="0" animBg="1"/>
      <p:bldP spid="42023" grpId="0" animBg="1"/>
      <p:bldP spid="420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166688" y="6210300"/>
            <a:ext cx="7224712" cy="495300"/>
          </a:xfrm>
          <a:prstGeom prst="rect">
            <a:avLst/>
          </a:prstGeom>
          <a:solidFill>
            <a:srgbClr val="FFCCCC"/>
          </a:solidFill>
          <a:ln w="38100">
            <a:solidFill>
              <a:schemeClr val="accent2"/>
            </a:solidFill>
            <a:miter lim="800000"/>
            <a:headEnd/>
            <a:tailEnd type="non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Remove global component which dilutes information !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39713" y="5562600"/>
            <a:ext cx="3932237" cy="482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 type="non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 (Hebrew)" panose="02020603050405020304" pitchFamily="18" charset="0"/>
              </a:rPr>
              <a:t>Translation or pure rotation ???</a:t>
            </a: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he-IL" smtClean="0">
                <a:solidFill>
                  <a:srgbClr val="CC0099"/>
                </a:solidFill>
                <a:latin typeface="Impact" panose="020B0806030902050204" pitchFamily="34" charset="0"/>
              </a:rPr>
              <a:t>Benefits of the P+P Decomposition</a:t>
            </a:r>
            <a:endParaRPr lang="en-US" altLang="he-IL" smtClean="0"/>
          </a:p>
        </p:txBody>
      </p:sp>
      <p:sp>
        <p:nvSpPr>
          <p:cNvPr id="43013" name="Text Box 3"/>
          <p:cNvSpPr txBox="1">
            <a:spLocks noChangeArrowheads="1"/>
          </p:cNvSpPr>
          <p:nvPr/>
        </p:nvSpPr>
        <p:spPr bwMode="auto">
          <a:xfrm>
            <a:off x="388938" y="1233488"/>
            <a:ext cx="55546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chemeClr val="accent2"/>
                </a:solidFill>
                <a:latin typeface="Times New Roman (Hebrew)" panose="02020603050405020304" pitchFamily="18" charset="0"/>
              </a:rPr>
              <a:t>2.  Scene-Centered Representation:</a:t>
            </a:r>
            <a:endParaRPr lang="en-US" altLang="en-US" sz="2400" b="1">
              <a:latin typeface="Times New Roman (Hebrew)" panose="02020603050405020304" pitchFamily="18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735513" y="5562600"/>
            <a:ext cx="4179887" cy="482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 type="non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 (Hebrew)" panose="02020603050405020304" pitchFamily="18" charset="0"/>
              </a:rPr>
              <a:t>Focus on relevant portion of info</a:t>
            </a:r>
          </a:p>
        </p:txBody>
      </p:sp>
      <p:pic>
        <p:nvPicPr>
          <p:cNvPr id="35852" name="TB1_5~1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789113"/>
            <a:ext cx="3656013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TB1_5W~2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1789113"/>
            <a:ext cx="3656013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" fill="hold"/>
                                        <p:tgtEl>
                                          <p:spTgt spid="35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58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85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8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5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2"/>
                  </p:tgtEl>
                </p:cond>
              </p:nextCondLst>
            </p:seq>
            <p:video>
              <p:cMediaNode>
                <p:cTn id="3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85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8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58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3"/>
                  </p:tgtEl>
                </p:cond>
              </p:nextCondLst>
            </p:seq>
          </p:childTnLst>
        </p:cTn>
      </p:par>
    </p:tnLst>
    <p:bldLst>
      <p:bldP spid="35851" grpId="0" animBg="1" autoUpdateAnimBg="0"/>
      <p:bldP spid="35846" grpId="0" animBg="1"/>
      <p:bldP spid="35847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he-IL" smtClean="0">
                <a:solidFill>
                  <a:srgbClr val="CC0099"/>
                </a:solidFill>
                <a:latin typeface="Impact" panose="020B0806030902050204" pitchFamily="34" charset="0"/>
              </a:rPr>
              <a:t>Benefits of the P+P Decomposition</a:t>
            </a:r>
            <a:endParaRPr lang="en-US" altLang="he-IL" smtClean="0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8938" y="1233488"/>
            <a:ext cx="55546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chemeClr val="accent2"/>
                </a:solidFill>
                <a:latin typeface="Times New Roman (Hebrew)" panose="02020603050405020304" pitchFamily="18" charset="0"/>
              </a:rPr>
              <a:t>2.  Scene-Centered Representation:</a:t>
            </a:r>
            <a:endParaRPr lang="en-US" altLang="en-US" sz="2400" b="1">
              <a:latin typeface="Times New Roman (Hebrew)" panose="02020603050405020304" pitchFamily="18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81000" y="1874838"/>
            <a:ext cx="8175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66"/>
                </a:solidFill>
                <a:latin typeface="Times New Roman (Hebrew)" panose="02020603050405020304" pitchFamily="18" charset="0"/>
              </a:rPr>
              <a:t>Shape  </a:t>
            </a:r>
            <a:r>
              <a:rPr lang="en-US" altLang="en-US" sz="2800" b="1">
                <a:latin typeface="Times New Roman (Hebrew)" panose="02020603050405020304" pitchFamily="18" charset="0"/>
              </a:rPr>
              <a:t>=</a:t>
            </a:r>
            <a:r>
              <a:rPr lang="en-US" altLang="en-US" sz="2400" b="1">
                <a:latin typeface="Times New Roman (Hebrew)" panose="02020603050405020304" pitchFamily="18" charset="0"/>
              </a:rPr>
              <a:t>  </a:t>
            </a:r>
            <a:r>
              <a:rPr lang="en-US" altLang="en-US" sz="2400" b="1">
                <a:solidFill>
                  <a:srgbClr val="FF0066"/>
                </a:solidFill>
                <a:latin typeface="Times New Roman (Hebrew)" panose="02020603050405020304" pitchFamily="18" charset="0"/>
              </a:rPr>
              <a:t>Fluctuations relative to a planar surface in the scene</a:t>
            </a:r>
            <a:endParaRPr lang="en-US" altLang="en-US" sz="2400">
              <a:latin typeface="Times New Roman (Hebrew)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316038" y="2971800"/>
            <a:ext cx="2430462" cy="482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 (Hebrew)" panose="02020603050405020304" pitchFamily="18" charset="0"/>
              </a:rPr>
              <a:t>STAB_RUG SEQ</a:t>
            </a:r>
          </a:p>
        </p:txBody>
      </p:sp>
      <p:pic>
        <p:nvPicPr>
          <p:cNvPr id="45062" name="Picture 6" descr="tb_sq_2-4_G_ir_5x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3656013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TB14B5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514600"/>
            <a:ext cx="3656012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6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89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15913" y="3276600"/>
            <a:ext cx="8340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 (Hebrew)" panose="02020603050405020304" pitchFamily="18" charset="0"/>
              </a:rPr>
              <a:t> </a:t>
            </a:r>
            <a:r>
              <a:rPr lang="en-US" altLang="en-US" sz="2400" b="1">
                <a:latin typeface="Times New Roman (Hebrew)" panose="02020603050405020304" pitchFamily="18" charset="0"/>
              </a:rPr>
              <a:t>                                                    </a:t>
            </a:r>
            <a:r>
              <a:rPr lang="en-US" altLang="en-US" sz="2400">
                <a:latin typeface="Times New Roman (Hebrew)" panose="02020603050405020304" pitchFamily="18" charset="0"/>
              </a:rPr>
              <a:t> - fewer bits, progressive encoding</a:t>
            </a:r>
          </a:p>
          <a:p>
            <a:pPr lvl="4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 (Hebrew)" panose="02020603050405020304" pitchFamily="18" charset="0"/>
              </a:rPr>
              <a:t>                                 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he-IL" smtClean="0">
                <a:solidFill>
                  <a:srgbClr val="CC0099"/>
                </a:solidFill>
                <a:latin typeface="Impact" panose="020B0806030902050204" pitchFamily="34" charset="0"/>
              </a:rPr>
              <a:t>Benefits of the P+P Decomposition</a:t>
            </a:r>
            <a:endParaRPr lang="en-US" altLang="he-IL" smtClean="0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88938" y="1233488"/>
            <a:ext cx="55546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chemeClr val="accent2"/>
                </a:solidFill>
                <a:latin typeface="Times New Roman (Hebrew)" panose="02020603050405020304" pitchFamily="18" charset="0"/>
              </a:rPr>
              <a:t>2.  Scene-Centered Representation:</a:t>
            </a:r>
            <a:endParaRPr lang="en-US" altLang="en-US" sz="2400" b="1">
              <a:latin typeface="Times New Roman (Hebrew)" panose="02020603050405020304" pitchFamily="18" charset="0"/>
            </a:endParaRP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81000" y="1874838"/>
            <a:ext cx="8175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66"/>
                </a:solidFill>
                <a:latin typeface="Times New Roman (Hebrew)" panose="02020603050405020304" pitchFamily="18" charset="0"/>
              </a:rPr>
              <a:t>Shape  </a:t>
            </a:r>
            <a:r>
              <a:rPr lang="en-US" altLang="en-US" sz="2800" b="1">
                <a:latin typeface="Times New Roman (Hebrew)" panose="02020603050405020304" pitchFamily="18" charset="0"/>
              </a:rPr>
              <a:t>=</a:t>
            </a:r>
            <a:r>
              <a:rPr lang="en-US" altLang="en-US" sz="2400" b="1">
                <a:latin typeface="Times New Roman (Hebrew)" panose="02020603050405020304" pitchFamily="18" charset="0"/>
              </a:rPr>
              <a:t>  </a:t>
            </a:r>
            <a:r>
              <a:rPr lang="en-US" altLang="en-US" sz="2400" b="1">
                <a:solidFill>
                  <a:srgbClr val="FF0066"/>
                </a:solidFill>
                <a:latin typeface="Times New Roman (Hebrew)" panose="02020603050405020304" pitchFamily="18" charset="0"/>
              </a:rPr>
              <a:t>Fluctuations relative to a planar surface in the scene</a:t>
            </a:r>
            <a:endParaRPr lang="en-US" altLang="en-US" sz="2400">
              <a:latin typeface="Times New Roman (Hebrew)" panose="02020603050405020304" pitchFamily="18" charset="0"/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98450" y="2362200"/>
            <a:ext cx="614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latin typeface="Times New Roman (Hebrew)" panose="02020603050405020304" pitchFamily="18" charset="0"/>
              </a:rPr>
              <a:t> </a:t>
            </a:r>
            <a:r>
              <a:rPr lang="en-US" altLang="en-US" sz="2400" b="1">
                <a:latin typeface="Times New Roman (Hebrew)" panose="02020603050405020304" pitchFamily="18" charset="0"/>
              </a:rPr>
              <a:t>Height vs. Depth  </a:t>
            </a:r>
            <a:r>
              <a:rPr lang="en-US" altLang="en-US" sz="2400">
                <a:latin typeface="Times New Roman (Hebrew)" panose="02020603050405020304" pitchFamily="18" charset="0"/>
              </a:rPr>
              <a:t>(e.g., obstacle avoidance)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80988" y="3276600"/>
            <a:ext cx="416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latin typeface="Times New Roman (Hebrew)" panose="02020603050405020304" pitchFamily="18" charset="0"/>
              </a:rPr>
              <a:t> </a:t>
            </a:r>
            <a:r>
              <a:rPr lang="en-US" altLang="en-US" sz="2400" b="1">
                <a:latin typeface="Times New Roman (Hebrew)" panose="02020603050405020304" pitchFamily="18" charset="0"/>
              </a:rPr>
              <a:t>A compact representation</a:t>
            </a:r>
            <a:endParaRPr lang="en-US" altLang="en-US" sz="2400">
              <a:latin typeface="Times New Roman (Hebrew)" panose="02020603050405020304" pitchFamily="18" charset="0"/>
            </a:endParaRPr>
          </a:p>
        </p:txBody>
      </p:sp>
      <p:grpSp>
        <p:nvGrpSpPr>
          <p:cNvPr id="39945" name="Group 9"/>
          <p:cNvGrpSpPr>
            <a:grpSpLocks/>
          </p:cNvGrpSpPr>
          <p:nvPr/>
        </p:nvGrpSpPr>
        <p:grpSpPr bwMode="auto">
          <a:xfrm>
            <a:off x="6934200" y="4648200"/>
            <a:ext cx="457200" cy="1600200"/>
            <a:chOff x="4368" y="2928"/>
            <a:chExt cx="288" cy="864"/>
          </a:xfrm>
        </p:grpSpPr>
        <p:sp>
          <p:nvSpPr>
            <p:cNvPr id="47130" name="Line 10"/>
            <p:cNvSpPr>
              <a:spLocks noChangeShapeType="1"/>
            </p:cNvSpPr>
            <p:nvPr/>
          </p:nvSpPr>
          <p:spPr bwMode="auto">
            <a:xfrm>
              <a:off x="4512" y="2928"/>
              <a:ext cx="0" cy="86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1" name="Line 11"/>
            <p:cNvSpPr>
              <a:spLocks noChangeShapeType="1"/>
            </p:cNvSpPr>
            <p:nvPr/>
          </p:nvSpPr>
          <p:spPr bwMode="auto">
            <a:xfrm>
              <a:off x="4656" y="2928"/>
              <a:ext cx="0" cy="86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sysDot"/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2" name="Line 12"/>
            <p:cNvSpPr>
              <a:spLocks noChangeShapeType="1"/>
            </p:cNvSpPr>
            <p:nvPr/>
          </p:nvSpPr>
          <p:spPr bwMode="auto">
            <a:xfrm>
              <a:off x="4368" y="2928"/>
              <a:ext cx="0" cy="86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sysDot"/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949" name="Group 13"/>
          <p:cNvGrpSpPr>
            <a:grpSpLocks/>
          </p:cNvGrpSpPr>
          <p:nvPr/>
        </p:nvGrpSpPr>
        <p:grpSpPr bwMode="auto">
          <a:xfrm>
            <a:off x="2051050" y="6096000"/>
            <a:ext cx="5105400" cy="685800"/>
            <a:chOff x="1344" y="3840"/>
            <a:chExt cx="3216" cy="432"/>
          </a:xfrm>
        </p:grpSpPr>
        <p:sp>
          <p:nvSpPr>
            <p:cNvPr id="47128" name="Line 14"/>
            <p:cNvSpPr>
              <a:spLocks noChangeShapeType="1"/>
            </p:cNvSpPr>
            <p:nvPr/>
          </p:nvSpPr>
          <p:spPr bwMode="auto">
            <a:xfrm>
              <a:off x="1344" y="3840"/>
              <a:ext cx="321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9" name="Text Box 15"/>
            <p:cNvSpPr txBox="1">
              <a:spLocks noChangeArrowheads="1"/>
            </p:cNvSpPr>
            <p:nvPr/>
          </p:nvSpPr>
          <p:spPr bwMode="auto">
            <a:xfrm>
              <a:off x="1720" y="3907"/>
              <a:ext cx="118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  <a:latin typeface="Times New Roman (Hebrew)" panose="02020603050405020304" pitchFamily="18" charset="0"/>
                </a:rPr>
                <a:t>     global   </a:t>
              </a:r>
              <a:r>
                <a:rPr lang="en-US" altLang="en-US" sz="2000" b="1">
                  <a:solidFill>
                    <a:srgbClr val="FF0000"/>
                  </a:solidFill>
                  <a:latin typeface="Times New Roman (Hebrew)" panose="02020603050405020304" pitchFamily="18" charset="0"/>
                </a:rPr>
                <a:t>(100)</a:t>
              </a:r>
            </a:p>
            <a:p>
              <a:pPr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  <a:latin typeface="Times New Roman (Hebrew)" panose="02020603050405020304" pitchFamily="18" charset="0"/>
                </a:rPr>
                <a:t>component</a:t>
              </a:r>
            </a:p>
          </p:txBody>
        </p:sp>
      </p:grpSp>
      <p:grpSp>
        <p:nvGrpSpPr>
          <p:cNvPr id="39952" name="Group 16"/>
          <p:cNvGrpSpPr>
            <a:grpSpLocks/>
          </p:cNvGrpSpPr>
          <p:nvPr/>
        </p:nvGrpSpPr>
        <p:grpSpPr bwMode="auto">
          <a:xfrm>
            <a:off x="6838950" y="6232525"/>
            <a:ext cx="2020888" cy="549275"/>
            <a:chOff x="4308" y="3926"/>
            <a:chExt cx="1273" cy="346"/>
          </a:xfrm>
        </p:grpSpPr>
        <p:sp>
          <p:nvSpPr>
            <p:cNvPr id="47126" name="Line 17"/>
            <p:cNvSpPr>
              <a:spLocks noChangeShapeType="1"/>
            </p:cNvSpPr>
            <p:nvPr/>
          </p:nvSpPr>
          <p:spPr bwMode="auto">
            <a:xfrm>
              <a:off x="4320" y="3936"/>
              <a:ext cx="38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7" name="Text Box 18"/>
            <p:cNvSpPr txBox="1">
              <a:spLocks noChangeArrowheads="1"/>
            </p:cNvSpPr>
            <p:nvPr/>
          </p:nvSpPr>
          <p:spPr bwMode="auto">
            <a:xfrm>
              <a:off x="4308" y="3926"/>
              <a:ext cx="1273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accent2"/>
                  </a:solidFill>
                  <a:latin typeface="Times New Roman (Hebrew)" panose="02020603050405020304" pitchFamily="18" charset="0"/>
                </a:rPr>
                <a:t>     local     </a:t>
              </a:r>
              <a:r>
                <a:rPr lang="en-US" altLang="en-US" sz="2000" b="1">
                  <a:solidFill>
                    <a:schemeClr val="accent2"/>
                  </a:solidFill>
                  <a:latin typeface="Times New Roman (Hebrew)" panose="02020603050405020304" pitchFamily="18" charset="0"/>
                </a:rPr>
                <a:t>[-3..+3]</a:t>
              </a:r>
            </a:p>
            <a:p>
              <a:pPr>
                <a:lnSpc>
                  <a:spcPct val="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accent2"/>
                  </a:solidFill>
                  <a:latin typeface="Times New Roman (Hebrew)" panose="02020603050405020304" pitchFamily="18" charset="0"/>
                </a:rPr>
                <a:t>component</a:t>
              </a:r>
            </a:p>
          </p:txBody>
        </p:sp>
      </p:grpSp>
      <p:grpSp>
        <p:nvGrpSpPr>
          <p:cNvPr id="39955" name="Group 19"/>
          <p:cNvGrpSpPr>
            <a:grpSpLocks/>
          </p:cNvGrpSpPr>
          <p:nvPr/>
        </p:nvGrpSpPr>
        <p:grpSpPr bwMode="auto">
          <a:xfrm>
            <a:off x="2133600" y="4251325"/>
            <a:ext cx="5257800" cy="396875"/>
            <a:chOff x="1344" y="2678"/>
            <a:chExt cx="3312" cy="250"/>
          </a:xfrm>
        </p:grpSpPr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>
              <a:off x="1344" y="2880"/>
              <a:ext cx="3312" cy="0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Text Box 21"/>
            <p:cNvSpPr txBox="1">
              <a:spLocks noChangeArrowheads="1"/>
            </p:cNvSpPr>
            <p:nvPr/>
          </p:nvSpPr>
          <p:spPr bwMode="auto">
            <a:xfrm>
              <a:off x="1720" y="2678"/>
              <a:ext cx="15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9900"/>
                  </a:solidFill>
                  <a:latin typeface="Times New Roman (Hebrew)" panose="02020603050405020304" pitchFamily="18" charset="0"/>
                </a:rPr>
                <a:t>total distance  </a:t>
              </a:r>
              <a:r>
                <a:rPr lang="en-US" altLang="en-US" sz="2000" b="1">
                  <a:solidFill>
                    <a:srgbClr val="009900"/>
                  </a:solidFill>
                  <a:latin typeface="Times New Roman (Hebrew)" panose="02020603050405020304" pitchFamily="18" charset="0"/>
                </a:rPr>
                <a:t>[97..103]</a:t>
              </a:r>
              <a:endParaRPr lang="en-US" altLang="en-US" sz="2400">
                <a:latin typeface="Times New Roman (Hebrew)" panose="02020603050405020304" pitchFamily="18" charset="0"/>
              </a:endParaRPr>
            </a:p>
          </p:txBody>
        </p:sp>
      </p:grpSp>
      <p:grpSp>
        <p:nvGrpSpPr>
          <p:cNvPr id="39958" name="Group 22"/>
          <p:cNvGrpSpPr>
            <a:grpSpLocks/>
          </p:cNvGrpSpPr>
          <p:nvPr/>
        </p:nvGrpSpPr>
        <p:grpSpPr bwMode="auto">
          <a:xfrm>
            <a:off x="1143000" y="4648200"/>
            <a:ext cx="7046913" cy="1295400"/>
            <a:chOff x="720" y="2928"/>
            <a:chExt cx="4439" cy="816"/>
          </a:xfrm>
        </p:grpSpPr>
        <p:grpSp>
          <p:nvGrpSpPr>
            <p:cNvPr id="47118" name="Group 23"/>
            <p:cNvGrpSpPr>
              <a:grpSpLocks/>
            </p:cNvGrpSpPr>
            <p:nvPr/>
          </p:nvGrpSpPr>
          <p:grpSpPr bwMode="auto">
            <a:xfrm>
              <a:off x="720" y="2928"/>
              <a:ext cx="3968" cy="816"/>
              <a:chOff x="720" y="2928"/>
              <a:chExt cx="3968" cy="816"/>
            </a:xfrm>
          </p:grpSpPr>
          <p:sp>
            <p:nvSpPr>
              <p:cNvPr id="47120" name="Freeform 24"/>
              <p:cNvSpPr>
                <a:spLocks/>
              </p:cNvSpPr>
              <p:nvPr/>
            </p:nvSpPr>
            <p:spPr bwMode="auto">
              <a:xfrm>
                <a:off x="4336" y="2928"/>
                <a:ext cx="352" cy="816"/>
              </a:xfrm>
              <a:custGeom>
                <a:avLst/>
                <a:gdLst>
                  <a:gd name="T0" fmla="*/ 320 w 352"/>
                  <a:gd name="T1" fmla="*/ 0 h 816"/>
                  <a:gd name="T2" fmla="*/ 272 w 352"/>
                  <a:gd name="T3" fmla="*/ 96 h 816"/>
                  <a:gd name="T4" fmla="*/ 80 w 352"/>
                  <a:gd name="T5" fmla="*/ 144 h 816"/>
                  <a:gd name="T6" fmla="*/ 32 w 352"/>
                  <a:gd name="T7" fmla="*/ 336 h 816"/>
                  <a:gd name="T8" fmla="*/ 272 w 352"/>
                  <a:gd name="T9" fmla="*/ 384 h 816"/>
                  <a:gd name="T10" fmla="*/ 272 w 352"/>
                  <a:gd name="T11" fmla="*/ 480 h 816"/>
                  <a:gd name="T12" fmla="*/ 320 w 352"/>
                  <a:gd name="T13" fmla="*/ 624 h 816"/>
                  <a:gd name="T14" fmla="*/ 80 w 352"/>
                  <a:gd name="T15" fmla="*/ 768 h 816"/>
                  <a:gd name="T16" fmla="*/ 80 w 352"/>
                  <a:gd name="T17" fmla="*/ 816 h 8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52" h="816">
                    <a:moveTo>
                      <a:pt x="320" y="0"/>
                    </a:moveTo>
                    <a:cubicBezTo>
                      <a:pt x="316" y="36"/>
                      <a:pt x="312" y="72"/>
                      <a:pt x="272" y="96"/>
                    </a:cubicBezTo>
                    <a:cubicBezTo>
                      <a:pt x="232" y="120"/>
                      <a:pt x="120" y="104"/>
                      <a:pt x="80" y="144"/>
                    </a:cubicBezTo>
                    <a:cubicBezTo>
                      <a:pt x="40" y="184"/>
                      <a:pt x="0" y="296"/>
                      <a:pt x="32" y="336"/>
                    </a:cubicBezTo>
                    <a:cubicBezTo>
                      <a:pt x="64" y="376"/>
                      <a:pt x="232" y="360"/>
                      <a:pt x="272" y="384"/>
                    </a:cubicBezTo>
                    <a:cubicBezTo>
                      <a:pt x="312" y="408"/>
                      <a:pt x="264" y="440"/>
                      <a:pt x="272" y="480"/>
                    </a:cubicBezTo>
                    <a:cubicBezTo>
                      <a:pt x="280" y="520"/>
                      <a:pt x="352" y="576"/>
                      <a:pt x="320" y="624"/>
                    </a:cubicBezTo>
                    <a:cubicBezTo>
                      <a:pt x="288" y="672"/>
                      <a:pt x="120" y="736"/>
                      <a:pt x="80" y="768"/>
                    </a:cubicBezTo>
                    <a:cubicBezTo>
                      <a:pt x="40" y="800"/>
                      <a:pt x="80" y="808"/>
                      <a:pt x="80" y="816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21" name="Oval 25"/>
              <p:cNvSpPr>
                <a:spLocks noChangeArrowheads="1"/>
              </p:cNvSpPr>
              <p:nvPr/>
            </p:nvSpPr>
            <p:spPr bwMode="auto">
              <a:xfrm>
                <a:off x="1296" y="3360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7122" name="Line 26"/>
              <p:cNvSpPr>
                <a:spLocks noChangeShapeType="1"/>
              </p:cNvSpPr>
              <p:nvPr/>
            </p:nvSpPr>
            <p:spPr bwMode="auto">
              <a:xfrm>
                <a:off x="1392" y="3408"/>
                <a:ext cx="321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23" name="Text Box 27"/>
              <p:cNvSpPr txBox="1">
                <a:spLocks noChangeArrowheads="1"/>
              </p:cNvSpPr>
              <p:nvPr/>
            </p:nvSpPr>
            <p:spPr bwMode="auto">
              <a:xfrm>
                <a:off x="720" y="3216"/>
                <a:ext cx="657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339966"/>
                    </a:solidFill>
                    <a:miter lim="800000"/>
                    <a:headEnd/>
                    <a:tailEnd type="none" w="sm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latin typeface="Times New Roman (Hebrew)" panose="02020603050405020304" pitchFamily="18" charset="0"/>
                  </a:rPr>
                  <a:t>camera </a:t>
                </a:r>
              </a:p>
              <a:p>
                <a:pPr>
                  <a:lnSpc>
                    <a:spcPct val="6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latin typeface="Times New Roman (Hebrew)" panose="02020603050405020304" pitchFamily="18" charset="0"/>
                  </a:rPr>
                  <a:t>center</a:t>
                </a:r>
                <a:endParaRPr lang="en-US" altLang="en-US" sz="2400" b="1">
                  <a:latin typeface="Times New Roman (Hebrew)" panose="02020603050405020304" pitchFamily="18" charset="0"/>
                </a:endParaRPr>
              </a:p>
            </p:txBody>
          </p:sp>
        </p:grpSp>
        <p:sp>
          <p:nvSpPr>
            <p:cNvPr id="47119" name="Text Box 28"/>
            <p:cNvSpPr txBox="1">
              <a:spLocks noChangeArrowheads="1"/>
            </p:cNvSpPr>
            <p:nvPr/>
          </p:nvSpPr>
          <p:spPr bwMode="auto">
            <a:xfrm>
              <a:off x="4679" y="3244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Times New Roman (Hebrew)" panose="02020603050405020304" pitchFamily="18" charset="0"/>
                </a:rPr>
                <a:t>scene</a:t>
              </a:r>
            </a:p>
          </p:txBody>
        </p:sp>
      </p:grpSp>
      <p:sp>
        <p:nvSpPr>
          <p:cNvPr id="39965" name="Text Box 29"/>
          <p:cNvSpPr txBox="1">
            <a:spLocks noChangeArrowheads="1"/>
          </p:cNvSpPr>
          <p:nvPr/>
        </p:nvSpPr>
        <p:spPr bwMode="auto">
          <a:xfrm>
            <a:off x="304800" y="28194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latin typeface="Times New Roman (Hebrew)" panose="02020603050405020304" pitchFamily="18" charset="0"/>
              </a:rPr>
              <a:t> </a:t>
            </a:r>
            <a:r>
              <a:rPr lang="en-US" altLang="en-US" sz="2400" b="1">
                <a:latin typeface="Times New Roman (Hebrew)" panose="02020603050405020304" pitchFamily="18" charset="0"/>
              </a:rPr>
              <a:t>Appropriate units for shape</a:t>
            </a:r>
            <a:endParaRPr lang="en-US" altLang="en-US" sz="2400">
              <a:latin typeface="Times New Roman (Hebrew)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43" grpId="0" autoUpdateAnimBg="0"/>
      <p:bldP spid="39944" grpId="0" autoUpdateAnimBg="0"/>
      <p:bldP spid="3996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5956300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chemeClr val="accent2"/>
              </a:solidFill>
              <a:latin typeface="Times New Roman (Hebrew)" panose="02020603050405020304" pitchFamily="18" charset="0"/>
            </a:endParaRPr>
          </a:p>
          <a:p>
            <a:pPr lvl="1">
              <a:lnSpc>
                <a:spcPct val="17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400" b="1">
                <a:latin typeface="Times New Roman (Hebrew)" panose="02020603050405020304" pitchFamily="18" charset="0"/>
              </a:rPr>
              <a:t> Start with 2D estimation (homography).</a:t>
            </a:r>
            <a:endParaRPr lang="en-US" altLang="en-US" sz="2400">
              <a:latin typeface="Times New Roman (Hebrew)" panose="02020603050405020304" pitchFamily="18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03213" y="2590800"/>
            <a:ext cx="49561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400" b="1">
                <a:latin typeface="Times New Roman (Hebrew)" panose="02020603050405020304" pitchFamily="18" charset="0"/>
              </a:rPr>
              <a:t> 3D info builds on top of 2D info. </a:t>
            </a:r>
          </a:p>
        </p:txBody>
      </p:sp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349250" y="1219200"/>
            <a:ext cx="5668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chemeClr val="accent2"/>
                </a:solidFill>
                <a:latin typeface="Times New Roman (Hebrew)" panose="02020603050405020304" pitchFamily="18" charset="0"/>
              </a:rPr>
              <a:t>3.  Stratified 2D-3D Representation:</a:t>
            </a:r>
          </a:p>
        </p:txBody>
      </p:sp>
      <p:sp>
        <p:nvSpPr>
          <p:cNvPr id="44039" name="AutoShape 7"/>
          <p:cNvSpPr>
            <a:spLocks noChangeArrowheads="1"/>
          </p:cNvSpPr>
          <p:nvPr/>
        </p:nvSpPr>
        <p:spPr bwMode="auto">
          <a:xfrm>
            <a:off x="3198813" y="4114800"/>
            <a:ext cx="5334000" cy="838200"/>
          </a:xfrm>
          <a:prstGeom prst="flowChartInputOutput">
            <a:avLst/>
          </a:prstGeom>
          <a:solidFill>
            <a:schemeClr val="accent1"/>
          </a:solidFill>
          <a:ln w="25400">
            <a:solidFill>
              <a:schemeClr val="accent1"/>
            </a:solidFill>
            <a:miter lim="800000"/>
            <a:headEnd/>
            <a:tailEnd type="non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4040" name="Group 8"/>
          <p:cNvGrpSpPr>
            <a:grpSpLocks/>
          </p:cNvGrpSpPr>
          <p:nvPr/>
        </p:nvGrpSpPr>
        <p:grpSpPr bwMode="auto">
          <a:xfrm>
            <a:off x="4722813" y="3048000"/>
            <a:ext cx="2819400" cy="2895600"/>
            <a:chOff x="1536" y="1920"/>
            <a:chExt cx="1776" cy="1824"/>
          </a:xfrm>
        </p:grpSpPr>
        <p:grpSp>
          <p:nvGrpSpPr>
            <p:cNvPr id="49161" name="Group 9"/>
            <p:cNvGrpSpPr>
              <a:grpSpLocks/>
            </p:cNvGrpSpPr>
            <p:nvPr/>
          </p:nvGrpSpPr>
          <p:grpSpPr bwMode="auto">
            <a:xfrm>
              <a:off x="1536" y="1920"/>
              <a:ext cx="1776" cy="1104"/>
              <a:chOff x="1536" y="1920"/>
              <a:chExt cx="1776" cy="1104"/>
            </a:xfrm>
          </p:grpSpPr>
          <p:sp>
            <p:nvSpPr>
              <p:cNvPr id="49172" name="Oval 10"/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9173" name="Line 11"/>
              <p:cNvSpPr>
                <a:spLocks noChangeShapeType="1"/>
              </p:cNvSpPr>
              <p:nvPr/>
            </p:nvSpPr>
            <p:spPr bwMode="auto">
              <a:xfrm>
                <a:off x="1584" y="2256"/>
                <a:ext cx="0" cy="48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4" name="Oval 12"/>
              <p:cNvSpPr>
                <a:spLocks noChangeArrowheads="1"/>
              </p:cNvSpPr>
              <p:nvPr/>
            </p:nvSpPr>
            <p:spPr bwMode="auto">
              <a:xfrm>
                <a:off x="2016" y="22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9175" name="Line 13"/>
              <p:cNvSpPr>
                <a:spLocks noChangeShapeType="1"/>
              </p:cNvSpPr>
              <p:nvPr/>
            </p:nvSpPr>
            <p:spPr bwMode="auto">
              <a:xfrm>
                <a:off x="2064" y="2352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6" name="Oval 14"/>
              <p:cNvSpPr>
                <a:spLocks noChangeArrowheads="1"/>
              </p:cNvSpPr>
              <p:nvPr/>
            </p:nvSpPr>
            <p:spPr bwMode="auto">
              <a:xfrm>
                <a:off x="2640" y="220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9177" name="Line 15"/>
              <p:cNvSpPr>
                <a:spLocks noChangeShapeType="1"/>
              </p:cNvSpPr>
              <p:nvPr/>
            </p:nvSpPr>
            <p:spPr bwMode="auto">
              <a:xfrm>
                <a:off x="2688" y="2304"/>
                <a:ext cx="0" cy="48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8" name="Oval 16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9179" name="Line 17"/>
              <p:cNvSpPr>
                <a:spLocks noChangeShapeType="1"/>
              </p:cNvSpPr>
              <p:nvPr/>
            </p:nvSpPr>
            <p:spPr bwMode="auto">
              <a:xfrm>
                <a:off x="3264" y="2016"/>
                <a:ext cx="0" cy="912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162" name="Group 18"/>
            <p:cNvGrpSpPr>
              <a:grpSpLocks/>
            </p:cNvGrpSpPr>
            <p:nvPr/>
          </p:nvGrpSpPr>
          <p:grpSpPr bwMode="auto">
            <a:xfrm>
              <a:off x="1728" y="2736"/>
              <a:ext cx="1296" cy="1008"/>
              <a:chOff x="1728" y="2736"/>
              <a:chExt cx="1296" cy="1008"/>
            </a:xfrm>
          </p:grpSpPr>
          <p:sp>
            <p:nvSpPr>
              <p:cNvPr id="49163" name="Oval 19"/>
              <p:cNvSpPr>
                <a:spLocks noChangeArrowheads="1"/>
              </p:cNvSpPr>
              <p:nvPr/>
            </p:nvSpPr>
            <p:spPr bwMode="auto">
              <a:xfrm>
                <a:off x="1728" y="34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9164" name="Line 20"/>
              <p:cNvSpPr>
                <a:spLocks noChangeShapeType="1"/>
              </p:cNvSpPr>
              <p:nvPr/>
            </p:nvSpPr>
            <p:spPr bwMode="auto">
              <a:xfrm>
                <a:off x="1776" y="2880"/>
                <a:ext cx="0" cy="576"/>
              </a:xfrm>
              <a:prstGeom prst="line">
                <a:avLst/>
              </a:prstGeom>
              <a:noFill/>
              <a:ln w="25400" cap="rnd">
                <a:solidFill>
                  <a:srgbClr val="339966"/>
                </a:solidFill>
                <a:prstDash val="sysDot"/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65" name="Line 21"/>
              <p:cNvSpPr>
                <a:spLocks noChangeShapeType="1"/>
              </p:cNvSpPr>
              <p:nvPr/>
            </p:nvSpPr>
            <p:spPr bwMode="auto">
              <a:xfrm>
                <a:off x="1776" y="3120"/>
                <a:ext cx="0" cy="336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66" name="Oval 22"/>
              <p:cNvSpPr>
                <a:spLocks noChangeArrowheads="1"/>
              </p:cNvSpPr>
              <p:nvPr/>
            </p:nvSpPr>
            <p:spPr bwMode="auto">
              <a:xfrm>
                <a:off x="2928" y="364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9167" name="Line 23"/>
              <p:cNvSpPr>
                <a:spLocks noChangeShapeType="1"/>
              </p:cNvSpPr>
              <p:nvPr/>
            </p:nvSpPr>
            <p:spPr bwMode="auto">
              <a:xfrm>
                <a:off x="2976" y="2880"/>
                <a:ext cx="0" cy="576"/>
              </a:xfrm>
              <a:prstGeom prst="line">
                <a:avLst/>
              </a:prstGeom>
              <a:noFill/>
              <a:ln w="25400" cap="rnd">
                <a:solidFill>
                  <a:srgbClr val="339966"/>
                </a:solidFill>
                <a:prstDash val="sysDot"/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68" name="Line 24"/>
              <p:cNvSpPr>
                <a:spLocks noChangeShapeType="1"/>
              </p:cNvSpPr>
              <p:nvPr/>
            </p:nvSpPr>
            <p:spPr bwMode="auto">
              <a:xfrm>
                <a:off x="2976" y="3120"/>
                <a:ext cx="0" cy="528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69" name="Oval 25"/>
              <p:cNvSpPr>
                <a:spLocks noChangeArrowheads="1"/>
              </p:cNvSpPr>
              <p:nvPr/>
            </p:nvSpPr>
            <p:spPr bwMode="auto">
              <a:xfrm>
                <a:off x="2304" y="336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9170" name="Line 26"/>
              <p:cNvSpPr>
                <a:spLocks noChangeShapeType="1"/>
              </p:cNvSpPr>
              <p:nvPr/>
            </p:nvSpPr>
            <p:spPr bwMode="auto">
              <a:xfrm>
                <a:off x="2352" y="2736"/>
                <a:ext cx="0" cy="624"/>
              </a:xfrm>
              <a:prstGeom prst="line">
                <a:avLst/>
              </a:prstGeom>
              <a:noFill/>
              <a:ln w="25400" cap="rnd">
                <a:solidFill>
                  <a:srgbClr val="339966"/>
                </a:solidFill>
                <a:prstDash val="sysDot"/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1" name="Line 27"/>
              <p:cNvSpPr>
                <a:spLocks noChangeShapeType="1"/>
              </p:cNvSpPr>
              <p:nvPr/>
            </p:nvSpPr>
            <p:spPr bwMode="auto">
              <a:xfrm>
                <a:off x="2352" y="3120"/>
                <a:ext cx="0" cy="24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42900" y="5876925"/>
            <a:ext cx="826770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chemeClr val="accent2"/>
              </a:solidFill>
              <a:latin typeface="Times New Roman (Hebrew)" panose="02020603050405020304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 (Hebrew)" panose="02020603050405020304" pitchFamily="18" charset="0"/>
              </a:rPr>
              <a:t>Avoids a-priori model selection. </a:t>
            </a:r>
          </a:p>
          <a:p>
            <a:pPr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 (Hebrew)" panose="02020603050405020304" pitchFamily="18" charset="0"/>
            </a:endParaRPr>
          </a:p>
        </p:txBody>
      </p:sp>
      <p:sp>
        <p:nvSpPr>
          <p:cNvPr id="49160" name="Rectangle 30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382000" cy="1143000"/>
          </a:xfrm>
          <a:noFill/>
        </p:spPr>
        <p:txBody>
          <a:bodyPr/>
          <a:lstStyle/>
          <a:p>
            <a:pPr eaLnBrk="1" hangingPunct="1"/>
            <a:r>
              <a:rPr lang="en-US" altLang="he-IL" smtClean="0">
                <a:solidFill>
                  <a:srgbClr val="CC0099"/>
                </a:solidFill>
                <a:latin typeface="Impact" panose="020B0806030902050204" pitchFamily="34" charset="0"/>
              </a:rPr>
              <a:t>Benefits of the P+P Decomposition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utoUpdateAnimBg="0"/>
      <p:bldP spid="44036" grpId="0" autoUpdateAnimBg="0"/>
      <p:bldP spid="44039" grpId="0" animBg="1"/>
      <p:bldP spid="4403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tb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989263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tb_w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1677988"/>
            <a:ext cx="298767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tb_sq_2-4_G_ir_5x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2989263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123825" y="4727575"/>
            <a:ext cx="2546350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99"/>
                </a:solidFill>
                <a:latin typeface="Times New Roman" panose="02020603050405020304" pitchFamily="18" charset="0"/>
              </a:rPr>
              <a:t>Original sequence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895600" y="4727575"/>
            <a:ext cx="3257550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99"/>
                </a:solidFill>
                <a:latin typeface="Times New Roman" panose="02020603050405020304" pitchFamily="18" charset="0"/>
              </a:rPr>
              <a:t>Plane-aligned sequence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473825" y="4727575"/>
            <a:ext cx="2395538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99"/>
                </a:solidFill>
                <a:latin typeface="Times New Roman" panose="02020603050405020304" pitchFamily="18" charset="0"/>
              </a:rPr>
              <a:t>Recovered shape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673100" y="841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D60093"/>
                </a:solidFill>
              </a:rPr>
              <a:t>Dense 3D Reconstruction</a:t>
            </a:r>
            <a:br>
              <a:rPr lang="en-US" altLang="en-US" sz="4000" b="1">
                <a:solidFill>
                  <a:srgbClr val="D60093"/>
                </a:solidFill>
              </a:rPr>
            </a:br>
            <a:r>
              <a:rPr lang="en-US" altLang="en-US" sz="4000" b="1">
                <a:solidFill>
                  <a:srgbClr val="D60093"/>
                </a:solidFill>
              </a:rPr>
              <a:t>(Plane+Parallax)</a:t>
            </a:r>
            <a:endParaRPr lang="en-US" altLang="en-US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" fill="hold"/>
                                        <p:tgtEl>
                                          <p:spTgt spid="225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4" fill="hold"/>
                                        <p:tgtEl>
                                          <p:spTgt spid="22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0"/>
                </p:tgtEl>
              </p:cMediaNode>
            </p:video>
            <p:vide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1"/>
                </p:tgtEl>
              </p:cMediaNode>
            </p:video>
          </p:childTnLst>
        </p:cTn>
      </p:par>
    </p:tnLst>
    <p:bldLst>
      <p:bldP spid="22534" grpId="0" animBg="1"/>
      <p:bldP spid="225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TOYS1W~1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1274763"/>
            <a:ext cx="3656012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small_p+p_sha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4064000"/>
            <a:ext cx="36560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673100" y="333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D60093"/>
                </a:solidFill>
              </a:rPr>
              <a:t>Dense 3D Reconstruction</a:t>
            </a:r>
            <a:br>
              <a:rPr lang="en-US" altLang="en-US" sz="4000" b="1">
                <a:solidFill>
                  <a:srgbClr val="D60093"/>
                </a:solidFill>
              </a:rPr>
            </a:br>
            <a:r>
              <a:rPr lang="en-US" altLang="en-US" sz="4000" b="1">
                <a:solidFill>
                  <a:srgbClr val="D60093"/>
                </a:solidFill>
              </a:rPr>
              <a:t>(Plane+Parallax)</a:t>
            </a:r>
            <a:endParaRPr lang="en-US" altLang="en-US" sz="4000">
              <a:solidFill>
                <a:schemeClr val="tx2"/>
              </a:solidFill>
            </a:endParaRPr>
          </a:p>
        </p:txBody>
      </p:sp>
      <p:pic>
        <p:nvPicPr>
          <p:cNvPr id="24581" name="TOYS1_~1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262063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95300" y="4087813"/>
            <a:ext cx="1387475" cy="850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99"/>
                </a:solidFill>
                <a:latin typeface="Times New Roman" panose="02020603050405020304" pitchFamily="18" charset="0"/>
              </a:rPr>
              <a:t>Original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99"/>
                </a:solidFill>
                <a:latin typeface="Times New Roman" panose="02020603050405020304" pitchFamily="18" charset="0"/>
              </a:rPr>
              <a:t>sequence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781800" y="4100513"/>
            <a:ext cx="2065338" cy="850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99"/>
                </a:solidFill>
                <a:latin typeface="Times New Roman" panose="02020603050405020304" pitchFamily="18" charset="0"/>
              </a:rPr>
              <a:t>Plane-aligned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99"/>
                </a:solidFill>
                <a:latin typeface="Times New Roman" panose="02020603050405020304" pitchFamily="18" charset="0"/>
              </a:rPr>
              <a:t>sequence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6537325" y="6302375"/>
            <a:ext cx="2405063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99"/>
                </a:solidFill>
                <a:latin typeface="Times New Roman" panose="02020603050405020304" pitchFamily="18" charset="0"/>
              </a:rPr>
              <a:t>Recovered shape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245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4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4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8"/>
                  </p:tgtEl>
                </p:cond>
              </p:nextCondLst>
            </p:seq>
            <p:video>
              <p:cMediaNode>
                <p:cTn id="2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78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45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1"/>
                  </p:tgtEl>
                </p:cond>
              </p:nextCondLst>
            </p:seq>
            <p:video>
              <p:cMediaNode>
                <p:cTn id="3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81"/>
                </p:tgtEl>
              </p:cMediaNode>
            </p:video>
          </p:childTnLst>
        </p:cTn>
      </p:par>
    </p:tnLst>
    <p:bldLst>
      <p:bldP spid="27655" grpId="0" animBg="1"/>
      <p:bldP spid="2765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44450" y="3810000"/>
            <a:ext cx="2546350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99"/>
                </a:solidFill>
                <a:latin typeface="Times New Roman (Hebrew)" panose="02020603050405020304" pitchFamily="18" charset="0"/>
              </a:rPr>
              <a:t>Original sequence</a:t>
            </a:r>
            <a:endParaRPr lang="en-US" altLang="en-US" sz="2400" b="1">
              <a:latin typeface="Times New Roman (Hebrew)" panose="02020603050405020304" pitchFamily="18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7010400" y="3810000"/>
            <a:ext cx="2089150" cy="850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99"/>
                </a:solidFill>
                <a:latin typeface="Times New Roman (Hebrew)" panose="02020603050405020304" pitchFamily="18" charset="0"/>
              </a:rPr>
              <a:t>Plane-aligned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99"/>
                </a:solidFill>
                <a:latin typeface="Times New Roman (Hebrew)" panose="02020603050405020304" pitchFamily="18" charset="0"/>
              </a:rPr>
              <a:t>sequence</a:t>
            </a:r>
            <a:endParaRPr lang="en-US" altLang="en-US" sz="2400" b="1">
              <a:latin typeface="Times New Roman (Hebrew)" panose="02020603050405020304" pitchFamily="18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71463" y="6296025"/>
            <a:ext cx="2395537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99"/>
                </a:solidFill>
                <a:latin typeface="Times New Roman (Hebrew)" panose="02020603050405020304" pitchFamily="18" charset="0"/>
              </a:rPr>
              <a:t>Recovered shape</a:t>
            </a:r>
            <a:endParaRPr lang="en-US" altLang="en-US" sz="2400" b="1">
              <a:latin typeface="Times New Roman (Hebrew)" panose="02020603050405020304" pitchFamily="18" charset="0"/>
            </a:endParaRPr>
          </a:p>
        </p:txBody>
      </p:sp>
      <p:pic>
        <p:nvPicPr>
          <p:cNvPr id="58374" name="house_b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191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house_wb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914400"/>
            <a:ext cx="42068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house_w_G_ir"/>
          <p:cNvPicPr>
            <a:picLocks noChangeAspect="1" noChangeArrowheads="1"/>
          </p:cNvPicPr>
          <p:nvPr/>
        </p:nvPicPr>
        <p:blipFill>
          <a:blip r:embed="rId7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08413"/>
            <a:ext cx="419100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Rectangle 10"/>
          <p:cNvSpPr>
            <a:spLocks noChangeArrowheads="1"/>
          </p:cNvSpPr>
          <p:nvPr/>
        </p:nvSpPr>
        <p:spPr bwMode="auto">
          <a:xfrm>
            <a:off x="673100" y="333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D60093"/>
                </a:solidFill>
              </a:rPr>
              <a:t>Dense 3D Reconstruction</a:t>
            </a:r>
            <a:br>
              <a:rPr lang="en-US" altLang="en-US" sz="4000" b="1">
                <a:solidFill>
                  <a:srgbClr val="D60093"/>
                </a:solidFill>
              </a:rPr>
            </a:br>
            <a:r>
              <a:rPr lang="en-US" altLang="en-US" sz="4000" b="1">
                <a:solidFill>
                  <a:srgbClr val="D60093"/>
                </a:solidFill>
              </a:rPr>
              <a:t>(Plane+Parallax)</a:t>
            </a:r>
            <a:endParaRPr lang="en-US" altLang="en-US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8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8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58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8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4"/>
                  </p:tgtEl>
                </p:cond>
              </p:nextCondLst>
            </p:seq>
            <p:vide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7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8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8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5"/>
                  </p:tgtEl>
                </p:cond>
              </p:nextCondLst>
            </p:seq>
            <p:video>
              <p:cMediaNode>
                <p:cTn id="4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75"/>
                </p:tgtEl>
              </p:cMediaNode>
            </p:video>
          </p:childTnLst>
        </p:cTn>
      </p:par>
    </p:tnLst>
    <p:bldLst>
      <p:bldP spid="58371" grpId="0" animBg="1"/>
      <p:bldP spid="58372" grpId="0" animBg="1"/>
      <p:bldP spid="5837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2"/>
          <p:cNvGrpSpPr>
            <a:grpSpLocks/>
          </p:cNvGrpSpPr>
          <p:nvPr/>
        </p:nvGrpSpPr>
        <p:grpSpPr bwMode="auto">
          <a:xfrm>
            <a:off x="1017588" y="2865438"/>
            <a:ext cx="7240587" cy="944562"/>
            <a:chOff x="641" y="1805"/>
            <a:chExt cx="4561" cy="595"/>
          </a:xfrm>
        </p:grpSpPr>
        <p:sp>
          <p:nvSpPr>
            <p:cNvPr id="57366" name="Line 3"/>
            <p:cNvSpPr>
              <a:spLocks noChangeShapeType="1"/>
            </p:cNvSpPr>
            <p:nvPr/>
          </p:nvSpPr>
          <p:spPr bwMode="auto">
            <a:xfrm flipV="1">
              <a:off x="2880" y="2064"/>
              <a:ext cx="96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367" name="Group 4"/>
            <p:cNvGrpSpPr>
              <a:grpSpLocks/>
            </p:cNvGrpSpPr>
            <p:nvPr/>
          </p:nvGrpSpPr>
          <p:grpSpPr bwMode="auto">
            <a:xfrm rot="1091042">
              <a:off x="641" y="1805"/>
              <a:ext cx="4561" cy="269"/>
              <a:chOff x="96" y="3559"/>
              <a:chExt cx="3840" cy="269"/>
            </a:xfrm>
          </p:grpSpPr>
          <p:sp>
            <p:nvSpPr>
              <p:cNvPr id="57368" name="Line 5"/>
              <p:cNvSpPr>
                <a:spLocks noChangeShapeType="1"/>
              </p:cNvSpPr>
              <p:nvPr/>
            </p:nvSpPr>
            <p:spPr bwMode="auto">
              <a:xfrm>
                <a:off x="96" y="3792"/>
                <a:ext cx="384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69" name="Text Box 6"/>
              <p:cNvSpPr txBox="1">
                <a:spLocks noChangeArrowheads="1"/>
              </p:cNvSpPr>
              <p:nvPr/>
            </p:nvSpPr>
            <p:spPr bwMode="auto">
              <a:xfrm>
                <a:off x="457" y="3559"/>
                <a:ext cx="2006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339966"/>
                    </a:solidFill>
                    <a:miter lim="800000"/>
                    <a:headEnd/>
                    <a:tailEnd type="none" w="sm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200" i="1">
                    <a:solidFill>
                      <a:srgbClr val="FF0000"/>
                    </a:solidFill>
                    <a:latin typeface="Times New Roman (Hebrew)" panose="02020603050405020304" pitchFamily="18" charset="0"/>
                  </a:rPr>
                  <a:t>Brightness Constancy constraint</a:t>
                </a:r>
                <a:endParaRPr lang="en-US" altLang="en-US" sz="2200">
                  <a:latin typeface="Times New Roman (Hebrew)" panose="02020603050405020304" pitchFamily="18" charset="0"/>
                </a:endParaRPr>
              </a:p>
            </p:txBody>
          </p:sp>
        </p:grpSp>
      </p:grpSp>
      <p:sp>
        <p:nvSpPr>
          <p:cNvPr id="573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382000" cy="1143000"/>
          </a:xfrm>
        </p:spPr>
        <p:txBody>
          <a:bodyPr/>
          <a:lstStyle/>
          <a:p>
            <a:r>
              <a:rPr lang="en-US" altLang="he-IL" smtClean="0">
                <a:solidFill>
                  <a:srgbClr val="CC0099"/>
                </a:solidFill>
                <a:latin typeface="Impact" panose="020B0806030902050204" pitchFamily="34" charset="0"/>
              </a:rPr>
              <a:t>P+P Correspondence Estimation</a:t>
            </a:r>
            <a:endParaRPr lang="en-US" altLang="he-IL" smtClean="0"/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1047750" y="5589588"/>
            <a:ext cx="71247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chemeClr val="accent2"/>
              </a:solidFill>
              <a:latin typeface="Times New Roman (Hebrew)" panose="02020603050405020304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600" b="1" i="1">
                <a:solidFill>
                  <a:schemeClr val="accent2"/>
                </a:solidFill>
                <a:latin typeface="Times New Roman (Hebrew)" panose="02020603050405020304" pitchFamily="18" charset="0"/>
              </a:rPr>
              <a:t>The intersection of the two line constraints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600" b="1" i="1">
                <a:solidFill>
                  <a:schemeClr val="accent2"/>
                </a:solidFill>
                <a:latin typeface="Times New Roman (Hebrew)" panose="02020603050405020304" pitchFamily="18" charset="0"/>
              </a:rPr>
              <a:t> </a:t>
            </a:r>
            <a:r>
              <a:rPr lang="en-US" altLang="en-US" sz="2600" b="1" i="1" u="sng">
                <a:solidFill>
                  <a:schemeClr val="accent2"/>
                </a:solidFill>
                <a:latin typeface="Times New Roman (Hebrew)" panose="02020603050405020304" pitchFamily="18" charset="0"/>
              </a:rPr>
              <a:t>uniquely</a:t>
            </a:r>
            <a:r>
              <a:rPr lang="en-US" altLang="en-US" sz="2600" b="1" i="1">
                <a:solidFill>
                  <a:schemeClr val="accent2"/>
                </a:solidFill>
                <a:latin typeface="Times New Roman (Hebrew)" panose="02020603050405020304" pitchFamily="18" charset="0"/>
              </a:rPr>
              <a:t> defines the displacement.</a:t>
            </a:r>
          </a:p>
          <a:p>
            <a:pPr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en-US" altLang="en-US" sz="2400" i="1">
              <a:latin typeface="Times New Roman (Hebrew)" panose="02020603050405020304" pitchFamily="18" charset="0"/>
            </a:endParaRP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609600" y="1385888"/>
            <a:ext cx="518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chemeClr val="accent2"/>
                </a:solidFill>
                <a:latin typeface="Times New Roman (Hebrew)" panose="02020603050405020304" pitchFamily="18" charset="0"/>
              </a:rPr>
              <a:t>1. Eliminating Aperture Problem</a:t>
            </a:r>
          </a:p>
        </p:txBody>
      </p:sp>
      <p:grpSp>
        <p:nvGrpSpPr>
          <p:cNvPr id="79882" name="Group 10"/>
          <p:cNvGrpSpPr>
            <a:grpSpLocks/>
          </p:cNvGrpSpPr>
          <p:nvPr/>
        </p:nvGrpSpPr>
        <p:grpSpPr bwMode="auto">
          <a:xfrm>
            <a:off x="3276600" y="3429000"/>
            <a:ext cx="2819400" cy="914400"/>
            <a:chOff x="2064" y="1680"/>
            <a:chExt cx="1776" cy="576"/>
          </a:xfrm>
        </p:grpSpPr>
        <p:sp>
          <p:nvSpPr>
            <p:cNvPr id="57364" name="Line 11"/>
            <p:cNvSpPr>
              <a:spLocks noChangeShapeType="1"/>
            </p:cNvSpPr>
            <p:nvPr/>
          </p:nvSpPr>
          <p:spPr bwMode="auto">
            <a:xfrm flipH="1" flipV="1">
              <a:off x="2496" y="1824"/>
              <a:ext cx="912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5" name="Line 12"/>
            <p:cNvSpPr>
              <a:spLocks noChangeShapeType="1"/>
            </p:cNvSpPr>
            <p:nvPr/>
          </p:nvSpPr>
          <p:spPr bwMode="auto">
            <a:xfrm flipH="1" flipV="1">
              <a:off x="2064" y="1680"/>
              <a:ext cx="1776" cy="576"/>
            </a:xfrm>
            <a:prstGeom prst="line">
              <a:avLst/>
            </a:prstGeom>
            <a:noFill/>
            <a:ln w="38100" cap="rnd">
              <a:solidFill>
                <a:srgbClr val="FFFF00"/>
              </a:solidFill>
              <a:prstDash val="sysDot"/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885" name="Group 13"/>
          <p:cNvGrpSpPr>
            <a:grpSpLocks/>
          </p:cNvGrpSpPr>
          <p:nvPr/>
        </p:nvGrpSpPr>
        <p:grpSpPr bwMode="auto">
          <a:xfrm>
            <a:off x="1447800" y="3849688"/>
            <a:ext cx="6096000" cy="893762"/>
            <a:chOff x="912" y="2425"/>
            <a:chExt cx="3840" cy="563"/>
          </a:xfrm>
        </p:grpSpPr>
        <p:sp>
          <p:nvSpPr>
            <p:cNvPr id="57362" name="Line 14"/>
            <p:cNvSpPr>
              <a:spLocks noChangeShapeType="1"/>
            </p:cNvSpPr>
            <p:nvPr/>
          </p:nvSpPr>
          <p:spPr bwMode="auto">
            <a:xfrm rot="-1767137">
              <a:off x="912" y="2425"/>
              <a:ext cx="3840" cy="0"/>
            </a:xfrm>
            <a:prstGeom prst="line">
              <a:avLst/>
            </a:prstGeom>
            <a:noFill/>
            <a:ln w="28575">
              <a:solidFill>
                <a:srgbClr val="00808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3" name="Text Box 15"/>
            <p:cNvSpPr txBox="1">
              <a:spLocks noChangeArrowheads="1"/>
            </p:cNvSpPr>
            <p:nvPr/>
          </p:nvSpPr>
          <p:spPr bwMode="auto">
            <a:xfrm rot="-1767137">
              <a:off x="1362" y="2719"/>
              <a:ext cx="102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i="1">
                  <a:solidFill>
                    <a:srgbClr val="008080"/>
                  </a:solidFill>
                  <a:latin typeface="Times New Roman (Hebrew)" panose="02020603050405020304" pitchFamily="18" charset="0"/>
                </a:rPr>
                <a:t>Epipolar line</a:t>
              </a:r>
              <a:endParaRPr lang="en-US" altLang="en-US" sz="2200">
                <a:solidFill>
                  <a:srgbClr val="008080"/>
                </a:solidFill>
                <a:latin typeface="Times New Roman (Hebrew)" panose="02020603050405020304" pitchFamily="18" charset="0"/>
              </a:endParaRPr>
            </a:p>
          </p:txBody>
        </p:sp>
      </p:grpSp>
      <p:sp>
        <p:nvSpPr>
          <p:cNvPr id="79888" name="Oval 16"/>
          <p:cNvSpPr>
            <a:spLocks noChangeArrowheads="1"/>
          </p:cNvSpPr>
          <p:nvPr/>
        </p:nvSpPr>
        <p:spPr bwMode="auto">
          <a:xfrm>
            <a:off x="5181600" y="3352800"/>
            <a:ext cx="152400" cy="152400"/>
          </a:xfrm>
          <a:prstGeom prst="ellipse">
            <a:avLst/>
          </a:prstGeom>
          <a:solidFill>
            <a:srgbClr val="00FF00"/>
          </a:solidFill>
          <a:ln w="25400">
            <a:solidFill>
              <a:srgbClr val="339966"/>
            </a:solidFill>
            <a:round/>
            <a:headEnd/>
            <a:tailEnd type="non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9889" name="Line 17"/>
          <p:cNvSpPr>
            <a:spLocks noChangeShapeType="1"/>
          </p:cNvSpPr>
          <p:nvPr/>
        </p:nvSpPr>
        <p:spPr bwMode="auto">
          <a:xfrm flipV="1">
            <a:off x="4572000" y="3429000"/>
            <a:ext cx="6096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90" name="Group 18"/>
          <p:cNvGrpSpPr>
            <a:grpSpLocks/>
          </p:cNvGrpSpPr>
          <p:nvPr/>
        </p:nvGrpSpPr>
        <p:grpSpPr bwMode="auto">
          <a:xfrm>
            <a:off x="2438400" y="4724400"/>
            <a:ext cx="1114425" cy="762000"/>
            <a:chOff x="1536" y="2976"/>
            <a:chExt cx="702" cy="480"/>
          </a:xfrm>
        </p:grpSpPr>
        <p:sp>
          <p:nvSpPr>
            <p:cNvPr id="57359" name="Oval 19"/>
            <p:cNvSpPr>
              <a:spLocks noChangeArrowheads="1"/>
            </p:cNvSpPr>
            <p:nvPr/>
          </p:nvSpPr>
          <p:spPr bwMode="auto">
            <a:xfrm>
              <a:off x="1824" y="2976"/>
              <a:ext cx="48" cy="48"/>
            </a:xfrm>
            <a:prstGeom prst="ellipse">
              <a:avLst/>
            </a:prstGeom>
            <a:solidFill>
              <a:srgbClr val="008080"/>
            </a:solidFill>
            <a:ln w="25400">
              <a:solidFill>
                <a:srgbClr val="008080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7360" name="Text Box 20"/>
            <p:cNvSpPr txBox="1">
              <a:spLocks noChangeArrowheads="1"/>
            </p:cNvSpPr>
            <p:nvPr/>
          </p:nvSpPr>
          <p:spPr bwMode="auto">
            <a:xfrm>
              <a:off x="1536" y="3168"/>
              <a:ext cx="70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008080"/>
                  </a:solidFill>
                  <a:latin typeface="Times New Roman (Hebrew)" panose="02020603050405020304" pitchFamily="18" charset="0"/>
                </a:rPr>
                <a:t>epipole</a:t>
              </a:r>
              <a:endParaRPr lang="en-US" altLang="en-US" sz="2400">
                <a:latin typeface="Times New Roman (Hebrew)" panose="02020603050405020304" pitchFamily="18" charset="0"/>
              </a:endParaRPr>
            </a:p>
          </p:txBody>
        </p:sp>
        <p:cxnSp>
          <p:nvCxnSpPr>
            <p:cNvPr id="57361" name="AutoShape 21"/>
            <p:cNvCxnSpPr>
              <a:cxnSpLocks noChangeShapeType="1"/>
              <a:stCxn id="57360" idx="3"/>
            </p:cNvCxnSpPr>
            <p:nvPr/>
          </p:nvCxnSpPr>
          <p:spPr bwMode="auto">
            <a:xfrm flipH="1" flipV="1">
              <a:off x="1837" y="3024"/>
              <a:ext cx="401" cy="288"/>
            </a:xfrm>
            <a:prstGeom prst="curvedConnector3">
              <a:avLst>
                <a:gd name="adj1" fmla="val -35912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894" name="Group 22"/>
          <p:cNvGrpSpPr>
            <a:grpSpLocks/>
          </p:cNvGrpSpPr>
          <p:nvPr/>
        </p:nvGrpSpPr>
        <p:grpSpPr bwMode="auto">
          <a:xfrm>
            <a:off x="4370388" y="3810000"/>
            <a:ext cx="354012" cy="457200"/>
            <a:chOff x="2753" y="2400"/>
            <a:chExt cx="223" cy="288"/>
          </a:xfrm>
        </p:grpSpPr>
        <p:sp>
          <p:nvSpPr>
            <p:cNvPr id="57357" name="Oval 23"/>
            <p:cNvSpPr>
              <a:spLocks noChangeArrowheads="1"/>
            </p:cNvSpPr>
            <p:nvPr/>
          </p:nvSpPr>
          <p:spPr bwMode="auto">
            <a:xfrm>
              <a:off x="2832" y="2400"/>
              <a:ext cx="48" cy="4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7358" name="Text Box 24"/>
            <p:cNvSpPr txBox="1">
              <a:spLocks noChangeArrowheads="1"/>
            </p:cNvSpPr>
            <p:nvPr/>
          </p:nvSpPr>
          <p:spPr bwMode="auto">
            <a:xfrm>
              <a:off x="2753" y="2400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 i="1">
                  <a:latin typeface="Times New Roman (Hebrew)" panose="02020603050405020304" pitchFamily="18" charset="0"/>
                </a:rPr>
                <a:t>p</a:t>
              </a:r>
              <a:endParaRPr lang="en-US" altLang="en-US" sz="2400">
                <a:latin typeface="Times New Roman (Hebrew)" panose="02020603050405020304" pitchFamily="18" charset="0"/>
              </a:endParaRPr>
            </a:p>
          </p:txBody>
        </p:sp>
      </p:grpSp>
      <p:graphicFrame>
        <p:nvGraphicFramePr>
          <p:cNvPr id="79897" name="Object 25"/>
          <p:cNvGraphicFramePr>
            <a:graphicFrameLocks noChangeAspect="1"/>
          </p:cNvGraphicFramePr>
          <p:nvPr/>
        </p:nvGraphicFramePr>
        <p:xfrm>
          <a:off x="3505200" y="1944688"/>
          <a:ext cx="297180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0" name="Equation" r:id="rId4" imgW="1117115" imgH="215806" progId="Equation.3">
                  <p:embed/>
                </p:oleObj>
              </mc:Choice>
              <mc:Fallback>
                <p:oleObj name="Equation" r:id="rId4" imgW="1117115" imgH="215806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944688"/>
                        <a:ext cx="2971800" cy="569912"/>
                      </a:xfrm>
                      <a:prstGeom prst="rect">
                        <a:avLst/>
                      </a:prstGeom>
                      <a:solidFill>
                        <a:srgbClr val="FF99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0" grpId="0" autoUpdateAnimBg="0"/>
      <p:bldP spid="79881" grpId="0" autoUpdateAnimBg="0"/>
      <p:bldP spid="7988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2"/>
          <p:cNvGrpSpPr>
            <a:grpSpLocks/>
          </p:cNvGrpSpPr>
          <p:nvPr/>
        </p:nvGrpSpPr>
        <p:grpSpPr bwMode="auto">
          <a:xfrm rot="-1085499">
            <a:off x="1001713" y="3817938"/>
            <a:ext cx="7794625" cy="906462"/>
            <a:chOff x="646" y="2086"/>
            <a:chExt cx="4896" cy="571"/>
          </a:xfrm>
        </p:grpSpPr>
        <p:sp>
          <p:nvSpPr>
            <p:cNvPr id="59424" name="Line 3"/>
            <p:cNvSpPr>
              <a:spLocks noChangeShapeType="1"/>
            </p:cNvSpPr>
            <p:nvPr/>
          </p:nvSpPr>
          <p:spPr bwMode="auto">
            <a:xfrm rot="1073610">
              <a:off x="646" y="2086"/>
              <a:ext cx="4896" cy="48"/>
            </a:xfrm>
            <a:prstGeom prst="line">
              <a:avLst/>
            </a:prstGeom>
            <a:noFill/>
            <a:ln w="28575">
              <a:solidFill>
                <a:srgbClr val="00808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5" name="Text Box 4"/>
            <p:cNvSpPr txBox="1">
              <a:spLocks noChangeArrowheads="1"/>
            </p:cNvSpPr>
            <p:nvPr/>
          </p:nvSpPr>
          <p:spPr bwMode="auto">
            <a:xfrm rot="1073610">
              <a:off x="4063" y="2388"/>
              <a:ext cx="139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i="1">
                  <a:solidFill>
                    <a:srgbClr val="008080"/>
                  </a:solidFill>
                  <a:latin typeface="Times New Roman (Hebrew)" panose="02020603050405020304" pitchFamily="18" charset="0"/>
                </a:rPr>
                <a:t>other epipolar line</a:t>
              </a:r>
              <a:endParaRPr lang="en-US" altLang="en-US" sz="2200">
                <a:solidFill>
                  <a:srgbClr val="008080"/>
                </a:solidFill>
                <a:latin typeface="Times New Roman (Hebrew)" panose="02020603050405020304" pitchFamily="18" charset="0"/>
              </a:endParaRPr>
            </a:p>
          </p:txBody>
        </p:sp>
      </p:grpSp>
      <p:grpSp>
        <p:nvGrpSpPr>
          <p:cNvPr id="59395" name="Group 5"/>
          <p:cNvGrpSpPr>
            <a:grpSpLocks/>
          </p:cNvGrpSpPr>
          <p:nvPr/>
        </p:nvGrpSpPr>
        <p:grpSpPr bwMode="auto">
          <a:xfrm>
            <a:off x="1447800" y="3849688"/>
            <a:ext cx="6096000" cy="893762"/>
            <a:chOff x="912" y="2425"/>
            <a:chExt cx="3840" cy="563"/>
          </a:xfrm>
        </p:grpSpPr>
        <p:sp>
          <p:nvSpPr>
            <p:cNvPr id="59422" name="Line 6"/>
            <p:cNvSpPr>
              <a:spLocks noChangeShapeType="1"/>
            </p:cNvSpPr>
            <p:nvPr/>
          </p:nvSpPr>
          <p:spPr bwMode="auto">
            <a:xfrm rot="-1767137">
              <a:off x="912" y="2425"/>
              <a:ext cx="3840" cy="0"/>
            </a:xfrm>
            <a:prstGeom prst="line">
              <a:avLst/>
            </a:prstGeom>
            <a:noFill/>
            <a:ln w="28575">
              <a:solidFill>
                <a:srgbClr val="00808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3" name="Text Box 7"/>
            <p:cNvSpPr txBox="1">
              <a:spLocks noChangeArrowheads="1"/>
            </p:cNvSpPr>
            <p:nvPr/>
          </p:nvSpPr>
          <p:spPr bwMode="auto">
            <a:xfrm rot="-1767137">
              <a:off x="1362" y="2719"/>
              <a:ext cx="102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i="1">
                  <a:solidFill>
                    <a:srgbClr val="008080"/>
                  </a:solidFill>
                  <a:latin typeface="Times New Roman (Hebrew)" panose="02020603050405020304" pitchFamily="18" charset="0"/>
                </a:rPr>
                <a:t>Epipolar line</a:t>
              </a:r>
              <a:endParaRPr lang="en-US" altLang="en-US" sz="2200">
                <a:solidFill>
                  <a:srgbClr val="008080"/>
                </a:solidFill>
                <a:latin typeface="Times New Roman (Hebrew)" panose="02020603050405020304" pitchFamily="18" charset="0"/>
              </a:endParaRPr>
            </a:p>
          </p:txBody>
        </p:sp>
      </p:grpSp>
      <p:sp>
        <p:nvSpPr>
          <p:cNvPr id="8192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382000" cy="1143000"/>
          </a:xfrm>
        </p:spPr>
        <p:txBody>
          <a:bodyPr/>
          <a:lstStyle/>
          <a:p>
            <a:r>
              <a:rPr lang="en-US" altLang="he-IL" smtClean="0">
                <a:solidFill>
                  <a:srgbClr val="CC0099"/>
                </a:solidFill>
                <a:latin typeface="Impact" panose="020B0806030902050204" pitchFamily="34" charset="0"/>
              </a:rPr>
              <a:t>Multi-Frame  vs.  2-Frame Estimation</a:t>
            </a:r>
            <a:endParaRPr lang="en-US" altLang="he-IL" smtClean="0"/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019300" y="5589588"/>
            <a:ext cx="71247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chemeClr val="accent2"/>
              </a:solidFill>
              <a:latin typeface="Times New Roman (Hebrew)" panose="02020603050405020304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600" b="1" i="1">
                <a:solidFill>
                  <a:schemeClr val="accent2"/>
                </a:solidFill>
                <a:latin typeface="Times New Roman (Hebrew)" panose="02020603050405020304" pitchFamily="18" charset="0"/>
              </a:rPr>
              <a:t>The two line constraints are parallel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600" b="1" i="1">
                <a:solidFill>
                  <a:schemeClr val="accent2"/>
                </a:solidFill>
                <a:latin typeface="Times New Roman (Hebrew)" panose="02020603050405020304" pitchFamily="18" charset="0"/>
              </a:rPr>
              <a:t> ==&gt;</a:t>
            </a:r>
            <a:r>
              <a:rPr lang="en-US" altLang="en-US" sz="2600" b="1" i="1" u="sng">
                <a:solidFill>
                  <a:schemeClr val="accent2"/>
                </a:solidFill>
                <a:latin typeface="Times New Roman (Hebrew)" panose="02020603050405020304" pitchFamily="18" charset="0"/>
              </a:rPr>
              <a:t> do NOT intersect</a:t>
            </a:r>
            <a:endParaRPr lang="en-US" altLang="en-US" sz="2600" b="1" i="1">
              <a:solidFill>
                <a:schemeClr val="accent2"/>
              </a:solidFill>
              <a:latin typeface="Times New Roman (Hebrew)" panose="02020603050405020304" pitchFamily="18" charset="0"/>
            </a:endParaRPr>
          </a:p>
          <a:p>
            <a:pPr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en-US" altLang="en-US" sz="2400" i="1">
              <a:latin typeface="Times New Roman (Hebrew)" panose="02020603050405020304" pitchFamily="18" charset="0"/>
            </a:endParaRPr>
          </a:p>
        </p:txBody>
      </p:sp>
      <p:sp>
        <p:nvSpPr>
          <p:cNvPr id="59398" name="Text Box 10"/>
          <p:cNvSpPr txBox="1">
            <a:spLocks noChangeArrowheads="1"/>
          </p:cNvSpPr>
          <p:nvPr/>
        </p:nvSpPr>
        <p:spPr bwMode="auto">
          <a:xfrm>
            <a:off x="609600" y="1385888"/>
            <a:ext cx="518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chemeClr val="accent2"/>
                </a:solidFill>
                <a:latin typeface="Times New Roman (Hebrew)" panose="02020603050405020304" pitchFamily="18" charset="0"/>
              </a:rPr>
              <a:t>1. Eliminating Aperture Problem</a:t>
            </a:r>
          </a:p>
        </p:txBody>
      </p:sp>
      <p:grpSp>
        <p:nvGrpSpPr>
          <p:cNvPr id="81931" name="Group 11"/>
          <p:cNvGrpSpPr>
            <a:grpSpLocks/>
          </p:cNvGrpSpPr>
          <p:nvPr/>
        </p:nvGrpSpPr>
        <p:grpSpPr bwMode="auto">
          <a:xfrm rot="-2816591">
            <a:off x="2997200" y="3429000"/>
            <a:ext cx="2819400" cy="914400"/>
            <a:chOff x="2064" y="1680"/>
            <a:chExt cx="1776" cy="576"/>
          </a:xfrm>
        </p:grpSpPr>
        <p:sp>
          <p:nvSpPr>
            <p:cNvPr id="59420" name="Line 12"/>
            <p:cNvSpPr>
              <a:spLocks noChangeShapeType="1"/>
            </p:cNvSpPr>
            <p:nvPr/>
          </p:nvSpPr>
          <p:spPr bwMode="auto">
            <a:xfrm flipH="1" flipV="1">
              <a:off x="2496" y="1824"/>
              <a:ext cx="912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1" name="Line 13"/>
            <p:cNvSpPr>
              <a:spLocks noChangeShapeType="1"/>
            </p:cNvSpPr>
            <p:nvPr/>
          </p:nvSpPr>
          <p:spPr bwMode="auto">
            <a:xfrm flipH="1" flipV="1">
              <a:off x="2064" y="1680"/>
              <a:ext cx="1776" cy="576"/>
            </a:xfrm>
            <a:prstGeom prst="line">
              <a:avLst/>
            </a:prstGeom>
            <a:noFill/>
            <a:ln w="38100" cap="rnd">
              <a:solidFill>
                <a:srgbClr val="FFFF00"/>
              </a:solidFill>
              <a:prstDash val="sysDot"/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400" name="Group 14"/>
          <p:cNvGrpSpPr>
            <a:grpSpLocks/>
          </p:cNvGrpSpPr>
          <p:nvPr/>
        </p:nvGrpSpPr>
        <p:grpSpPr bwMode="auto">
          <a:xfrm>
            <a:off x="4370388" y="3810000"/>
            <a:ext cx="354012" cy="457200"/>
            <a:chOff x="2753" y="2400"/>
            <a:chExt cx="223" cy="288"/>
          </a:xfrm>
        </p:grpSpPr>
        <p:sp>
          <p:nvSpPr>
            <p:cNvPr id="59418" name="Oval 15"/>
            <p:cNvSpPr>
              <a:spLocks noChangeArrowheads="1"/>
            </p:cNvSpPr>
            <p:nvPr/>
          </p:nvSpPr>
          <p:spPr bwMode="auto">
            <a:xfrm>
              <a:off x="2832" y="2400"/>
              <a:ext cx="48" cy="4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19" name="Text Box 16"/>
            <p:cNvSpPr txBox="1">
              <a:spLocks noChangeArrowheads="1"/>
            </p:cNvSpPr>
            <p:nvPr/>
          </p:nvSpPr>
          <p:spPr bwMode="auto">
            <a:xfrm>
              <a:off x="2753" y="2400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 i="1">
                  <a:latin typeface="Times New Roman (Hebrew)" panose="02020603050405020304" pitchFamily="18" charset="0"/>
                </a:rPr>
                <a:t>p</a:t>
              </a:r>
              <a:endParaRPr lang="en-US" altLang="en-US" sz="2400">
                <a:latin typeface="Times New Roman (Hebrew)" panose="02020603050405020304" pitchFamily="18" charset="0"/>
              </a:endParaRPr>
            </a:p>
          </p:txBody>
        </p:sp>
      </p:grpSp>
      <p:graphicFrame>
        <p:nvGraphicFramePr>
          <p:cNvPr id="59401" name="Object 17"/>
          <p:cNvGraphicFramePr>
            <a:graphicFrameLocks noChangeAspect="1"/>
          </p:cNvGraphicFramePr>
          <p:nvPr/>
        </p:nvGraphicFramePr>
        <p:xfrm>
          <a:off x="3505200" y="1944688"/>
          <a:ext cx="297180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6" name="Equation" r:id="rId4" imgW="1117115" imgH="215806" progId="Equation.3">
                  <p:embed/>
                </p:oleObj>
              </mc:Choice>
              <mc:Fallback>
                <p:oleObj name="Equation" r:id="rId4" imgW="1117115" imgH="215806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944688"/>
                        <a:ext cx="2971800" cy="569912"/>
                      </a:xfrm>
                      <a:prstGeom prst="rect">
                        <a:avLst/>
                      </a:prstGeom>
                      <a:solidFill>
                        <a:srgbClr val="FF99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1938" name="Group 18"/>
          <p:cNvGrpSpPr>
            <a:grpSpLocks/>
          </p:cNvGrpSpPr>
          <p:nvPr/>
        </p:nvGrpSpPr>
        <p:grpSpPr bwMode="auto">
          <a:xfrm>
            <a:off x="457200" y="3810000"/>
            <a:ext cx="1200150" cy="868363"/>
            <a:chOff x="1511" y="2976"/>
            <a:chExt cx="756" cy="547"/>
          </a:xfrm>
        </p:grpSpPr>
        <p:sp>
          <p:nvSpPr>
            <p:cNvPr id="59415" name="Oval 19"/>
            <p:cNvSpPr>
              <a:spLocks noChangeArrowheads="1"/>
            </p:cNvSpPr>
            <p:nvPr/>
          </p:nvSpPr>
          <p:spPr bwMode="auto">
            <a:xfrm>
              <a:off x="1824" y="2976"/>
              <a:ext cx="48" cy="48"/>
            </a:xfrm>
            <a:prstGeom prst="ellipse">
              <a:avLst/>
            </a:prstGeom>
            <a:solidFill>
              <a:srgbClr val="008080"/>
            </a:solidFill>
            <a:ln w="25400">
              <a:solidFill>
                <a:srgbClr val="008080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16" name="Text Box 20"/>
            <p:cNvSpPr txBox="1">
              <a:spLocks noChangeArrowheads="1"/>
            </p:cNvSpPr>
            <p:nvPr/>
          </p:nvSpPr>
          <p:spPr bwMode="auto">
            <a:xfrm>
              <a:off x="1511" y="3097"/>
              <a:ext cx="756" cy="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008080"/>
                  </a:solidFill>
                  <a:latin typeface="Times New Roman (Hebrew)" panose="02020603050405020304" pitchFamily="18" charset="0"/>
                </a:rPr>
                <a:t>another</a:t>
              </a:r>
            </a:p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008080"/>
                  </a:solidFill>
                  <a:latin typeface="Times New Roman (Hebrew)" panose="02020603050405020304" pitchFamily="18" charset="0"/>
                </a:rPr>
                <a:t>epipole</a:t>
              </a:r>
              <a:endParaRPr lang="en-US" altLang="en-US" sz="2400">
                <a:latin typeface="Times New Roman (Hebrew)" panose="02020603050405020304" pitchFamily="18" charset="0"/>
              </a:endParaRPr>
            </a:p>
          </p:txBody>
        </p:sp>
        <p:cxnSp>
          <p:nvCxnSpPr>
            <p:cNvPr id="59417" name="AutoShape 21"/>
            <p:cNvCxnSpPr>
              <a:cxnSpLocks noChangeShapeType="1"/>
              <a:stCxn id="59416" idx="3"/>
            </p:cNvCxnSpPr>
            <p:nvPr/>
          </p:nvCxnSpPr>
          <p:spPr bwMode="auto">
            <a:xfrm flipH="1" flipV="1">
              <a:off x="1837" y="3024"/>
              <a:ext cx="401" cy="288"/>
            </a:xfrm>
            <a:prstGeom prst="curvedConnector3">
              <a:avLst>
                <a:gd name="adj1" fmla="val -35912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1942" name="Line 22"/>
          <p:cNvSpPr>
            <a:spLocks noChangeShapeType="1"/>
          </p:cNvSpPr>
          <p:nvPr/>
        </p:nvSpPr>
        <p:spPr bwMode="auto">
          <a:xfrm flipH="1" flipV="1">
            <a:off x="3200400" y="3886200"/>
            <a:ext cx="12954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404" name="Group 23"/>
          <p:cNvGrpSpPr>
            <a:grpSpLocks/>
          </p:cNvGrpSpPr>
          <p:nvPr/>
        </p:nvGrpSpPr>
        <p:grpSpPr bwMode="auto">
          <a:xfrm>
            <a:off x="2438400" y="4724400"/>
            <a:ext cx="1114425" cy="762000"/>
            <a:chOff x="1536" y="2976"/>
            <a:chExt cx="702" cy="480"/>
          </a:xfrm>
        </p:grpSpPr>
        <p:sp>
          <p:nvSpPr>
            <p:cNvPr id="59412" name="Oval 24"/>
            <p:cNvSpPr>
              <a:spLocks noChangeArrowheads="1"/>
            </p:cNvSpPr>
            <p:nvPr/>
          </p:nvSpPr>
          <p:spPr bwMode="auto">
            <a:xfrm>
              <a:off x="1824" y="2976"/>
              <a:ext cx="48" cy="48"/>
            </a:xfrm>
            <a:prstGeom prst="ellipse">
              <a:avLst/>
            </a:prstGeom>
            <a:solidFill>
              <a:srgbClr val="008080"/>
            </a:solidFill>
            <a:ln w="25400">
              <a:solidFill>
                <a:srgbClr val="008080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13" name="Text Box 25"/>
            <p:cNvSpPr txBox="1">
              <a:spLocks noChangeArrowheads="1"/>
            </p:cNvSpPr>
            <p:nvPr/>
          </p:nvSpPr>
          <p:spPr bwMode="auto">
            <a:xfrm>
              <a:off x="1536" y="3168"/>
              <a:ext cx="70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008080"/>
                  </a:solidFill>
                  <a:latin typeface="Times New Roman (Hebrew)" panose="02020603050405020304" pitchFamily="18" charset="0"/>
                </a:rPr>
                <a:t>epipole</a:t>
              </a:r>
              <a:endParaRPr lang="en-US" altLang="en-US" sz="2400">
                <a:latin typeface="Times New Roman (Hebrew)" panose="02020603050405020304" pitchFamily="18" charset="0"/>
              </a:endParaRPr>
            </a:p>
          </p:txBody>
        </p:sp>
        <p:cxnSp>
          <p:nvCxnSpPr>
            <p:cNvPr id="59414" name="AutoShape 26"/>
            <p:cNvCxnSpPr>
              <a:cxnSpLocks noChangeShapeType="1"/>
              <a:stCxn id="59413" idx="3"/>
            </p:cNvCxnSpPr>
            <p:nvPr/>
          </p:nvCxnSpPr>
          <p:spPr bwMode="auto">
            <a:xfrm flipH="1" flipV="1">
              <a:off x="1837" y="3024"/>
              <a:ext cx="401" cy="288"/>
            </a:xfrm>
            <a:prstGeom prst="curvedConnector3">
              <a:avLst>
                <a:gd name="adj1" fmla="val -35912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947" name="Group 27"/>
          <p:cNvGrpSpPr>
            <a:grpSpLocks/>
          </p:cNvGrpSpPr>
          <p:nvPr/>
        </p:nvGrpSpPr>
        <p:grpSpPr bwMode="auto">
          <a:xfrm rot="-2821328">
            <a:off x="860425" y="2767013"/>
            <a:ext cx="7240588" cy="944562"/>
            <a:chOff x="641" y="1805"/>
            <a:chExt cx="4561" cy="595"/>
          </a:xfrm>
        </p:grpSpPr>
        <p:sp>
          <p:nvSpPr>
            <p:cNvPr id="59408" name="Line 28"/>
            <p:cNvSpPr>
              <a:spLocks noChangeShapeType="1"/>
            </p:cNvSpPr>
            <p:nvPr/>
          </p:nvSpPr>
          <p:spPr bwMode="auto">
            <a:xfrm flipV="1">
              <a:off x="2880" y="2064"/>
              <a:ext cx="96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9409" name="Group 29"/>
            <p:cNvGrpSpPr>
              <a:grpSpLocks/>
            </p:cNvGrpSpPr>
            <p:nvPr/>
          </p:nvGrpSpPr>
          <p:grpSpPr bwMode="auto">
            <a:xfrm rot="1091042">
              <a:off x="641" y="1805"/>
              <a:ext cx="4561" cy="269"/>
              <a:chOff x="96" y="3559"/>
              <a:chExt cx="3840" cy="269"/>
            </a:xfrm>
          </p:grpSpPr>
          <p:sp>
            <p:nvSpPr>
              <p:cNvPr id="59410" name="Line 30"/>
              <p:cNvSpPr>
                <a:spLocks noChangeShapeType="1"/>
              </p:cNvSpPr>
              <p:nvPr/>
            </p:nvSpPr>
            <p:spPr bwMode="auto">
              <a:xfrm>
                <a:off x="96" y="3792"/>
                <a:ext cx="384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1" name="Text Box 31"/>
              <p:cNvSpPr txBox="1">
                <a:spLocks noChangeArrowheads="1"/>
              </p:cNvSpPr>
              <p:nvPr/>
            </p:nvSpPr>
            <p:spPr bwMode="auto">
              <a:xfrm>
                <a:off x="457" y="3559"/>
                <a:ext cx="2006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339966"/>
                    </a:solidFill>
                    <a:miter lim="800000"/>
                    <a:headEnd/>
                    <a:tailEnd type="none" w="sm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200" i="1">
                    <a:solidFill>
                      <a:srgbClr val="FF0000"/>
                    </a:solidFill>
                    <a:latin typeface="Times New Roman (Hebrew)" panose="02020603050405020304" pitchFamily="18" charset="0"/>
                  </a:rPr>
                  <a:t>Brightness Constancy constraint</a:t>
                </a:r>
                <a:endParaRPr lang="en-US" altLang="en-US" sz="2200">
                  <a:latin typeface="Times New Roman (Hebrew)" panose="02020603050405020304" pitchFamily="18" charset="0"/>
                </a:endParaRPr>
              </a:p>
            </p:txBody>
          </p:sp>
        </p:grpSp>
      </p:grpSp>
      <p:sp>
        <p:nvSpPr>
          <p:cNvPr id="81952" name="Oval 32"/>
          <p:cNvSpPr>
            <a:spLocks noChangeArrowheads="1"/>
          </p:cNvSpPr>
          <p:nvPr/>
        </p:nvSpPr>
        <p:spPr bwMode="auto">
          <a:xfrm>
            <a:off x="3048000" y="3810000"/>
            <a:ext cx="152400" cy="152400"/>
          </a:xfrm>
          <a:prstGeom prst="ellipse">
            <a:avLst/>
          </a:prstGeom>
          <a:solidFill>
            <a:srgbClr val="00FF00"/>
          </a:solidFill>
          <a:ln w="25400">
            <a:solidFill>
              <a:srgbClr val="339966"/>
            </a:solidFill>
            <a:round/>
            <a:headEnd/>
            <a:tailEnd type="non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53" name="Text Box 33"/>
          <p:cNvSpPr txBox="1">
            <a:spLocks noChangeArrowheads="1"/>
          </p:cNvSpPr>
          <p:nvPr/>
        </p:nvSpPr>
        <p:spPr bwMode="auto">
          <a:xfrm>
            <a:off x="2014538" y="5589588"/>
            <a:ext cx="71247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chemeClr val="accent2"/>
              </a:solidFill>
              <a:latin typeface="Times New Roman (Hebrew)" panose="02020603050405020304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600" b="1" i="1">
                <a:solidFill>
                  <a:schemeClr val="accent2"/>
                </a:solidFill>
                <a:latin typeface="Times New Roman (Hebrew)" panose="02020603050405020304" pitchFamily="18" charset="0"/>
              </a:rPr>
              <a:t>The other epipole resolves the ambiguity !</a:t>
            </a:r>
          </a:p>
          <a:p>
            <a:pPr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en-US" altLang="en-US" sz="2400" i="1">
              <a:latin typeface="Times New Roman (Hebrew)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8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/>
      <p:bldP spid="81929" grpId="0" autoUpdateAnimBg="0"/>
      <p:bldP spid="81952" grpId="0" animBg="1"/>
      <p:bldP spid="8195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30"/>
          <p:cNvSpPr>
            <a:spLocks noChangeArrowheads="1"/>
          </p:cNvSpPr>
          <p:nvPr/>
        </p:nvSpPr>
        <p:spPr bwMode="auto">
          <a:xfrm>
            <a:off x="511175" y="-100013"/>
            <a:ext cx="8382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4400">
                <a:solidFill>
                  <a:srgbClr val="CC0099"/>
                </a:solidFill>
                <a:latin typeface="Impact" panose="020B0806030902050204" pitchFamily="34" charset="0"/>
              </a:rPr>
              <a:t>What about moving objects…?</a:t>
            </a:r>
          </a:p>
        </p:txBody>
      </p:sp>
      <p:pic>
        <p:nvPicPr>
          <p:cNvPr id="60" name="memw1_m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12" y="1124744"/>
            <a:ext cx="4086866" cy="3783459"/>
          </a:xfrm>
          <a:prstGeom prst="rect">
            <a:avLst/>
          </a:prstGeom>
        </p:spPr>
      </p:pic>
      <p:pic>
        <p:nvPicPr>
          <p:cNvPr id="61" name="mem_m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0528" y="1254219"/>
            <a:ext cx="4511166" cy="3384403"/>
          </a:xfrm>
          <a:prstGeom prst="rect">
            <a:avLst/>
          </a:prstGeom>
        </p:spPr>
      </p:pic>
      <p:pic>
        <p:nvPicPr>
          <p:cNvPr id="62" name="Picture 2" descr="G:\Video\memorial5\warp-240-217-st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" y="1196629"/>
            <a:ext cx="4013200" cy="3705225"/>
          </a:xfrm>
          <a:prstGeom prst="rect">
            <a:avLst/>
          </a:prstGeom>
          <a:solidFill>
            <a:srgbClr val="CCFFCC">
              <a:alpha val="50000"/>
            </a:srgbClr>
          </a:solidFill>
        </p:spPr>
      </p:pic>
      <p:pic>
        <p:nvPicPr>
          <p:cNvPr id="63" name="Picture 3" descr="G:\Video\memorial5\warp-175-217-st.b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" y="1196629"/>
            <a:ext cx="40132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G:\Video\memorial5\warp-100-217-st.b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" y="1190279"/>
            <a:ext cx="4013200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G:\Video\memorial5\warp-115-217-st.bm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" y="1190279"/>
            <a:ext cx="4013200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5" descr="G:\Video\memorial5\warp-065-217-st.bm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" y="1190279"/>
            <a:ext cx="4013200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Group 47"/>
          <p:cNvGrpSpPr>
            <a:grpSpLocks/>
          </p:cNvGrpSpPr>
          <p:nvPr/>
        </p:nvGrpSpPr>
        <p:grpSpPr bwMode="auto">
          <a:xfrm>
            <a:off x="823138" y="2244379"/>
            <a:ext cx="1947863" cy="1933575"/>
            <a:chOff x="2118" y="1653"/>
            <a:chExt cx="1227" cy="1218"/>
          </a:xfrm>
        </p:grpSpPr>
        <p:sp>
          <p:nvSpPr>
            <p:cNvPr id="107" name="Line 21"/>
            <p:cNvSpPr>
              <a:spLocks noChangeAspect="1" noChangeShapeType="1"/>
            </p:cNvSpPr>
            <p:nvPr/>
          </p:nvSpPr>
          <p:spPr bwMode="auto">
            <a:xfrm>
              <a:off x="2130" y="1656"/>
              <a:ext cx="1215" cy="1215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" name="Oval 45"/>
            <p:cNvSpPr>
              <a:spLocks noChangeAspect="1" noChangeArrowheads="1"/>
            </p:cNvSpPr>
            <p:nvPr/>
          </p:nvSpPr>
          <p:spPr bwMode="auto">
            <a:xfrm>
              <a:off x="2118" y="1653"/>
              <a:ext cx="23" cy="23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" name="Oval 46"/>
            <p:cNvSpPr>
              <a:spLocks noChangeAspect="1" noChangeArrowheads="1"/>
            </p:cNvSpPr>
            <p:nvPr/>
          </p:nvSpPr>
          <p:spPr bwMode="auto">
            <a:xfrm>
              <a:off x="2892" y="2421"/>
              <a:ext cx="23" cy="23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1" name="Group 44"/>
          <p:cNvGrpSpPr>
            <a:grpSpLocks/>
          </p:cNvGrpSpPr>
          <p:nvPr/>
        </p:nvGrpSpPr>
        <p:grpSpPr bwMode="auto">
          <a:xfrm>
            <a:off x="927913" y="2177704"/>
            <a:ext cx="2119313" cy="2300287"/>
            <a:chOff x="2184" y="1611"/>
            <a:chExt cx="1335" cy="1449"/>
          </a:xfrm>
        </p:grpSpPr>
        <p:sp>
          <p:nvSpPr>
            <p:cNvPr id="113" name="Line 12"/>
            <p:cNvSpPr>
              <a:spLocks noChangeShapeType="1"/>
            </p:cNvSpPr>
            <p:nvPr/>
          </p:nvSpPr>
          <p:spPr bwMode="auto">
            <a:xfrm>
              <a:off x="2199" y="1623"/>
              <a:ext cx="1320" cy="1437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4" name="Oval 42"/>
            <p:cNvSpPr>
              <a:spLocks noChangeAspect="1" noChangeArrowheads="1"/>
            </p:cNvSpPr>
            <p:nvPr/>
          </p:nvSpPr>
          <p:spPr bwMode="auto">
            <a:xfrm>
              <a:off x="2184" y="1611"/>
              <a:ext cx="23" cy="23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5" name="Oval 43"/>
            <p:cNvSpPr>
              <a:spLocks noChangeAspect="1" noChangeArrowheads="1"/>
            </p:cNvSpPr>
            <p:nvPr/>
          </p:nvSpPr>
          <p:spPr bwMode="auto">
            <a:xfrm>
              <a:off x="2880" y="2373"/>
              <a:ext cx="23" cy="23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7" name="Group 53"/>
          <p:cNvGrpSpPr>
            <a:grpSpLocks/>
          </p:cNvGrpSpPr>
          <p:nvPr/>
        </p:nvGrpSpPr>
        <p:grpSpPr bwMode="auto">
          <a:xfrm>
            <a:off x="1146987" y="2196753"/>
            <a:ext cx="1785938" cy="2171700"/>
            <a:chOff x="2322" y="1623"/>
            <a:chExt cx="1125" cy="1368"/>
          </a:xfrm>
        </p:grpSpPr>
        <p:sp>
          <p:nvSpPr>
            <p:cNvPr id="118" name="Line 15"/>
            <p:cNvSpPr>
              <a:spLocks noChangeShapeType="1"/>
            </p:cNvSpPr>
            <p:nvPr/>
          </p:nvSpPr>
          <p:spPr bwMode="auto">
            <a:xfrm>
              <a:off x="2340" y="1647"/>
              <a:ext cx="1107" cy="1344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9" name="Oval 34"/>
            <p:cNvSpPr>
              <a:spLocks noChangeAspect="1" noChangeArrowheads="1"/>
            </p:cNvSpPr>
            <p:nvPr/>
          </p:nvSpPr>
          <p:spPr bwMode="auto">
            <a:xfrm>
              <a:off x="2322" y="1623"/>
              <a:ext cx="23" cy="23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0" name="Oval 35"/>
            <p:cNvSpPr>
              <a:spLocks noChangeAspect="1" noChangeArrowheads="1"/>
            </p:cNvSpPr>
            <p:nvPr/>
          </p:nvSpPr>
          <p:spPr bwMode="auto">
            <a:xfrm>
              <a:off x="2970" y="2415"/>
              <a:ext cx="23" cy="23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1" name="Group 52"/>
          <p:cNvGrpSpPr>
            <a:grpSpLocks/>
          </p:cNvGrpSpPr>
          <p:nvPr/>
        </p:nvGrpSpPr>
        <p:grpSpPr bwMode="auto">
          <a:xfrm>
            <a:off x="1194612" y="2149128"/>
            <a:ext cx="1804988" cy="2328862"/>
            <a:chOff x="2352" y="1593"/>
            <a:chExt cx="1137" cy="1467"/>
          </a:xfrm>
        </p:grpSpPr>
        <p:sp>
          <p:nvSpPr>
            <p:cNvPr id="122" name="Line 16"/>
            <p:cNvSpPr>
              <a:spLocks noChangeShapeType="1"/>
            </p:cNvSpPr>
            <p:nvPr/>
          </p:nvSpPr>
          <p:spPr bwMode="auto">
            <a:xfrm>
              <a:off x="2370" y="1605"/>
              <a:ext cx="1119" cy="1455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3" name="Oval 32"/>
            <p:cNvSpPr>
              <a:spLocks noChangeAspect="1" noChangeArrowheads="1"/>
            </p:cNvSpPr>
            <p:nvPr/>
          </p:nvSpPr>
          <p:spPr bwMode="auto">
            <a:xfrm>
              <a:off x="2352" y="1593"/>
              <a:ext cx="23" cy="23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4" name="Oval 33"/>
            <p:cNvSpPr>
              <a:spLocks noChangeAspect="1" noChangeArrowheads="1"/>
            </p:cNvSpPr>
            <p:nvPr/>
          </p:nvSpPr>
          <p:spPr bwMode="auto">
            <a:xfrm>
              <a:off x="2976" y="2397"/>
              <a:ext cx="23" cy="23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25" name="Oval 22"/>
          <p:cNvSpPr>
            <a:spLocks noChangeArrowheads="1"/>
          </p:cNvSpPr>
          <p:nvPr/>
        </p:nvSpPr>
        <p:spPr bwMode="auto">
          <a:xfrm>
            <a:off x="2718613" y="4106516"/>
            <a:ext cx="123825" cy="123825"/>
          </a:xfrm>
          <a:prstGeom prst="ellipse">
            <a:avLst/>
          </a:prstGeom>
          <a:solidFill>
            <a:srgbClr val="FF0066"/>
          </a:solidFill>
          <a:ln w="19050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26" name="Group 38"/>
          <p:cNvGrpSpPr>
            <a:grpSpLocks/>
          </p:cNvGrpSpPr>
          <p:nvPr/>
        </p:nvGrpSpPr>
        <p:grpSpPr bwMode="auto">
          <a:xfrm>
            <a:off x="794563" y="2292004"/>
            <a:ext cx="2047875" cy="1933575"/>
            <a:chOff x="2100" y="1683"/>
            <a:chExt cx="1290" cy="1218"/>
          </a:xfrm>
        </p:grpSpPr>
        <p:sp>
          <p:nvSpPr>
            <p:cNvPr id="127" name="Line 14"/>
            <p:cNvSpPr>
              <a:spLocks noChangeShapeType="1"/>
            </p:cNvSpPr>
            <p:nvPr/>
          </p:nvSpPr>
          <p:spPr bwMode="auto">
            <a:xfrm>
              <a:off x="2124" y="1710"/>
              <a:ext cx="1266" cy="1191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9" name="Oval 36"/>
            <p:cNvSpPr>
              <a:spLocks noChangeAspect="1" noChangeArrowheads="1"/>
            </p:cNvSpPr>
            <p:nvPr/>
          </p:nvSpPr>
          <p:spPr bwMode="auto">
            <a:xfrm>
              <a:off x="2100" y="1683"/>
              <a:ext cx="23" cy="23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0" name="Oval 37"/>
            <p:cNvSpPr>
              <a:spLocks noChangeAspect="1" noChangeArrowheads="1"/>
            </p:cNvSpPr>
            <p:nvPr/>
          </p:nvSpPr>
          <p:spPr bwMode="auto">
            <a:xfrm>
              <a:off x="2892" y="2433"/>
              <a:ext cx="23" cy="23"/>
            </a:xfrm>
            <a:prstGeom prst="ellipse">
              <a:avLst/>
            </a:prstGeom>
            <a:solidFill>
              <a:srgbClr val="FF0066"/>
            </a:solidFill>
            <a:ln w="190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1920009" y="5785950"/>
            <a:ext cx="70444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  <a:effectLst/>
                <a:latin typeface="Proxima Nova"/>
              </a:rPr>
              <a:t>Parallax Geometry of </a:t>
            </a:r>
            <a:r>
              <a:rPr lang="en-US" sz="2400" b="1" i="1" u="sng" dirty="0" smtClean="0">
                <a:solidFill>
                  <a:srgbClr val="FF0000"/>
                </a:solidFill>
                <a:effectLst/>
                <a:latin typeface="Proxima Nova"/>
              </a:rPr>
              <a:t>Pairs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Proxima Nova"/>
              </a:rPr>
              <a:t> of Points</a:t>
            </a:r>
            <a:br>
              <a:rPr lang="en-US" sz="2400" b="1" i="1" dirty="0" smtClean="0">
                <a:solidFill>
                  <a:srgbClr val="FF0000"/>
                </a:solidFill>
                <a:effectLst/>
                <a:latin typeface="Proxima Nova"/>
              </a:rPr>
            </a:br>
            <a:r>
              <a:rPr lang="en-US" sz="2400" b="0" dirty="0" smtClean="0">
                <a:solidFill>
                  <a:schemeClr val="bg2"/>
                </a:solidFill>
                <a:effectLst/>
                <a:latin typeface="Proxima Nova"/>
              </a:rPr>
              <a:t>[ </a:t>
            </a:r>
            <a:r>
              <a:rPr lang="en-US" sz="2400" b="0" i="1" dirty="0" smtClean="0">
                <a:solidFill>
                  <a:schemeClr val="bg2"/>
                </a:solidFill>
                <a:effectLst/>
                <a:latin typeface="Proxima Nova"/>
              </a:rPr>
              <a:t>Irani &amp; </a:t>
            </a:r>
            <a:r>
              <a:rPr lang="en-US" sz="2400" b="0" i="1" dirty="0" err="1" smtClean="0">
                <a:solidFill>
                  <a:schemeClr val="bg2"/>
                </a:solidFill>
                <a:effectLst/>
                <a:latin typeface="Proxima Nova"/>
              </a:rPr>
              <a:t>Anandan</a:t>
            </a:r>
            <a:r>
              <a:rPr lang="en-US" sz="2400" i="1" dirty="0" smtClean="0">
                <a:solidFill>
                  <a:schemeClr val="bg2"/>
                </a:solidFill>
                <a:effectLst/>
                <a:latin typeface="Proxima Nova"/>
              </a:rPr>
              <a:t>, ECCV’96 </a:t>
            </a:r>
            <a:r>
              <a:rPr lang="en-US" sz="2400" dirty="0" smtClean="0">
                <a:solidFill>
                  <a:schemeClr val="bg2"/>
                </a:solidFill>
                <a:effectLst/>
                <a:latin typeface="Proxima Nova"/>
              </a:rPr>
              <a:t>]</a:t>
            </a:r>
            <a:endParaRPr lang="en-US" sz="2400" i="1" dirty="0">
              <a:solidFill>
                <a:schemeClr val="bg2"/>
              </a:solidFill>
            </a:endParaRP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3471420" y="2878992"/>
            <a:ext cx="5565076" cy="2201008"/>
          </a:xfrm>
          <a:prstGeom prst="flowChartInputOutput">
            <a:avLst/>
          </a:prstGeom>
          <a:solidFill>
            <a:schemeClr val="accent1"/>
          </a:solidFill>
          <a:ln w="25400">
            <a:solidFill>
              <a:schemeClr val="accent1"/>
            </a:solidFill>
            <a:miter lim="800000"/>
            <a:headEnd/>
            <a:tailEnd type="non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367020" y="3048000"/>
            <a:ext cx="1447800" cy="1600200"/>
            <a:chOff x="7618413" y="3048000"/>
            <a:chExt cx="1447800" cy="1600200"/>
          </a:xfrm>
        </p:grpSpPr>
        <p:sp>
          <p:nvSpPr>
            <p:cNvPr id="71" name="Oval 14"/>
            <p:cNvSpPr>
              <a:spLocks noChangeArrowheads="1"/>
            </p:cNvSpPr>
            <p:nvPr/>
          </p:nvSpPr>
          <p:spPr bwMode="auto">
            <a:xfrm>
              <a:off x="7618413" y="3632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39966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2" name="Line 15"/>
            <p:cNvSpPr>
              <a:spLocks noChangeShapeType="1"/>
            </p:cNvSpPr>
            <p:nvPr/>
          </p:nvSpPr>
          <p:spPr bwMode="auto">
            <a:xfrm>
              <a:off x="7694613" y="3784600"/>
              <a:ext cx="0" cy="762000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Oval 16"/>
            <p:cNvSpPr>
              <a:spLocks noChangeArrowheads="1"/>
            </p:cNvSpPr>
            <p:nvPr/>
          </p:nvSpPr>
          <p:spPr bwMode="auto">
            <a:xfrm>
              <a:off x="8913813" y="3048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39966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4" name="Line 17"/>
            <p:cNvSpPr>
              <a:spLocks noChangeShapeType="1"/>
            </p:cNvSpPr>
            <p:nvPr/>
          </p:nvSpPr>
          <p:spPr bwMode="auto">
            <a:xfrm>
              <a:off x="8990013" y="3200400"/>
              <a:ext cx="0" cy="1447800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6" name="Line 5"/>
          <p:cNvSpPr>
            <a:spLocks noChangeShapeType="1"/>
          </p:cNvSpPr>
          <p:nvPr/>
        </p:nvSpPr>
        <p:spPr bwMode="auto">
          <a:xfrm rot="20508958" flipH="1">
            <a:off x="4272010" y="3671464"/>
            <a:ext cx="3646479" cy="40016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" name="Oval 22"/>
          <p:cNvSpPr>
            <a:spLocks noChangeAspect="1" noChangeArrowheads="1"/>
          </p:cNvSpPr>
          <p:nvPr/>
        </p:nvSpPr>
        <p:spPr bwMode="auto">
          <a:xfrm>
            <a:off x="4353376" y="4569315"/>
            <a:ext cx="180000" cy="111816"/>
          </a:xfrm>
          <a:prstGeom prst="ellipse">
            <a:avLst/>
          </a:prstGeom>
          <a:solidFill>
            <a:srgbClr val="FF0066">
              <a:alpha val="54902"/>
            </a:srgbClr>
          </a:solidFill>
          <a:ln w="19050">
            <a:solidFill>
              <a:srgbClr val="00206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6537004" y="3064608"/>
            <a:ext cx="1598161" cy="1600200"/>
            <a:chOff x="7788397" y="3064608"/>
            <a:chExt cx="1598161" cy="1600200"/>
          </a:xfrm>
        </p:grpSpPr>
        <p:grpSp>
          <p:nvGrpSpPr>
            <p:cNvPr id="84" name="Group 83"/>
            <p:cNvGrpSpPr/>
            <p:nvPr/>
          </p:nvGrpSpPr>
          <p:grpSpPr>
            <a:xfrm rot="1320000">
              <a:off x="7788397" y="3648808"/>
              <a:ext cx="152400" cy="914400"/>
              <a:chOff x="7617437" y="3640016"/>
              <a:chExt cx="152400" cy="914400"/>
            </a:xfrm>
          </p:grpSpPr>
          <p:sp>
            <p:nvSpPr>
              <p:cNvPr id="88" name="Oval 14"/>
              <p:cNvSpPr>
                <a:spLocks noChangeArrowheads="1"/>
              </p:cNvSpPr>
              <p:nvPr/>
            </p:nvSpPr>
            <p:spPr bwMode="auto">
              <a:xfrm>
                <a:off x="7617437" y="3640016"/>
                <a:ext cx="152400" cy="15240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scene3d>
                <a:camera prst="orthographicFront">
                  <a:rot lat="300000" lon="0" rev="0"/>
                </a:camera>
                <a:lightRig rig="threePt" dir="t"/>
              </a:scene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Line 15"/>
              <p:cNvSpPr>
                <a:spLocks noChangeShapeType="1"/>
              </p:cNvSpPr>
              <p:nvPr/>
            </p:nvSpPr>
            <p:spPr bwMode="auto">
              <a:xfrm>
                <a:off x="7693637" y="3792416"/>
                <a:ext cx="0" cy="76200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scene3d>
                <a:camera prst="orthographicFront">
                  <a:rot lat="300000" lon="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 rot="1380000">
              <a:off x="9248013" y="3064608"/>
              <a:ext cx="138545" cy="1600200"/>
              <a:chOff x="8912837" y="3055816"/>
              <a:chExt cx="152400" cy="1600200"/>
            </a:xfrm>
          </p:grpSpPr>
          <p:sp>
            <p:nvSpPr>
              <p:cNvPr id="86" name="Oval 16"/>
              <p:cNvSpPr>
                <a:spLocks noChangeArrowheads="1"/>
              </p:cNvSpPr>
              <p:nvPr/>
            </p:nvSpPr>
            <p:spPr bwMode="auto">
              <a:xfrm>
                <a:off x="8912837" y="3055816"/>
                <a:ext cx="152400" cy="15240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scene3d>
                <a:camera prst="orthographicFront">
                  <a:rot lat="300000" lon="0" rev="0"/>
                </a:camera>
                <a:lightRig rig="threePt" dir="t"/>
              </a:scene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Line 17"/>
              <p:cNvSpPr>
                <a:spLocks noChangeShapeType="1"/>
              </p:cNvSpPr>
              <p:nvPr/>
            </p:nvSpPr>
            <p:spPr bwMode="auto">
              <a:xfrm>
                <a:off x="8989037" y="3208216"/>
                <a:ext cx="0" cy="144780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scene3d>
                <a:camera prst="orthographicFront">
                  <a:rot lat="300000" lon="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6203789" y="3107592"/>
            <a:ext cx="1276744" cy="1600200"/>
            <a:chOff x="7455182" y="3107592"/>
            <a:chExt cx="1276744" cy="1600200"/>
          </a:xfrm>
        </p:grpSpPr>
        <p:grpSp>
          <p:nvGrpSpPr>
            <p:cNvPr id="91" name="Group 90"/>
            <p:cNvGrpSpPr/>
            <p:nvPr/>
          </p:nvGrpSpPr>
          <p:grpSpPr>
            <a:xfrm rot="20280000" flipH="1">
              <a:off x="7455182" y="3674208"/>
              <a:ext cx="152400" cy="914400"/>
              <a:chOff x="7617437" y="3640016"/>
              <a:chExt cx="152400" cy="914400"/>
            </a:xfrm>
          </p:grpSpPr>
          <p:sp>
            <p:nvSpPr>
              <p:cNvPr id="95" name="Oval 14"/>
              <p:cNvSpPr>
                <a:spLocks noChangeArrowheads="1"/>
              </p:cNvSpPr>
              <p:nvPr/>
            </p:nvSpPr>
            <p:spPr bwMode="auto">
              <a:xfrm>
                <a:off x="7617437" y="3640016"/>
                <a:ext cx="152400" cy="15240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scene3d>
                <a:camera prst="orthographicFront">
                  <a:rot lat="300000" lon="0" rev="0"/>
                </a:camera>
                <a:lightRig rig="threePt" dir="t"/>
              </a:scene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Line 15"/>
              <p:cNvSpPr>
                <a:spLocks noChangeShapeType="1"/>
              </p:cNvSpPr>
              <p:nvPr/>
            </p:nvSpPr>
            <p:spPr bwMode="auto">
              <a:xfrm>
                <a:off x="7693637" y="3792416"/>
                <a:ext cx="0" cy="76200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scene3d>
                <a:camera prst="orthographicFront">
                  <a:rot lat="300000" lon="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 rot="20220000" flipH="1">
              <a:off x="8593381" y="3107592"/>
              <a:ext cx="138545" cy="1600200"/>
              <a:chOff x="8912837" y="3055816"/>
              <a:chExt cx="152400" cy="1600200"/>
            </a:xfrm>
          </p:grpSpPr>
          <p:sp>
            <p:nvSpPr>
              <p:cNvPr id="93" name="Oval 16"/>
              <p:cNvSpPr>
                <a:spLocks noChangeArrowheads="1"/>
              </p:cNvSpPr>
              <p:nvPr/>
            </p:nvSpPr>
            <p:spPr bwMode="auto">
              <a:xfrm>
                <a:off x="8912837" y="3055816"/>
                <a:ext cx="152400" cy="15240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scene3d>
                <a:camera prst="orthographicFront">
                  <a:rot lat="300000" lon="0" rev="0"/>
                </a:camera>
                <a:lightRig rig="threePt" dir="t"/>
              </a:scene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Line 17"/>
              <p:cNvSpPr>
                <a:spLocks noChangeShapeType="1"/>
              </p:cNvSpPr>
              <p:nvPr/>
            </p:nvSpPr>
            <p:spPr bwMode="auto">
              <a:xfrm>
                <a:off x="8989037" y="3208216"/>
                <a:ext cx="0" cy="144780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 type="none" w="sm" len="med"/>
              </a:ln>
              <a:effectLst/>
              <a:scene3d>
                <a:camera prst="orthographicFront">
                  <a:rot lat="300000" lon="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8" name="Line 5"/>
          <p:cNvSpPr>
            <a:spLocks noChangeShapeType="1"/>
          </p:cNvSpPr>
          <p:nvPr/>
        </p:nvSpPr>
        <p:spPr bwMode="auto">
          <a:xfrm rot="20508958" flipH="1">
            <a:off x="4333011" y="3840085"/>
            <a:ext cx="4119049" cy="12143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" name="Line 5"/>
          <p:cNvSpPr>
            <a:spLocks noChangeShapeType="1"/>
          </p:cNvSpPr>
          <p:nvPr/>
        </p:nvSpPr>
        <p:spPr bwMode="auto">
          <a:xfrm rot="20508958" flipH="1">
            <a:off x="4297067" y="3693126"/>
            <a:ext cx="2952210" cy="47592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1" name="Group 18"/>
          <p:cNvGrpSpPr>
            <a:grpSpLocks/>
          </p:cNvGrpSpPr>
          <p:nvPr/>
        </p:nvGrpSpPr>
        <p:grpSpPr bwMode="auto">
          <a:xfrm>
            <a:off x="3695625" y="4713609"/>
            <a:ext cx="1833563" cy="688975"/>
            <a:chOff x="1259" y="3030"/>
            <a:chExt cx="1155" cy="434"/>
          </a:xfrm>
        </p:grpSpPr>
        <p:sp>
          <p:nvSpPr>
            <p:cNvPr id="102" name="Text Box 20"/>
            <p:cNvSpPr txBox="1">
              <a:spLocks noChangeArrowheads="1"/>
            </p:cNvSpPr>
            <p:nvPr/>
          </p:nvSpPr>
          <p:spPr bwMode="auto">
            <a:xfrm>
              <a:off x="1259" y="3173"/>
              <a:ext cx="115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9966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latin typeface="Times New Roman (Hebrew)" panose="02020603050405020304" pitchFamily="18" charset="0"/>
                </a:rPr>
                <a:t>Dual </a:t>
              </a:r>
              <a:r>
                <a:rPr lang="en-US" altLang="en-US" sz="2400" b="1" dirty="0" err="1" smtClean="0">
                  <a:latin typeface="Times New Roman (Hebrew)" panose="02020603050405020304" pitchFamily="18" charset="0"/>
                </a:rPr>
                <a:t>epipole</a:t>
              </a:r>
              <a:endParaRPr lang="en-US" altLang="en-US" sz="2400" dirty="0">
                <a:latin typeface="Times New Roman (Hebrew)" panose="02020603050405020304" pitchFamily="18" charset="0"/>
              </a:endParaRPr>
            </a:p>
          </p:txBody>
        </p:sp>
        <p:cxnSp>
          <p:nvCxnSpPr>
            <p:cNvPr id="103" name="AutoShape 21"/>
            <p:cNvCxnSpPr>
              <a:cxnSpLocks noChangeShapeType="1"/>
              <a:stCxn id="102" idx="3"/>
            </p:cNvCxnSpPr>
            <p:nvPr/>
          </p:nvCxnSpPr>
          <p:spPr bwMode="auto">
            <a:xfrm flipH="1" flipV="1">
              <a:off x="1787" y="3030"/>
              <a:ext cx="627" cy="289"/>
            </a:xfrm>
            <a:prstGeom prst="curvedConnector3">
              <a:avLst>
                <a:gd name="adj1" fmla="val -22967"/>
              </a:avLst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4" name="Picture 103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75" y="3408623"/>
            <a:ext cx="1311413" cy="7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8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046 L 0.08985 0.12848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00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400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video>
            <p:video>
              <p:cMediaNode vol="80000">
                <p:cTn id="19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video>
          </p:childTnLst>
        </p:cTn>
      </p:par>
    </p:tnLst>
    <p:bldLst>
      <p:bldP spid="125" grpId="0" animBg="1"/>
      <p:bldP spid="131" grpId="0"/>
      <p:bldP spid="76" grpId="0" animBg="1"/>
      <p:bldP spid="77" grpId="0" animBg="1"/>
      <p:bldP spid="98" grpId="0" animBg="1"/>
      <p:bldP spid="9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86" name="Rectangle 22"/>
          <p:cNvSpPr>
            <a:spLocks noChangeArrowheads="1"/>
          </p:cNvSpPr>
          <p:nvPr/>
        </p:nvSpPr>
        <p:spPr bwMode="auto">
          <a:xfrm>
            <a:off x="7019925" y="6164263"/>
            <a:ext cx="1944688" cy="64928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7164388" y="2636838"/>
            <a:ext cx="2087562" cy="11969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only part with 3D depth information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533400" y="-26988"/>
            <a:ext cx="8382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4400">
                <a:solidFill>
                  <a:srgbClr val="CC0099"/>
                </a:solidFill>
                <a:latin typeface="Impact" panose="020B0806030902050204" pitchFamily="34" charset="0"/>
              </a:rPr>
              <a:t>The 2D/3D Dichotomy</a:t>
            </a:r>
            <a:endParaRPr lang="en-US" altLang="he-IL" sz="4400">
              <a:solidFill>
                <a:schemeClr val="tx2"/>
              </a:solidFill>
            </a:endParaRPr>
          </a:p>
        </p:txBody>
      </p:sp>
      <p:grpSp>
        <p:nvGrpSpPr>
          <p:cNvPr id="88087" name="Group 23"/>
          <p:cNvGrpSpPr>
            <a:grpSpLocks/>
          </p:cNvGrpSpPr>
          <p:nvPr/>
        </p:nvGrpSpPr>
        <p:grpSpPr bwMode="auto">
          <a:xfrm>
            <a:off x="323850" y="188913"/>
            <a:ext cx="1803400" cy="3298825"/>
            <a:chOff x="204" y="119"/>
            <a:chExt cx="1136" cy="2078"/>
          </a:xfrm>
        </p:grpSpPr>
        <p:graphicFrame>
          <p:nvGraphicFramePr>
            <p:cNvPr id="8212" name="Object 5"/>
            <p:cNvGraphicFramePr>
              <a:graphicFrameLocks noChangeAspect="1"/>
            </p:cNvGraphicFramePr>
            <p:nvPr/>
          </p:nvGraphicFramePr>
          <p:xfrm>
            <a:off x="222" y="1806"/>
            <a:ext cx="1118" cy="3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15" name="משוואה" r:id="rId4" imgW="761669" imgH="266584" progId="Equation.3">
                    <p:embed/>
                  </p:oleObj>
                </mc:Choice>
                <mc:Fallback>
                  <p:oleObj name="משוואה" r:id="rId4" imgW="761669" imgH="266584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" y="1806"/>
                          <a:ext cx="1118" cy="3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3" name="Object 6"/>
            <p:cNvGraphicFramePr>
              <a:graphicFrameLocks noChangeAspect="1"/>
            </p:cNvGraphicFramePr>
            <p:nvPr/>
          </p:nvGraphicFramePr>
          <p:xfrm>
            <a:off x="204" y="119"/>
            <a:ext cx="894" cy="10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16" name="משוואה" r:id="rId6" imgW="609336" imgH="710891" progId="Equation.3">
                    <p:embed/>
                  </p:oleObj>
                </mc:Choice>
                <mc:Fallback>
                  <p:oleObj name="משוואה" r:id="rId6" imgW="609336" imgH="710891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" y="119"/>
                          <a:ext cx="894" cy="10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4" name="Object 7"/>
            <p:cNvGraphicFramePr>
              <a:graphicFrameLocks noChangeAspect="1"/>
            </p:cNvGraphicFramePr>
            <p:nvPr/>
          </p:nvGraphicFramePr>
          <p:xfrm>
            <a:off x="204" y="1162"/>
            <a:ext cx="801" cy="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17" name="משוואה" r:id="rId8" imgW="545863" imgH="418918" progId="Equation.3">
                    <p:embed/>
                  </p:oleObj>
                </mc:Choice>
                <mc:Fallback>
                  <p:oleObj name="משוואה" r:id="rId8" imgW="545863" imgH="418918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" y="1162"/>
                          <a:ext cx="801" cy="6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8072" name="Object 8"/>
          <p:cNvGraphicFramePr>
            <a:graphicFrameLocks noChangeAspect="1"/>
          </p:cNvGraphicFramePr>
          <p:nvPr/>
        </p:nvGraphicFramePr>
        <p:xfrm>
          <a:off x="2843213" y="1497013"/>
          <a:ext cx="5589587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8" name="משוואה" r:id="rId10" imgW="2400300" imgH="457200" progId="Equation.3">
                  <p:embed/>
                </p:oleObj>
              </mc:Choice>
              <mc:Fallback>
                <p:oleObj name="משוואה" r:id="rId10" imgW="240030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497013"/>
                        <a:ext cx="5589587" cy="1065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3" name="Object 9"/>
          <p:cNvGraphicFramePr>
            <a:graphicFrameLocks noChangeAspect="1"/>
          </p:cNvGraphicFramePr>
          <p:nvPr/>
        </p:nvGraphicFramePr>
        <p:xfrm>
          <a:off x="2771775" y="2708275"/>
          <a:ext cx="4510088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9" name="משוואה" r:id="rId12" imgW="1955800" imgH="228600" progId="Equation.3">
                  <p:embed/>
                </p:oleObj>
              </mc:Choice>
              <mc:Fallback>
                <p:oleObj name="משוואה" r:id="rId12" imgW="195580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2708275"/>
                        <a:ext cx="4510088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4" name="Oval 10"/>
          <p:cNvSpPr>
            <a:spLocks noChangeArrowheads="1"/>
          </p:cNvSpPr>
          <p:nvPr/>
        </p:nvSpPr>
        <p:spPr bwMode="auto">
          <a:xfrm>
            <a:off x="7092950" y="1487488"/>
            <a:ext cx="1439863" cy="11493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8077" name="AutoShape 13"/>
          <p:cNvSpPr>
            <a:spLocks noChangeArrowheads="1"/>
          </p:cNvSpPr>
          <p:nvPr/>
        </p:nvSpPr>
        <p:spPr bwMode="auto">
          <a:xfrm>
            <a:off x="4787900" y="3429000"/>
            <a:ext cx="863600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107950" y="3860800"/>
            <a:ext cx="8964613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cannot recover any 3D info?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Planar scene: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8079" name="Object 15"/>
          <p:cNvGraphicFramePr>
            <a:graphicFrameLocks noChangeAspect="1"/>
          </p:cNvGraphicFramePr>
          <p:nvPr/>
        </p:nvGraphicFramePr>
        <p:xfrm>
          <a:off x="611188" y="4454525"/>
          <a:ext cx="85725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0" name="משוואה" r:id="rId14" imgW="352344" imgH="161925" progId="Equation.3">
                  <p:embed/>
                </p:oleObj>
              </mc:Choice>
              <mc:Fallback>
                <p:oleObj name="משוואה" r:id="rId14" imgW="352344" imgH="161925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454525"/>
                        <a:ext cx="857250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80" name="Object 16"/>
          <p:cNvGraphicFramePr>
            <a:graphicFrameLocks noChangeAspect="1"/>
          </p:cNvGraphicFramePr>
          <p:nvPr/>
        </p:nvGraphicFramePr>
        <p:xfrm>
          <a:off x="611188" y="4913313"/>
          <a:ext cx="33115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1" name="משוואה" r:id="rId16" imgW="1400197" imgH="200025" progId="Equation.3">
                  <p:embed/>
                </p:oleObj>
              </mc:Choice>
              <mc:Fallback>
                <p:oleObj name="משוואה" r:id="rId16" imgW="1400197" imgH="200025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913313"/>
                        <a:ext cx="331152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81" name="Object 17"/>
          <p:cNvGraphicFramePr>
            <a:graphicFrameLocks noChangeAspect="1"/>
          </p:cNvGraphicFramePr>
          <p:nvPr/>
        </p:nvGraphicFramePr>
        <p:xfrm>
          <a:off x="2536825" y="5487988"/>
          <a:ext cx="63563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2" name="משוואה" r:id="rId18" imgW="3143206" imgH="209550" progId="Equation.3">
                  <p:embed/>
                </p:oleObj>
              </mc:Choice>
              <mc:Fallback>
                <p:oleObj name="משוואה" r:id="rId18" imgW="3143206" imgH="20955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825" y="5487988"/>
                        <a:ext cx="63563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82" name="Object 18"/>
          <p:cNvGraphicFramePr>
            <a:graphicFrameLocks noChangeAspect="1"/>
          </p:cNvGraphicFramePr>
          <p:nvPr/>
        </p:nvGraphicFramePr>
        <p:xfrm>
          <a:off x="582613" y="6156325"/>
          <a:ext cx="8310562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3" name="משוואה" r:id="rId20" imgW="3552744" imgH="219075" progId="Equation.3">
                  <p:embed/>
                </p:oleObj>
              </mc:Choice>
              <mc:Fallback>
                <p:oleObj name="משוואה" r:id="rId20" imgW="3552744" imgH="219075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613" y="6156325"/>
                        <a:ext cx="8310562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8088" name="Group 24"/>
          <p:cNvGrpSpPr>
            <a:grpSpLocks/>
          </p:cNvGrpSpPr>
          <p:nvPr/>
        </p:nvGrpSpPr>
        <p:grpSpPr bwMode="auto">
          <a:xfrm>
            <a:off x="4067175" y="4292600"/>
            <a:ext cx="3313113" cy="1152525"/>
            <a:chOff x="2562" y="2704"/>
            <a:chExt cx="2087" cy="726"/>
          </a:xfrm>
        </p:grpSpPr>
        <p:sp>
          <p:nvSpPr>
            <p:cNvPr id="8209" name="Rectangle 21"/>
            <p:cNvSpPr>
              <a:spLocks noChangeArrowheads="1"/>
            </p:cNvSpPr>
            <p:nvPr/>
          </p:nvSpPr>
          <p:spPr bwMode="auto">
            <a:xfrm>
              <a:off x="3197" y="2886"/>
              <a:ext cx="1452" cy="40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8210" name="AutoShape 31"/>
            <p:cNvSpPr>
              <a:spLocks/>
            </p:cNvSpPr>
            <p:nvPr/>
          </p:nvSpPr>
          <p:spPr bwMode="auto">
            <a:xfrm flipH="1">
              <a:off x="2562" y="2704"/>
              <a:ext cx="137" cy="726"/>
            </a:xfrm>
            <a:prstGeom prst="leftBrace">
              <a:avLst>
                <a:gd name="adj1" fmla="val 44161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graphicFrame>
          <p:nvGraphicFramePr>
            <p:cNvPr id="8211" name="Object 20"/>
            <p:cNvGraphicFramePr>
              <a:graphicFrameLocks noChangeAspect="1"/>
            </p:cNvGraphicFramePr>
            <p:nvPr/>
          </p:nvGraphicFramePr>
          <p:xfrm>
            <a:off x="2825" y="2931"/>
            <a:ext cx="1733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4" name="משוואה" r:id="rId22" imgW="1161888" imgH="209550" progId="Equation.3">
                    <p:embed/>
                  </p:oleObj>
                </mc:Choice>
                <mc:Fallback>
                  <p:oleObj name="משוואה" r:id="rId22" imgW="1161888" imgH="209550" progId="Equation.3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5" y="2931"/>
                          <a:ext cx="1733" cy="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8091" name="Rectangle 27"/>
          <p:cNvSpPr>
            <a:spLocks noChangeArrowheads="1"/>
          </p:cNvSpPr>
          <p:nvPr/>
        </p:nvSpPr>
        <p:spPr bwMode="auto">
          <a:xfrm>
            <a:off x="1490663" y="2636838"/>
            <a:ext cx="7761287" cy="11969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alt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uncalibrated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case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(unknown calibration matrix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Cannot recover 3D rotation or Plane parameters either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cannot tell the difference between a planar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KR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8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8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8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8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8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8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8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6" grpId="0" animBg="1"/>
      <p:bldP spid="88076" grpId="0" animBg="1"/>
      <p:bldP spid="88074" grpId="0" animBg="1"/>
      <p:bldP spid="88077" grpId="0" animBg="1"/>
      <p:bldP spid="88078" grpId="0" build="p"/>
      <p:bldP spid="880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b="1" smtClean="0">
                <a:solidFill>
                  <a:srgbClr val="D60093"/>
                </a:solidFill>
              </a:rPr>
              <a:t>Global Motion Models</a:t>
            </a:r>
            <a:endParaRPr lang="en-US" alt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8534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i="1" u="sng" smtClean="0">
                <a:solidFill>
                  <a:srgbClr val="0000FF"/>
                </a:solidFill>
              </a:rPr>
              <a:t>2D Models: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i="1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/>
              <a:t>2D Similarity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/>
              <a:t>2D Affine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/>
              <a:t>Homography (2D projective transformation)</a:t>
            </a:r>
            <a:endParaRPr lang="en-US" altLang="en-US" sz="2800" b="1" i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i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i="1" u="sng" smtClean="0">
                <a:solidFill>
                  <a:srgbClr val="0000FF"/>
                </a:solidFill>
              </a:rPr>
              <a:t>3D Models: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i="1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/>
              <a:t>3D Rotation + 3D Translation + Depth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/>
              <a:t>Essential/Fundamental Matrix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/>
              <a:t>Plane+Parallax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2000" smtClean="0"/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2916238" y="4046538"/>
            <a:ext cx="5759450" cy="82232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e-IL" sz="2400" b="1"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he-IL" sz="2400" b="1">
                <a:latin typeface="Times New Roman" panose="02020603050405020304" pitchFamily="18" charset="0"/>
              </a:rPr>
              <a:t>Relevant when camera is translating,</a:t>
            </a:r>
            <a:br>
              <a:rPr lang="en-US" altLang="he-IL" sz="2400" b="1">
                <a:latin typeface="Times New Roman" panose="02020603050405020304" pitchFamily="18" charset="0"/>
              </a:rPr>
            </a:br>
            <a:r>
              <a:rPr lang="en-US" altLang="he-IL" sz="2400" b="1">
                <a:latin typeface="Times New Roman" panose="02020603050405020304" pitchFamily="18" charset="0"/>
              </a:rPr>
              <a:t>     scene is near, and non-planar.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2916238" y="1484313"/>
            <a:ext cx="5832475" cy="155257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e-IL" sz="2400" b="1"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he-IL" sz="2400" b="1">
                <a:latin typeface="Times New Roman" panose="02020603050405020304" pitchFamily="18" charset="0"/>
              </a:rPr>
              <a:t>Relevant for: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e-IL" sz="2400" b="1">
                <a:latin typeface="Times New Roman" panose="02020603050405020304" pitchFamily="18" charset="0"/>
              </a:rPr>
              <a:t> *Airborne video  (distant scene)</a:t>
            </a:r>
            <a:br>
              <a:rPr lang="en-US" altLang="he-IL" sz="2400" b="1">
                <a:latin typeface="Times New Roman" panose="02020603050405020304" pitchFamily="18" charset="0"/>
              </a:rPr>
            </a:br>
            <a:r>
              <a:rPr lang="en-US" altLang="he-IL" sz="2400" b="1">
                <a:latin typeface="Times New Roman" panose="02020603050405020304" pitchFamily="18" charset="0"/>
              </a:rPr>
              <a:t> * Remote Surveillance  (distant scene)</a:t>
            </a:r>
            <a:br>
              <a:rPr lang="en-US" altLang="he-IL" sz="2400" b="1">
                <a:latin typeface="Times New Roman" panose="02020603050405020304" pitchFamily="18" charset="0"/>
              </a:rPr>
            </a:br>
            <a:r>
              <a:rPr lang="en-US" altLang="he-IL" sz="2400" b="1">
                <a:latin typeface="Times New Roman" panose="02020603050405020304" pitchFamily="18" charset="0"/>
              </a:rPr>
              <a:t> * Camera on tripod (pure Zoom/Rotation)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1908175" y="188913"/>
            <a:ext cx="6911975" cy="6840537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 b="1"/>
              <a:t>*</a:t>
            </a:r>
            <a:r>
              <a:rPr lang="en-US" altLang="en-US" sz="2300"/>
              <a:t>  2D models always provide </a:t>
            </a:r>
            <a:br>
              <a:rPr lang="en-US" altLang="en-US" sz="2300"/>
            </a:br>
            <a:r>
              <a:rPr lang="en-US" altLang="en-US" sz="2300"/>
              <a:t>    </a:t>
            </a:r>
            <a:r>
              <a:rPr lang="en-US" altLang="en-US" sz="2300" b="1" u="sng"/>
              <a:t>dense correspondences.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3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 b="1"/>
              <a:t>*</a:t>
            </a:r>
            <a:r>
              <a:rPr lang="en-US" altLang="en-US" sz="2300"/>
              <a:t>  2D Models are </a:t>
            </a:r>
            <a:r>
              <a:rPr lang="en-US" altLang="en-US" sz="2300" b="1" u="sng"/>
              <a:t>easier to</a:t>
            </a:r>
            <a:r>
              <a:rPr lang="en-US" altLang="en-US" sz="23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 b="1"/>
              <a:t>    </a:t>
            </a:r>
            <a:r>
              <a:rPr lang="en-US" altLang="en-US" sz="2300" b="1" u="sng"/>
              <a:t>estimate</a:t>
            </a:r>
            <a:r>
              <a:rPr lang="en-US" altLang="en-US" sz="2300"/>
              <a:t> than 3D models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/>
              <a:t>    (much fewer unknowns </a:t>
            </a:r>
            <a:r>
              <a:rPr lang="en-US" altLang="en-US" sz="2300">
                <a:sym typeface="Wingdings" panose="05000000000000000000" pitchFamily="2" charset="2"/>
              </a:rPr>
              <a:t></a:t>
            </a:r>
            <a:endParaRPr lang="en-US" altLang="en-US" sz="23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/>
              <a:t>    numerically more stable).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5" grpId="0" animBg="1"/>
      <p:bldP spid="2" grpId="0" animBg="1"/>
      <p:bldP spid="51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655638" y="3363913"/>
          <a:ext cx="7751762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1" name="Equation" r:id="rId4" imgW="2933700" imgH="241300" progId="Equation.3">
                  <p:embed/>
                </p:oleObj>
              </mc:Choice>
              <mc:Fallback>
                <p:oleObj name="Equation" r:id="rId4" imgW="29337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8" y="3363913"/>
                        <a:ext cx="7751762" cy="6334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3" y="381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5400" b="1" smtClean="0">
                <a:solidFill>
                  <a:srgbClr val="D60093"/>
                </a:solidFill>
              </a:rPr>
              <a:t>Example:  Affine Motion</a:t>
            </a:r>
            <a:endParaRPr lang="en-US" altLang="en-US" smtClean="0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2374900"/>
            <a:ext cx="6199188" cy="1017588"/>
          </a:xfrm>
        </p:spPr>
        <p:txBody>
          <a:bodyPr/>
          <a:lstStyle/>
          <a:p>
            <a:pPr eaLnBrk="1" hangingPunct="1"/>
            <a:endParaRPr lang="en-US" altLang="en-US" sz="2800" smtClean="0"/>
          </a:p>
          <a:p>
            <a:pPr eaLnBrk="1" hangingPunct="1">
              <a:buFontTx/>
              <a:buNone/>
            </a:pPr>
            <a:r>
              <a:rPr lang="en-US" altLang="en-US" sz="2800" smtClean="0"/>
              <a:t>Substituting into the B.C. Equation:</a:t>
            </a:r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635000" y="1409700"/>
          <a:ext cx="2971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2" name="Equation" r:id="rId6" imgW="1485900" imgH="457200" progId="Equation.3">
                  <p:embed/>
                </p:oleObj>
              </mc:Choice>
              <mc:Fallback>
                <p:oleObj name="Equation" r:id="rId6" imgW="14859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1409700"/>
                        <a:ext cx="2971800" cy="914400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619125" y="4375150"/>
            <a:ext cx="8167688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Each pixel provides 1 linear constraint in 6 </a:t>
            </a:r>
            <a:r>
              <a:rPr lang="en-US" altLang="en-US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global</a:t>
            </a:r>
            <a:r>
              <a:rPr lang="en-US" altLang="en-US" sz="2400" b="1">
                <a:latin typeface="Times New Roman" panose="02020603050405020304" pitchFamily="18" charset="0"/>
              </a:rPr>
              <a:t> unknowns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54279" name="Object 7"/>
          <p:cNvGraphicFramePr>
            <a:graphicFrameLocks noChangeAspect="1"/>
          </p:cNvGraphicFramePr>
          <p:nvPr/>
        </p:nvGraphicFramePr>
        <p:xfrm>
          <a:off x="650875" y="3363913"/>
          <a:ext cx="3214688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3" name="Equation" r:id="rId8" imgW="1218671" imgH="241195" progId="Equation.3">
                  <p:embed/>
                </p:oleObj>
              </mc:Choice>
              <mc:Fallback>
                <p:oleObj name="Equation" r:id="rId8" imgW="1218671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" y="3363913"/>
                        <a:ext cx="3214688" cy="631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114300" y="5010150"/>
            <a:ext cx="42052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minimum 6 pixels necessary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54281" name="Group 9"/>
          <p:cNvGrpSpPr>
            <a:grpSpLocks/>
          </p:cNvGrpSpPr>
          <p:nvPr/>
        </p:nvGrpSpPr>
        <p:grpSpPr bwMode="auto">
          <a:xfrm>
            <a:off x="6350" y="4941888"/>
            <a:ext cx="9148763" cy="1366837"/>
            <a:chOff x="4" y="3384"/>
            <a:chExt cx="5763" cy="902"/>
          </a:xfrm>
        </p:grpSpPr>
        <p:graphicFrame>
          <p:nvGraphicFramePr>
            <p:cNvPr id="12299" name="Object 10"/>
            <p:cNvGraphicFramePr>
              <a:graphicFrameLocks noChangeAspect="1"/>
            </p:cNvGraphicFramePr>
            <p:nvPr/>
          </p:nvGraphicFramePr>
          <p:xfrm>
            <a:off x="4" y="3630"/>
            <a:ext cx="5763" cy="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44" name="משוואה" r:id="rId10" imgW="3568700" imgH="406400" progId="Equation.3">
                    <p:embed/>
                  </p:oleObj>
                </mc:Choice>
                <mc:Fallback>
                  <p:oleObj name="משוואה" r:id="rId10" imgW="3568700" imgH="4064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" y="3630"/>
                          <a:ext cx="5763" cy="656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38100">
                          <a:solidFill>
                            <a:srgbClr val="0000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0" name="Rectangle 11"/>
            <p:cNvSpPr>
              <a:spLocks noChangeArrowheads="1"/>
            </p:cNvSpPr>
            <p:nvPr/>
          </p:nvSpPr>
          <p:spPr bwMode="auto">
            <a:xfrm>
              <a:off x="48" y="3384"/>
              <a:ext cx="4896" cy="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FontTx/>
                <a:buNone/>
              </a:pPr>
              <a:r>
                <a:rPr lang="en-US" altLang="en-US" sz="2600" b="1">
                  <a:solidFill>
                    <a:srgbClr val="CC0066"/>
                  </a:solidFill>
                </a:rPr>
                <a:t>      Least Square Minimization  (over all pixels):</a:t>
              </a:r>
            </a:p>
          </p:txBody>
        </p:sp>
      </p:grp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384175" y="6356350"/>
            <a:ext cx="8075613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e-IL" sz="2400" b="1">
                <a:latin typeface="Times New Roman" panose="02020603050405020304" pitchFamily="18" charset="0"/>
              </a:rPr>
              <a:t> Every pixel contributes  </a:t>
            </a:r>
            <a:r>
              <a:rPr lang="en-US" altLang="he-IL" sz="2400" b="1"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he-IL" sz="2400" b="1">
                <a:latin typeface="Times New Roman" panose="02020603050405020304" pitchFamily="18" charset="0"/>
              </a:rPr>
              <a:t>Confidence-weighted regression 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 autoUpdateAnimBg="0"/>
      <p:bldP spid="54278" grpId="0" animBg="1" autoUpdateAnimBg="0"/>
      <p:bldP spid="54280" grpId="0" autoUpdateAnimBg="0"/>
      <p:bldP spid="542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3" y="381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5400" b="1" smtClean="0">
                <a:solidFill>
                  <a:srgbClr val="D60093"/>
                </a:solidFill>
              </a:rPr>
              <a:t>Example:  Affine Motion</a:t>
            </a:r>
            <a:endParaRPr lang="en-US" altLang="en-US" smtClean="0"/>
          </a:p>
        </p:txBody>
      </p:sp>
      <p:graphicFrame>
        <p:nvGraphicFramePr>
          <p:cNvPr id="14339" name="Object 15"/>
          <p:cNvGraphicFramePr>
            <a:graphicFrameLocks noChangeAspect="1"/>
          </p:cNvGraphicFramePr>
          <p:nvPr/>
        </p:nvGraphicFramePr>
        <p:xfrm>
          <a:off x="103188" y="1341438"/>
          <a:ext cx="8953500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6" name="Equation" r:id="rId4" imgW="3492500" imgH="279400" progId="Equation.3">
                  <p:embed/>
                </p:oleObj>
              </mc:Choice>
              <mc:Fallback>
                <p:oleObj name="Equation" r:id="rId4" imgW="3492500" imgH="2794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8" y="1341438"/>
                        <a:ext cx="8953500" cy="7159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41" name="Rectangle 21"/>
          <p:cNvSpPr>
            <a:spLocks noChangeArrowheads="1"/>
          </p:cNvSpPr>
          <p:nvPr/>
        </p:nvSpPr>
        <p:spPr bwMode="auto">
          <a:xfrm>
            <a:off x="179388" y="2276475"/>
            <a:ext cx="8743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D60093"/>
                </a:solidFill>
              </a:rPr>
              <a:t>Differentiating w.r.t.  </a:t>
            </a:r>
            <a:r>
              <a:rPr lang="en-US" altLang="en-US" sz="2800" b="1" i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1800" b="1" i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 b="1" i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…, a</a:t>
            </a:r>
            <a:r>
              <a:rPr lang="en-US" altLang="en-US" sz="1800" b="1" i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800" b="1" i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D60093"/>
                </a:solidFill>
              </a:rPr>
              <a:t> and equating to zero</a:t>
            </a:r>
          </a:p>
        </p:txBody>
      </p:sp>
      <p:graphicFrame>
        <p:nvGraphicFramePr>
          <p:cNvPr id="81942" name="Object 22"/>
          <p:cNvGraphicFramePr>
            <a:graphicFrameLocks noChangeAspect="1"/>
          </p:cNvGraphicFramePr>
          <p:nvPr/>
        </p:nvGraphicFramePr>
        <p:xfrm>
          <a:off x="71438" y="3514725"/>
          <a:ext cx="6732587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7" name="משוואה" r:id="rId6" imgW="4279900" imgH="1422400" progId="Equation.3">
                  <p:embed/>
                </p:oleObj>
              </mc:Choice>
              <mc:Fallback>
                <p:oleObj name="משוואה" r:id="rId6" imgW="4279900" imgH="14224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3514725"/>
                        <a:ext cx="6732587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43" name="Object 23"/>
          <p:cNvGraphicFramePr>
            <a:graphicFrameLocks noChangeAspect="1"/>
          </p:cNvGraphicFramePr>
          <p:nvPr/>
        </p:nvGraphicFramePr>
        <p:xfrm>
          <a:off x="6804025" y="3514725"/>
          <a:ext cx="830263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8" name="משוואה" r:id="rId8" imgW="520700" imgH="1397000" progId="Equation.3">
                  <p:embed/>
                </p:oleObj>
              </mc:Choice>
              <mc:Fallback>
                <p:oleObj name="משוואה" r:id="rId8" imgW="520700" imgH="13970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3514725"/>
                        <a:ext cx="830263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45" name="Object 25"/>
          <p:cNvGraphicFramePr>
            <a:graphicFrameLocks noChangeAspect="1"/>
          </p:cNvGraphicFramePr>
          <p:nvPr/>
        </p:nvGraphicFramePr>
        <p:xfrm>
          <a:off x="7637463" y="3500438"/>
          <a:ext cx="1255712" cy="227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9" name="משוואה" r:id="rId10" imgW="787400" imgH="1422400" progId="Equation.3">
                  <p:embed/>
                </p:oleObj>
              </mc:Choice>
              <mc:Fallback>
                <p:oleObj name="משוואה" r:id="rId10" imgW="787400" imgH="14224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7463" y="3500438"/>
                        <a:ext cx="1255712" cy="227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46" name="Rectangle 26"/>
          <p:cNvSpPr>
            <a:spLocks noChangeArrowheads="1"/>
          </p:cNvSpPr>
          <p:nvPr/>
        </p:nvSpPr>
        <p:spPr bwMode="auto">
          <a:xfrm>
            <a:off x="1190625" y="2814638"/>
            <a:ext cx="6477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D60093"/>
                </a:solidFill>
                <a:sym typeface="Wingdings" panose="05000000000000000000" pitchFamily="2" charset="2"/>
              </a:rPr>
              <a:t>  </a:t>
            </a:r>
            <a:r>
              <a:rPr lang="en-US" altLang="en-US" sz="2800" b="1" u="sng">
                <a:solidFill>
                  <a:srgbClr val="D60093"/>
                </a:solidFill>
                <a:sym typeface="Wingdings" panose="05000000000000000000" pitchFamily="2" charset="2"/>
              </a:rPr>
              <a:t>6 linear equations in 6 unknowns:</a:t>
            </a:r>
            <a:endParaRPr lang="en-US" altLang="en-US" sz="2800" b="1" u="sng">
              <a:solidFill>
                <a:srgbClr val="D60093"/>
              </a:solidFill>
            </a:endParaRPr>
          </a:p>
        </p:txBody>
      </p:sp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962025" y="6078538"/>
            <a:ext cx="78962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D60093"/>
                </a:solidFill>
              </a:rPr>
              <a:t>Summation is over all the pixels in the image!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1" grpId="0"/>
      <p:bldP spid="8194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5221288" y="5195888"/>
            <a:ext cx="3609975" cy="1203325"/>
            <a:chOff x="3289" y="3273"/>
            <a:chExt cx="2274" cy="758"/>
          </a:xfrm>
        </p:grpSpPr>
        <p:sp>
          <p:nvSpPr>
            <p:cNvPr id="16446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7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1">
                  <a:latin typeface="Times New Roman" panose="02020603050405020304" pitchFamily="18" charset="0"/>
                </a:rPr>
                <a:t>image I</a:t>
              </a:r>
            </a:p>
          </p:txBody>
        </p:sp>
      </p:grpSp>
      <p:grpSp>
        <p:nvGrpSpPr>
          <p:cNvPr id="56325" name="Group 5"/>
          <p:cNvGrpSpPr>
            <a:grpSpLocks/>
          </p:cNvGrpSpPr>
          <p:nvPr/>
        </p:nvGrpSpPr>
        <p:grpSpPr bwMode="auto">
          <a:xfrm>
            <a:off x="177800" y="5216525"/>
            <a:ext cx="3606800" cy="1203325"/>
            <a:chOff x="112" y="3286"/>
            <a:chExt cx="2272" cy="758"/>
          </a:xfrm>
        </p:grpSpPr>
        <p:sp>
          <p:nvSpPr>
            <p:cNvPr id="16444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5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2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1">
                  <a:latin typeface="Times New Roman" panose="02020603050405020304" pitchFamily="18" charset="0"/>
                </a:rPr>
                <a:t>image J</a:t>
              </a:r>
            </a:p>
          </p:txBody>
        </p:sp>
      </p:grp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2557463" y="2208213"/>
            <a:ext cx="3703637" cy="319087"/>
            <a:chOff x="1611" y="1391"/>
            <a:chExt cx="2333" cy="201"/>
          </a:xfrm>
        </p:grpSpPr>
        <p:graphicFrame>
          <p:nvGraphicFramePr>
            <p:cNvPr id="16442" name="Object 9"/>
            <p:cNvGraphicFramePr>
              <a:graphicFrameLocks noChangeAspect="1"/>
            </p:cNvGraphicFramePr>
            <p:nvPr/>
          </p:nvGraphicFramePr>
          <p:xfrm>
            <a:off x="2731" y="1391"/>
            <a:ext cx="178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08" name="Equation" r:id="rId4" imgW="139579" imgH="177646" progId="Equation.3">
                    <p:embed/>
                  </p:oleObj>
                </mc:Choice>
                <mc:Fallback>
                  <p:oleObj name="Equation" r:id="rId4" imgW="139579" imgH="177646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1" y="1391"/>
                          <a:ext cx="178" cy="1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43" name="Line 10"/>
            <p:cNvSpPr>
              <a:spLocks noChangeShapeType="1"/>
            </p:cNvSpPr>
            <p:nvPr/>
          </p:nvSpPr>
          <p:spPr bwMode="auto">
            <a:xfrm flipV="1">
              <a:off x="1611" y="1592"/>
              <a:ext cx="23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31" name="Group 11"/>
          <p:cNvGrpSpPr>
            <a:grpSpLocks/>
          </p:cNvGrpSpPr>
          <p:nvPr/>
        </p:nvGrpSpPr>
        <p:grpSpPr bwMode="auto">
          <a:xfrm>
            <a:off x="2574925" y="2400300"/>
            <a:ext cx="3840163" cy="1711325"/>
            <a:chOff x="1656" y="264"/>
            <a:chExt cx="2419" cy="1078"/>
          </a:xfrm>
        </p:grpSpPr>
        <p:sp>
          <p:nvSpPr>
            <p:cNvPr id="16428" name="AutoShape 12"/>
            <p:cNvSpPr>
              <a:spLocks noChangeAspect="1" noChangeArrowheads="1"/>
            </p:cNvSpPr>
            <p:nvPr/>
          </p:nvSpPr>
          <p:spPr bwMode="auto">
            <a:xfrm>
              <a:off x="2678" y="264"/>
              <a:ext cx="501" cy="196"/>
            </a:xfrm>
            <a:prstGeom prst="parallelogram">
              <a:avLst>
                <a:gd name="adj" fmla="val 6390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J</a:t>
              </a:r>
              <a:r>
                <a:rPr lang="en-US" altLang="en-US" sz="2400" baseline="30000">
                  <a:latin typeface="Times New Roman" panose="02020603050405020304" pitchFamily="18" charset="0"/>
                </a:rPr>
                <a:t>w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6429" name="AutoShape 13"/>
            <p:cNvSpPr>
              <a:spLocks noChangeAspect="1" noChangeArrowheads="1"/>
            </p:cNvSpPr>
            <p:nvPr/>
          </p:nvSpPr>
          <p:spPr bwMode="auto">
            <a:xfrm>
              <a:off x="1943" y="288"/>
              <a:ext cx="415" cy="150"/>
            </a:xfrm>
            <a:prstGeom prst="flowChartAlternateProcess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warp</a:t>
              </a:r>
            </a:p>
          </p:txBody>
        </p:sp>
        <p:sp>
          <p:nvSpPr>
            <p:cNvPr id="16430" name="AutoShape 14"/>
            <p:cNvSpPr>
              <a:spLocks noChangeAspect="1" noChangeArrowheads="1"/>
            </p:cNvSpPr>
            <p:nvPr/>
          </p:nvSpPr>
          <p:spPr bwMode="auto">
            <a:xfrm>
              <a:off x="3310" y="275"/>
              <a:ext cx="488" cy="176"/>
            </a:xfrm>
            <a:prstGeom prst="flowChartAlternateProcess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refine</a:t>
              </a:r>
            </a:p>
          </p:txBody>
        </p:sp>
        <p:graphicFrame>
          <p:nvGraphicFramePr>
            <p:cNvPr id="16431" name="Object 15"/>
            <p:cNvGraphicFramePr>
              <a:graphicFrameLocks noChangeAspect="1"/>
            </p:cNvGraphicFramePr>
            <p:nvPr/>
          </p:nvGraphicFramePr>
          <p:xfrm>
            <a:off x="2173" y="815"/>
            <a:ext cx="207" cy="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09" name="Equation" r:id="rId6" imgW="139579" imgH="177646" progId="Equation.3">
                    <p:embed/>
                  </p:oleObj>
                </mc:Choice>
                <mc:Fallback>
                  <p:oleObj name="Equation" r:id="rId6" imgW="139579" imgH="177646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3" y="815"/>
                          <a:ext cx="207" cy="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432" name="Object 16"/>
            <p:cNvGraphicFramePr>
              <a:graphicFrameLocks noChangeAspect="1"/>
            </p:cNvGraphicFramePr>
            <p:nvPr/>
          </p:nvGraphicFramePr>
          <p:xfrm>
            <a:off x="3074" y="854"/>
            <a:ext cx="336" cy="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10" name="Equation" r:id="rId8" imgW="253670" imgH="177569" progId="Equation.3">
                    <p:embed/>
                  </p:oleObj>
                </mc:Choice>
                <mc:Fallback>
                  <p:oleObj name="Equation" r:id="rId8" imgW="253670" imgH="177569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4" y="854"/>
                          <a:ext cx="336" cy="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433" name="AutoShape 17"/>
            <p:cNvCxnSpPr>
              <a:cxnSpLocks noChangeShapeType="1"/>
              <a:stCxn id="16429" idx="3"/>
              <a:endCxn id="16428" idx="5"/>
            </p:cNvCxnSpPr>
            <p:nvPr/>
          </p:nvCxnSpPr>
          <p:spPr bwMode="auto">
            <a:xfrm flipV="1">
              <a:off x="2358" y="362"/>
              <a:ext cx="383" cy="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34" name="AutoShape 18"/>
            <p:cNvCxnSpPr>
              <a:cxnSpLocks noChangeShapeType="1"/>
              <a:stCxn id="16428" idx="2"/>
              <a:endCxn id="16430" idx="1"/>
            </p:cNvCxnSpPr>
            <p:nvPr/>
          </p:nvCxnSpPr>
          <p:spPr bwMode="auto">
            <a:xfrm>
              <a:off x="3116" y="362"/>
              <a:ext cx="194" cy="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35" name="AutoShape 19"/>
            <p:cNvCxnSpPr>
              <a:cxnSpLocks noChangeShapeType="1"/>
              <a:stCxn id="16430" idx="2"/>
              <a:endCxn id="16437" idx="6"/>
            </p:cNvCxnSpPr>
            <p:nvPr/>
          </p:nvCxnSpPr>
          <p:spPr bwMode="auto">
            <a:xfrm rot="5400000">
              <a:off x="2774" y="-71"/>
              <a:ext cx="257" cy="1302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36" name="AutoShape 20"/>
            <p:cNvCxnSpPr>
              <a:cxnSpLocks noChangeShapeType="1"/>
              <a:endCxn id="16430" idx="3"/>
            </p:cNvCxnSpPr>
            <p:nvPr/>
          </p:nvCxnSpPr>
          <p:spPr bwMode="auto">
            <a:xfrm flipH="1">
              <a:off x="3798" y="363"/>
              <a:ext cx="277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37" name="Oval 21"/>
            <p:cNvSpPr>
              <a:spLocks noChangeArrowheads="1"/>
            </p:cNvSpPr>
            <p:nvPr/>
          </p:nvSpPr>
          <p:spPr bwMode="auto">
            <a:xfrm>
              <a:off x="1998" y="597"/>
              <a:ext cx="254" cy="222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+</a:t>
              </a:r>
            </a:p>
          </p:txBody>
        </p:sp>
        <p:cxnSp>
          <p:nvCxnSpPr>
            <p:cNvPr id="16438" name="AutoShape 22"/>
            <p:cNvCxnSpPr>
              <a:cxnSpLocks noChangeShapeType="1"/>
            </p:cNvCxnSpPr>
            <p:nvPr/>
          </p:nvCxnSpPr>
          <p:spPr bwMode="auto">
            <a:xfrm flipH="1">
              <a:off x="1656" y="370"/>
              <a:ext cx="277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39" name="Line 23"/>
            <p:cNvSpPr>
              <a:spLocks noChangeShapeType="1"/>
            </p:cNvSpPr>
            <p:nvPr/>
          </p:nvSpPr>
          <p:spPr bwMode="auto">
            <a:xfrm flipV="1">
              <a:off x="2126" y="432"/>
              <a:ext cx="8" cy="1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6440" name="Line 24"/>
            <p:cNvSpPr>
              <a:spLocks noChangeShapeType="1"/>
            </p:cNvSpPr>
            <p:nvPr/>
          </p:nvSpPr>
          <p:spPr bwMode="auto">
            <a:xfrm flipV="1">
              <a:off x="2126" y="824"/>
              <a:ext cx="0" cy="2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6441" name="Line 25"/>
            <p:cNvSpPr>
              <a:spLocks noChangeShapeType="1"/>
            </p:cNvSpPr>
            <p:nvPr/>
          </p:nvSpPr>
          <p:spPr bwMode="auto">
            <a:xfrm>
              <a:off x="2115" y="1058"/>
              <a:ext cx="9" cy="2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46" name="Group 26"/>
          <p:cNvGrpSpPr>
            <a:grpSpLocks/>
          </p:cNvGrpSpPr>
          <p:nvPr/>
        </p:nvGrpSpPr>
        <p:grpSpPr bwMode="auto">
          <a:xfrm>
            <a:off x="177800" y="1454150"/>
            <a:ext cx="8653463" cy="5329238"/>
            <a:chOff x="112" y="916"/>
            <a:chExt cx="5451" cy="3357"/>
          </a:xfrm>
        </p:grpSpPr>
        <p:grpSp>
          <p:nvGrpSpPr>
            <p:cNvPr id="16403" name="Group 27"/>
            <p:cNvGrpSpPr>
              <a:grpSpLocks/>
            </p:cNvGrpSpPr>
            <p:nvPr/>
          </p:nvGrpSpPr>
          <p:grpSpPr bwMode="auto">
            <a:xfrm>
              <a:off x="112" y="916"/>
              <a:ext cx="5451" cy="3357"/>
              <a:chOff x="112" y="916"/>
              <a:chExt cx="5451" cy="3357"/>
            </a:xfrm>
          </p:grpSpPr>
          <p:grpSp>
            <p:nvGrpSpPr>
              <p:cNvPr id="16406" name="Group 28"/>
              <p:cNvGrpSpPr>
                <a:grpSpLocks/>
              </p:cNvGrpSpPr>
              <p:nvPr/>
            </p:nvGrpSpPr>
            <p:grpSpPr bwMode="auto">
              <a:xfrm>
                <a:off x="112" y="931"/>
                <a:ext cx="2272" cy="3342"/>
                <a:chOff x="112" y="931"/>
                <a:chExt cx="2272" cy="3342"/>
              </a:xfrm>
            </p:grpSpPr>
            <p:grpSp>
              <p:nvGrpSpPr>
                <p:cNvPr id="16418" name="Group 29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16420" name="Line 3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21" name="Line 3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22" name="Line 3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23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16424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16425" name="AutoShape 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16426" name="AutoShape 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16427" name="Line 3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19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236" y="4062"/>
                  <a:ext cx="1473" cy="2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200" b="1">
                      <a:latin typeface="Times New Roman" panose="02020603050405020304" pitchFamily="18" charset="0"/>
                    </a:rPr>
                    <a:t>Pyramid of image J</a:t>
                  </a:r>
                </a:p>
              </p:txBody>
            </p:sp>
          </p:grpSp>
          <p:grpSp>
            <p:nvGrpSpPr>
              <p:cNvPr id="16407" name="Group 39"/>
              <p:cNvGrpSpPr>
                <a:grpSpLocks/>
              </p:cNvGrpSpPr>
              <p:nvPr/>
            </p:nvGrpSpPr>
            <p:grpSpPr bwMode="auto">
              <a:xfrm>
                <a:off x="3289" y="916"/>
                <a:ext cx="2274" cy="3357"/>
                <a:chOff x="3289" y="916"/>
                <a:chExt cx="2274" cy="3357"/>
              </a:xfrm>
            </p:grpSpPr>
            <p:grpSp>
              <p:nvGrpSpPr>
                <p:cNvPr id="16408" name="Group 40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16410" name="Line 4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11" name="Line 4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12" name="Line 4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13" name="AutoShape 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16414" name="AutoShape 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16415" name="AutoShape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16416" name="AutoShape 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16417" name="Line 4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09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412" y="4062"/>
                  <a:ext cx="1453" cy="2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200" b="1">
                      <a:latin typeface="Times New Roman" panose="02020603050405020304" pitchFamily="18" charset="0"/>
                    </a:rPr>
                    <a:t>Pyramid of image I</a:t>
                  </a:r>
                </a:p>
              </p:txBody>
            </p:sp>
          </p:grpSp>
        </p:grpSp>
        <p:sp>
          <p:nvSpPr>
            <p:cNvPr id="16404" name="Text Box 50"/>
            <p:cNvSpPr txBox="1">
              <a:spLocks noChangeArrowheads="1"/>
            </p:cNvSpPr>
            <p:nvPr/>
          </p:nvSpPr>
          <p:spPr bwMode="auto">
            <a:xfrm>
              <a:off x="4124" y="3566"/>
              <a:ext cx="562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1">
                  <a:latin typeface="Times New Roman" panose="02020603050405020304" pitchFamily="18" charset="0"/>
                </a:rPr>
                <a:t>image I</a:t>
              </a:r>
            </a:p>
          </p:txBody>
        </p:sp>
        <p:sp>
          <p:nvSpPr>
            <p:cNvPr id="16405" name="Text Box 51"/>
            <p:cNvSpPr txBox="1">
              <a:spLocks noChangeArrowheads="1"/>
            </p:cNvSpPr>
            <p:nvPr/>
          </p:nvSpPr>
          <p:spPr bwMode="auto">
            <a:xfrm>
              <a:off x="887" y="3557"/>
              <a:ext cx="582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1">
                  <a:latin typeface="Times New Roman" panose="02020603050405020304" pitchFamily="18" charset="0"/>
                </a:rPr>
                <a:t>image J</a:t>
              </a:r>
            </a:p>
          </p:txBody>
        </p:sp>
      </p:grpSp>
      <p:sp>
        <p:nvSpPr>
          <p:cNvPr id="16391" name="Rectangle 5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D60093"/>
                </a:solidFill>
              </a:rPr>
              <a:t>Coarse-to-Fine Estimation</a:t>
            </a:r>
            <a:endParaRPr lang="en-US" altLang="en-US" sz="4400">
              <a:solidFill>
                <a:schemeClr val="tx2"/>
              </a:solidFill>
            </a:endParaRPr>
          </a:p>
        </p:txBody>
      </p:sp>
      <p:grpSp>
        <p:nvGrpSpPr>
          <p:cNvPr id="56373" name="Group 53"/>
          <p:cNvGrpSpPr>
            <a:grpSpLocks/>
          </p:cNvGrpSpPr>
          <p:nvPr/>
        </p:nvGrpSpPr>
        <p:grpSpPr bwMode="auto">
          <a:xfrm>
            <a:off x="3951288" y="2352675"/>
            <a:ext cx="1724025" cy="3602038"/>
            <a:chOff x="2489" y="1482"/>
            <a:chExt cx="1086" cy="2269"/>
          </a:xfrm>
        </p:grpSpPr>
        <p:sp>
          <p:nvSpPr>
            <p:cNvPr id="16399" name="Text Box 54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1" i="1">
                  <a:solidFill>
                    <a:srgbClr val="D60093"/>
                  </a:solidFill>
                  <a:latin typeface="Times New Roman" panose="02020603050405020304" pitchFamily="18" charset="0"/>
                </a:rPr>
                <a:t>u=10 pixels</a:t>
              </a:r>
              <a:endParaRPr lang="en-US" altLang="en-US" sz="2200" b="1">
                <a:latin typeface="Times New Roman" panose="02020603050405020304" pitchFamily="18" charset="0"/>
              </a:endParaRPr>
            </a:p>
          </p:txBody>
        </p:sp>
        <p:sp>
          <p:nvSpPr>
            <p:cNvPr id="16400" name="Text Box 55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1" i="1">
                  <a:solidFill>
                    <a:srgbClr val="D60093"/>
                  </a:solidFill>
                  <a:latin typeface="Times New Roman" panose="02020603050405020304" pitchFamily="18" charset="0"/>
                </a:rPr>
                <a:t>u=5 pixels</a:t>
              </a:r>
              <a:endParaRPr lang="en-US" altLang="en-US" sz="2200" b="1">
                <a:latin typeface="Times New Roman" panose="02020603050405020304" pitchFamily="18" charset="0"/>
              </a:endParaRPr>
            </a:p>
          </p:txBody>
        </p:sp>
        <p:sp>
          <p:nvSpPr>
            <p:cNvPr id="16401" name="Text Box 56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1" i="1">
                  <a:solidFill>
                    <a:srgbClr val="D60093"/>
                  </a:solidFill>
                  <a:latin typeface="Times New Roman" panose="02020603050405020304" pitchFamily="18" charset="0"/>
                </a:rPr>
                <a:t>u=2.5 pixels</a:t>
              </a:r>
              <a:endParaRPr lang="en-US" altLang="en-US" sz="2200" b="1">
                <a:latin typeface="Times New Roman" panose="02020603050405020304" pitchFamily="18" charset="0"/>
              </a:endParaRPr>
            </a:p>
          </p:txBody>
        </p:sp>
        <p:sp>
          <p:nvSpPr>
            <p:cNvPr id="16402" name="Text Box 57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1" i="1">
                  <a:solidFill>
                    <a:srgbClr val="D60093"/>
                  </a:solidFill>
                  <a:latin typeface="Times New Roman" panose="02020603050405020304" pitchFamily="18" charset="0"/>
                </a:rPr>
                <a:t>u=1.25 pixels</a:t>
              </a:r>
              <a:endParaRPr lang="en-US" altLang="en-US" sz="22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6378" name="Group 58"/>
          <p:cNvGrpSpPr>
            <a:grpSpLocks/>
          </p:cNvGrpSpPr>
          <p:nvPr/>
        </p:nvGrpSpPr>
        <p:grpSpPr bwMode="auto">
          <a:xfrm>
            <a:off x="650875" y="3344863"/>
            <a:ext cx="6953250" cy="638175"/>
            <a:chOff x="410" y="2107"/>
            <a:chExt cx="4380" cy="402"/>
          </a:xfrm>
        </p:grpSpPr>
        <p:graphicFrame>
          <p:nvGraphicFramePr>
            <p:cNvPr id="16397" name="Object 59"/>
            <p:cNvGraphicFramePr>
              <a:graphicFrameLocks noChangeAspect="1"/>
            </p:cNvGraphicFramePr>
            <p:nvPr/>
          </p:nvGraphicFramePr>
          <p:xfrm>
            <a:off x="410" y="2111"/>
            <a:ext cx="2025" cy="3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11" name="Equation" r:id="rId10" imgW="1218671" imgH="241195" progId="Equation.3">
                    <p:embed/>
                  </p:oleObj>
                </mc:Choice>
                <mc:Fallback>
                  <p:oleObj name="Equation" r:id="rId10" imgW="1218671" imgH="241195" progId="Equation.3">
                    <p:embed/>
                    <p:pic>
                      <p:nvPicPr>
                        <p:cNvPr id="0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" y="2111"/>
                          <a:ext cx="2025" cy="398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38100">
                          <a:solidFill>
                            <a:srgbClr val="0000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8" name="Text Box 60"/>
            <p:cNvSpPr txBox="1">
              <a:spLocks noChangeArrowheads="1"/>
            </p:cNvSpPr>
            <p:nvPr/>
          </p:nvSpPr>
          <p:spPr bwMode="auto">
            <a:xfrm>
              <a:off x="2610" y="2107"/>
              <a:ext cx="2180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 b="1">
                  <a:latin typeface="Times New Roman" panose="02020603050405020304" pitchFamily="18" charset="0"/>
                </a:rPr>
                <a:t>==&gt; small</a:t>
              </a:r>
              <a:r>
                <a:rPr lang="en-US" altLang="en-US" sz="3000" b="1" i="1">
                  <a:latin typeface="Times New Roman" panose="02020603050405020304" pitchFamily="18" charset="0"/>
                </a:rPr>
                <a:t> u</a:t>
              </a:r>
              <a:r>
                <a:rPr lang="en-US" altLang="en-US" sz="3000" b="1">
                  <a:latin typeface="Times New Roman" panose="02020603050405020304" pitchFamily="18" charset="0"/>
                </a:rPr>
                <a:t> and </a:t>
              </a:r>
              <a:r>
                <a:rPr lang="en-US" altLang="en-US" sz="3000" b="1" i="1">
                  <a:latin typeface="Times New Roman" panose="02020603050405020304" pitchFamily="18" charset="0"/>
                </a:rPr>
                <a:t>v</a:t>
              </a:r>
              <a:r>
                <a:rPr lang="en-US" altLang="en-US" sz="3000" b="1">
                  <a:latin typeface="Times New Roman" panose="02020603050405020304" pitchFamily="18" charset="0"/>
                </a:rPr>
                <a:t> ...</a:t>
              </a:r>
            </a:p>
          </p:txBody>
        </p:sp>
      </p:grpSp>
      <p:sp>
        <p:nvSpPr>
          <p:cNvPr id="56384" name="Rectangle 64"/>
          <p:cNvSpPr>
            <a:spLocks noChangeArrowheads="1"/>
          </p:cNvSpPr>
          <p:nvPr/>
        </p:nvSpPr>
        <p:spPr bwMode="auto">
          <a:xfrm>
            <a:off x="539750" y="1052513"/>
            <a:ext cx="2843213" cy="89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Parameter propagation:</a:t>
            </a:r>
            <a:endParaRPr lang="en-US" altLang="en-US" sz="2400" b="1" i="1">
              <a:latin typeface="Times New Roman" panose="02020603050405020304" pitchFamily="18" charset="0"/>
            </a:endParaRPr>
          </a:p>
        </p:txBody>
      </p:sp>
      <p:graphicFrame>
        <p:nvGraphicFramePr>
          <p:cNvPr id="56381" name="Object 61"/>
          <p:cNvGraphicFramePr>
            <a:graphicFrameLocks noChangeAspect="1"/>
          </p:cNvGraphicFramePr>
          <p:nvPr/>
        </p:nvGraphicFramePr>
        <p:xfrm>
          <a:off x="2686050" y="1052513"/>
          <a:ext cx="5486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2" name="משוואה" r:id="rId12" imgW="2743200" imgH="457200" progId="Equation.3">
                  <p:embed/>
                </p:oleObj>
              </mc:Choice>
              <mc:Fallback>
                <p:oleObj name="משוואה" r:id="rId12" imgW="2743200" imgH="457200" progId="Equation.3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50" y="1052513"/>
                        <a:ext cx="5486400" cy="914400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82" name="Object 62"/>
          <p:cNvGraphicFramePr>
            <a:graphicFrameLocks noChangeAspect="1"/>
          </p:cNvGraphicFramePr>
          <p:nvPr/>
        </p:nvGraphicFramePr>
        <p:xfrm>
          <a:off x="5278438" y="1060450"/>
          <a:ext cx="28813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3" name="משוואה" r:id="rId14" imgW="1181100" imgH="457200" progId="Equation.3">
                  <p:embed/>
                </p:oleObj>
              </mc:Choice>
              <mc:Fallback>
                <p:oleObj name="משוואה" r:id="rId14" imgW="1181100" imgH="457200" progId="Equation.3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1060450"/>
                        <a:ext cx="2881312" cy="914400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6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6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6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56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242888"/>
            <a:ext cx="7772400" cy="1143001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D60093"/>
                </a:solidFill>
              </a:rPr>
              <a:t>Other 2D Motion Models</a:t>
            </a:r>
            <a:endParaRPr lang="en-US" altLang="en-US" smtClean="0"/>
          </a:p>
        </p:txBody>
      </p:sp>
      <p:graphicFrame>
        <p:nvGraphicFramePr>
          <p:cNvPr id="18435" name="Object 7"/>
          <p:cNvGraphicFramePr>
            <a:graphicFrameLocks noChangeAspect="1"/>
          </p:cNvGraphicFramePr>
          <p:nvPr/>
        </p:nvGraphicFramePr>
        <p:xfrm>
          <a:off x="5195888" y="1557338"/>
          <a:ext cx="2876550" cy="368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1" name="משוואה" r:id="rId4" imgW="1587500" imgH="2032000" progId="Equation.3">
                  <p:embed/>
                </p:oleObj>
              </mc:Choice>
              <mc:Fallback>
                <p:oleObj name="משוואה" r:id="rId4" imgW="1587500" imgH="2032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5888" y="1557338"/>
                        <a:ext cx="2876550" cy="3683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AutoShape 9"/>
          <p:cNvSpPr>
            <a:spLocks noChangeArrowheads="1"/>
          </p:cNvSpPr>
          <p:nvPr/>
        </p:nvSpPr>
        <p:spPr bwMode="auto">
          <a:xfrm>
            <a:off x="323850" y="1779588"/>
            <a:ext cx="4598988" cy="14398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437" name="Text Box 10"/>
          <p:cNvSpPr txBox="1">
            <a:spLocks noChangeArrowheads="1"/>
          </p:cNvSpPr>
          <p:nvPr/>
        </p:nvSpPr>
        <p:spPr bwMode="auto">
          <a:xfrm>
            <a:off x="509588" y="2076450"/>
            <a:ext cx="435292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2D Projective</a:t>
            </a:r>
            <a:r>
              <a:rPr lang="en-US" altLang="en-US" sz="2400"/>
              <a:t> – planar motion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(Homography </a:t>
            </a:r>
            <a:r>
              <a:rPr lang="en-US" altLang="en-US" sz="2400" b="1" i="1">
                <a:solidFill>
                  <a:srgbClr val="0000FF"/>
                </a:solidFill>
              </a:rPr>
              <a:t>H</a:t>
            </a:r>
            <a:r>
              <a:rPr lang="en-US" altLang="en-US" sz="2400" b="1">
                <a:solidFill>
                  <a:srgbClr val="0000FF"/>
                </a:solidFill>
              </a:rPr>
              <a:t>)</a:t>
            </a:r>
          </a:p>
        </p:txBody>
      </p:sp>
      <p:graphicFrame>
        <p:nvGraphicFramePr>
          <p:cNvPr id="71691" name="Object 11"/>
          <p:cNvGraphicFramePr>
            <a:graphicFrameLocks noChangeAspect="1"/>
          </p:cNvGraphicFramePr>
          <p:nvPr/>
        </p:nvGraphicFramePr>
        <p:xfrm>
          <a:off x="3919538" y="5945188"/>
          <a:ext cx="507682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2" name="משוואה" r:id="rId6" imgW="2743200" imgH="241200" progId="Equation.3">
                  <p:embed/>
                </p:oleObj>
              </mc:Choice>
              <mc:Fallback>
                <p:oleObj name="משוואה" r:id="rId6" imgW="2743200" imgH="241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9538" y="5945188"/>
                        <a:ext cx="5076825" cy="4873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92" name="AutoShape 12"/>
          <p:cNvSpPr>
            <a:spLocks noChangeArrowheads="1"/>
          </p:cNvSpPr>
          <p:nvPr/>
        </p:nvSpPr>
        <p:spPr bwMode="auto">
          <a:xfrm rot="5400000">
            <a:off x="6407151" y="5461000"/>
            <a:ext cx="431800" cy="358775"/>
          </a:xfrm>
          <a:prstGeom prst="rightArrow">
            <a:avLst>
              <a:gd name="adj1" fmla="val 50000"/>
              <a:gd name="adj2" fmla="val 30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71694" name="Object 14"/>
          <p:cNvGraphicFramePr>
            <a:graphicFrameLocks noChangeAspect="1"/>
          </p:cNvGraphicFramePr>
          <p:nvPr/>
        </p:nvGraphicFramePr>
        <p:xfrm>
          <a:off x="5216525" y="5902325"/>
          <a:ext cx="287972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3" name="Equation" r:id="rId8" imgW="1218671" imgH="241195" progId="Equation.3">
                  <p:embed/>
                </p:oleObj>
              </mc:Choice>
              <mc:Fallback>
                <p:oleObj name="Equation" r:id="rId8" imgW="1218671" imgH="241195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25" y="5902325"/>
                        <a:ext cx="2879725" cy="5508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D60093"/>
                </a:solidFill>
              </a:rPr>
              <a:t>Panoramic Mosaic Image</a:t>
            </a:r>
            <a:endParaRPr lang="en-US" altLang="en-US" smtClean="0"/>
          </a:p>
        </p:txBody>
      </p:sp>
      <p:pic>
        <p:nvPicPr>
          <p:cNvPr id="3075" name="airport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838200"/>
            <a:ext cx="26606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757488" y="839788"/>
            <a:ext cx="1195387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Original video clip</a:t>
            </a:r>
          </a:p>
        </p:txBody>
      </p:sp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-430213" y="2109788"/>
            <a:ext cx="9896476" cy="4819650"/>
            <a:chOff x="-271" y="1329"/>
            <a:chExt cx="6234" cy="3036"/>
          </a:xfrm>
        </p:grpSpPr>
        <p:pic>
          <p:nvPicPr>
            <p:cNvPr id="20487" name="Picture 6" descr="airport_smo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1" y="1636"/>
              <a:ext cx="6234" cy="2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8" name="Text Box 7"/>
            <p:cNvSpPr txBox="1">
              <a:spLocks noChangeArrowheads="1"/>
            </p:cNvSpPr>
            <p:nvPr/>
          </p:nvSpPr>
          <p:spPr bwMode="auto">
            <a:xfrm>
              <a:off x="3752" y="1329"/>
              <a:ext cx="1983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2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Generated Mosaic image</a:t>
              </a:r>
              <a:endParaRPr lang="en-US" altLang="en-US" sz="22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308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068763" y="765175"/>
            <a:ext cx="5472112" cy="1322388"/>
          </a:xfrm>
          <a:noFill/>
        </p:spPr>
        <p:txBody>
          <a:bodyPr/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en-US" sz="2400" b="1" smtClean="0"/>
              <a:t>    Alignment accuracy </a:t>
            </a:r>
            <a:br>
              <a:rPr lang="en-US" altLang="en-US" sz="2400" b="1" smtClean="0"/>
            </a:br>
            <a:r>
              <a:rPr lang="en-US" altLang="en-US" sz="2400" b="1" smtClean="0"/>
              <a:t>(between a pair of frames):      error &lt; 0.1 pixel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  <p:bldLst>
      <p:bldP spid="3076" grpId="0"/>
      <p:bldP spid="3080" grpId="0" build="p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4771</TotalTime>
  <Words>979</Words>
  <Application>Microsoft Office PowerPoint</Application>
  <PresentationFormat>On-screen Show (4:3)</PresentationFormat>
  <Paragraphs>292</Paragraphs>
  <Slides>29</Slides>
  <Notes>29</Notes>
  <HiddenSlides>7</HiddenSlides>
  <MMClips>17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Impact</vt:lpstr>
      <vt:lpstr>Proxima Nova</vt:lpstr>
      <vt:lpstr>Symbol</vt:lpstr>
      <vt:lpstr>Tahoma</vt:lpstr>
      <vt:lpstr>Times New Roman</vt:lpstr>
      <vt:lpstr>Times New Roman (Hebrew)</vt:lpstr>
      <vt:lpstr>Wingdings</vt:lpstr>
      <vt:lpstr>Default Design</vt:lpstr>
      <vt:lpstr>1_Default Design</vt:lpstr>
      <vt:lpstr>Equation</vt:lpstr>
      <vt:lpstr>משוואה</vt:lpstr>
      <vt:lpstr>The Brightness Constraint</vt:lpstr>
      <vt:lpstr>The 2D/3D Dichotomy</vt:lpstr>
      <vt:lpstr>PowerPoint Presentation</vt:lpstr>
      <vt:lpstr>Global Motion Models</vt:lpstr>
      <vt:lpstr>Example:  Affine Motion</vt:lpstr>
      <vt:lpstr>Example:  Affine Motion</vt:lpstr>
      <vt:lpstr>PowerPoint Presentation</vt:lpstr>
      <vt:lpstr>Other 2D Motion Models</vt:lpstr>
      <vt:lpstr>Panoramic Mosaic Image</vt:lpstr>
      <vt:lpstr>PowerPoint Presentation</vt:lpstr>
      <vt:lpstr>PowerPoint Presentation</vt:lpstr>
      <vt:lpstr>PowerPoint Presentation</vt:lpstr>
      <vt:lpstr>Example:  The SIFT Descriptor </vt:lpstr>
      <vt:lpstr>Benefits of Direct Methods</vt:lpstr>
      <vt:lpstr>Limitations of Direct Methods</vt:lpstr>
      <vt:lpstr>PowerPoint Presentation</vt:lpstr>
      <vt:lpstr>The 2D/3D Dichotomy</vt:lpstr>
      <vt:lpstr>The Plane+Parallax Decomposition</vt:lpstr>
      <vt:lpstr>Benefits of the P+P Decomposition</vt:lpstr>
      <vt:lpstr>Benefits of the P+P Decomposition</vt:lpstr>
      <vt:lpstr>Benefits of the P+P Decomposition</vt:lpstr>
      <vt:lpstr>Benefits of the P+P Decomposition</vt:lpstr>
      <vt:lpstr>Benefits of the P+P Decomposition</vt:lpstr>
      <vt:lpstr>PowerPoint Presentation</vt:lpstr>
      <vt:lpstr>PowerPoint Presentation</vt:lpstr>
      <vt:lpstr>PowerPoint Presentation</vt:lpstr>
      <vt:lpstr>P+P Correspondence Estimation</vt:lpstr>
      <vt:lpstr>Multi-Frame  vs.  2-Frame Estimation</vt:lpstr>
      <vt:lpstr>PowerPoint Presentation</vt:lpstr>
    </vt:vector>
  </TitlesOfParts>
  <Company>Weizmann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Panoramic Mosaic Image</dc:title>
  <dc:creator>michal.irani@weizmann.ac.il</dc:creator>
  <cp:lastModifiedBy>Michal Irani</cp:lastModifiedBy>
  <cp:revision>74</cp:revision>
  <dcterms:created xsi:type="dcterms:W3CDTF">2006-01-07T16:06:27Z</dcterms:created>
  <dcterms:modified xsi:type="dcterms:W3CDTF">2020-01-12T16:29:23Z</dcterms:modified>
</cp:coreProperties>
</file>