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4"/>
  </p:sldMasterIdLst>
  <p:notesMasterIdLst>
    <p:notesMasterId r:id="rId11"/>
  </p:notesMasterIdLst>
  <p:handoutMasterIdLst>
    <p:handoutMasterId r:id="rId12"/>
  </p:handoutMasterIdLst>
  <p:sldIdLst>
    <p:sldId id="278" r:id="rId5"/>
    <p:sldId id="279" r:id="rId6"/>
    <p:sldId id="280" r:id="rId7"/>
    <p:sldId id="281" r:id="rId8"/>
    <p:sldId id="282" r:id="rId9"/>
    <p:sldId id="283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53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36" d="100"/>
          <a:sy n="36" d="100"/>
        </p:scale>
        <p:origin x="1476" y="15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E0A7DD-3A9E-43E6-887E-8FA3C290169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9218B3-2768-4A32-AB5D-447AF78E9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616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97BA38-BA1E-4097-94F5-A0DE9113721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D9ECF-43DB-4D31-92D6-0932F433E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209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FD9ECF-43DB-4D31-92D6-0932F433E3B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228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64122-C410-4096-B51B-0D9332F927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812C66B-F54E-48D4-98F7-4C578D4D95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2E08FEC-2088-4FFF-88D2-15C6D3188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F0D9-4168-4B0E-BCC9-870FBE53599B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540D00E-8EC8-4112-A458-FDCFFA1B1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3DC128E-B8A7-45A5-9839-89674D496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E0C6-320B-4DAD-ABE0-31DDC663D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262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F3B69A-9862-4B57-B3C9-22245F400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0B3227C-69FD-484E-8698-86DCA0401E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7C909BF-0812-4FC5-A257-E44071273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F0D9-4168-4B0E-BCC9-870FBE53599B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05E209B-3028-4FBF-BF7F-3748E45F5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D295365-714A-4A98-8BCB-D72072B68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E0C6-320B-4DAD-ABE0-31DDC663D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8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109408-B85C-4E53-82DF-05BA3F6641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B488764-6D9C-4124-95FA-090AE8D1A7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0122E87-BE8B-4906-A1E1-FBA588C9A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F0D9-4168-4B0E-BCC9-870FBE53599B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54E8DF0-D3DC-4CF3-81CB-CAB1BCD13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1C0EF99-07C8-4F22-B400-9D50BF998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E0C6-320B-4DAD-ABE0-31DDC663D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17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4A376F-669B-41E3-9671-1B44CCD58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B7FB0D0-F885-42F5-916F-F9EFECF81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10A130F-EF23-4CF3-9609-A859E26EC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F0D9-4168-4B0E-BCC9-870FBE53599B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3E0F585-F60B-4C10-87B1-C40E6533F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2546514-C233-49D8-9694-723E5F216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E0C6-320B-4DAD-ABE0-31DDC663D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613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E33669-C29F-4F0C-B55C-58CD7FE5F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D79617B-D342-4F45-A909-7E6AC263FF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6406D2-2042-4B07-B281-F97CEEDDD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F0D9-4168-4B0E-BCC9-870FBE53599B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8CD6D93-854C-4A3C-83E7-A8778F2B3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ED70A52-8B34-4C91-9AC2-2D25826DF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E0C6-320B-4DAD-ABE0-31DDC663D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221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E1AB02-FC5F-43F1-9B80-9D0B94548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F59FCCF-F2A6-4ADF-AB7C-B26CAE961B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93ACFF0-DF12-4B7D-8D2E-CCF5197B13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F43D7AB-4C9A-4458-A67A-6E81D1E1C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F0D9-4168-4B0E-BCC9-870FBE53599B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F1D8072-7198-400B-99EF-60D1F17A3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0E2F1C6-B6D6-4A81-9F1D-D290B51C5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E0C6-320B-4DAD-ABE0-31DDC663D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475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1094BE-0363-4E6B-A383-C87D6DEB0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BA58033-B356-4E0C-8CDF-925B1F34F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B7AF338-4569-4CA2-B4FE-BBF0762F6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B1B9E05-0655-4063-B351-CD33451631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CD1D592-7C43-4E42-AE31-A29EFAF039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0C882C8-93FF-48A4-AE3D-90369C4A7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F0D9-4168-4B0E-BCC9-870FBE53599B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DBFB913-E67D-4756-B53B-3238E947F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4991DAA-1014-46A4-83B1-615F4EFB1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E0C6-320B-4DAD-ABE0-31DDC663D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77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877CFE-C25E-4AB9-A631-1DBFA1BF3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F8DD7E1-4DB2-4770-9DE8-3CE391D81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F0D9-4168-4B0E-BCC9-870FBE53599B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493A96B-D073-4C64-AC22-4E5F1BB29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30240E1-F6A5-45CE-B421-A4BD11165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E0C6-320B-4DAD-ABE0-31DDC663D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117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3C52441-2CBD-44CD-BEBF-276447C5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F0D9-4168-4B0E-BCC9-870FBE53599B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ABDE9B7-74AE-4688-A3A2-A6B84247B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A21C990-A491-4897-957F-4AD723BEA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E0C6-320B-4DAD-ABE0-31DDC663D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83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C1637A-3392-4DAB-AF12-A4317EC95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DC9C872-4643-48C8-9336-4E0EDD9C7F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2E91CDF-63BA-44DC-88BC-A8B377EFC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230154B-BBC3-425C-8D5F-A602A6253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F0D9-4168-4B0E-BCC9-870FBE53599B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43A96BE-2202-43CA-B0D5-57C377F94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4BB6155-D544-49A4-B9F2-67BC1DDE6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E0C6-320B-4DAD-ABE0-31DDC663D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531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CD600A-7AAE-4E6D-ADA5-F45420A45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578DE19-4145-4249-BF76-A6F59E02DE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D7D1D95-599D-405D-99E1-0909419045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5714EEC-3611-4FFC-8820-BECC4216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F0D9-4168-4B0E-BCC9-870FBE53599B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A13C2E9-2D2E-4105-BE31-1C6330CD4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7312753-C19C-4F84-BDCB-7720D1D8E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E0C6-320B-4DAD-ABE0-31DDC663D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74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C09901C-AD89-421C-B81E-04A36089A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7219C70-8330-4A0D-B905-143324907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F22BD3-BA7A-4042-ADE6-CE1099BFA4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7F0D9-4168-4B0E-BCC9-870FBE53599B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4E502DA-DFC5-4A2D-B41F-0519B5C73C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C4D128-66D5-40DD-81FD-07338D7ECF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FE0C6-320B-4DAD-ABE0-31DDC663D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462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2794C6F-FC2D-4761-BEAF-318D49F69F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7237" y="5004892"/>
            <a:ext cx="9068816" cy="117144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Tommy Morris</a:t>
            </a:r>
          </a:p>
          <a:p>
            <a:r>
              <a:rPr lang="en-US" dirty="0"/>
              <a:t>Eminent Scholar and Professor, Electrical and Computer Engineering</a:t>
            </a:r>
          </a:p>
          <a:p>
            <a:r>
              <a:rPr lang="en-US" dirty="0"/>
              <a:t>Director, Center for Cybersecurity Research and Education</a:t>
            </a:r>
          </a:p>
          <a:p>
            <a:r>
              <a:rPr lang="en-US" dirty="0"/>
              <a:t>University of Alabama in Huntsville</a:t>
            </a:r>
          </a:p>
        </p:txBody>
      </p:sp>
      <p:pic>
        <p:nvPicPr>
          <p:cNvPr id="4" name="Imagem 9" descr="Uma imagem contendo no interior, mesa, computador, monitor&#10;&#10;Descrição gerada automaticamente">
            <a:extLst>
              <a:ext uri="{FF2B5EF4-FFF2-40B4-BE49-F238E27FC236}">
                <a16:creationId xmlns:a16="http://schemas.microsoft.com/office/drawing/2014/main" id="{27EFDD67-9F03-4EBD-AF32-9CCF48AB8DC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0000"/>
                    </a14:imgEffect>
                    <a14:imgEffect>
                      <a14:colorTemperature colorTemp="11500"/>
                    </a14:imgEffect>
                    <a14:imgEffect>
                      <a14:saturation sat="60000"/>
                    </a14:imgEffect>
                    <a14:imgEffect>
                      <a14:brightnessContrast bright="-37000" contrast="1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Imagem 11" descr="Logotipo&#10;&#10;Descrição gerada automaticamente">
            <a:extLst>
              <a:ext uri="{FF2B5EF4-FFF2-40B4-BE49-F238E27FC236}">
                <a16:creationId xmlns:a16="http://schemas.microsoft.com/office/drawing/2014/main" id="{7B1EA3E9-DEC9-4115-92B0-5D3736AFCD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1117" y="256129"/>
            <a:ext cx="4372565" cy="157508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91ACCA40-135C-49B9-A39C-0BC067A63378}"/>
              </a:ext>
            </a:extLst>
          </p:cNvPr>
          <p:cNvSpPr txBox="1">
            <a:spLocks/>
          </p:cNvSpPr>
          <p:nvPr/>
        </p:nvSpPr>
        <p:spPr>
          <a:xfrm>
            <a:off x="840049" y="2087341"/>
            <a:ext cx="10579223" cy="14700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b="1" dirty="0">
                <a:solidFill>
                  <a:srgbClr val="92D050"/>
                </a:solidFill>
                <a:latin typeface="Abadi" panose="020B0604020104020204" pitchFamily="34" charset="0"/>
                <a:ea typeface="STHupo" panose="020B0503020204020204" pitchFamily="2" charset="-122"/>
              </a:rPr>
              <a:t>Final Exam Review</a:t>
            </a:r>
          </a:p>
        </p:txBody>
      </p:sp>
      <p:cxnSp>
        <p:nvCxnSpPr>
          <p:cNvPr id="7" name="Conector reto 13">
            <a:extLst>
              <a:ext uri="{FF2B5EF4-FFF2-40B4-BE49-F238E27FC236}">
                <a16:creationId xmlns:a16="http://schemas.microsoft.com/office/drawing/2014/main" id="{0718DD80-E4AE-48C9-97C2-7DE0C37ED47B}"/>
              </a:ext>
            </a:extLst>
          </p:cNvPr>
          <p:cNvCxnSpPr>
            <a:cxnSpLocks/>
          </p:cNvCxnSpPr>
          <p:nvPr/>
        </p:nvCxnSpPr>
        <p:spPr>
          <a:xfrm>
            <a:off x="994299" y="3431219"/>
            <a:ext cx="10167891" cy="0"/>
          </a:xfrm>
          <a:prstGeom prst="line">
            <a:avLst/>
          </a:prstGeom>
          <a:ln w="57150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ubtitle 2">
            <a:extLst>
              <a:ext uri="{FF2B5EF4-FFF2-40B4-BE49-F238E27FC236}">
                <a16:creationId xmlns:a16="http://schemas.microsoft.com/office/drawing/2014/main" id="{B8C94829-FB4C-4082-9972-4D324F5BDC5B}"/>
              </a:ext>
            </a:extLst>
          </p:cNvPr>
          <p:cNvSpPr txBox="1">
            <a:spLocks/>
          </p:cNvSpPr>
          <p:nvPr/>
        </p:nvSpPr>
        <p:spPr>
          <a:xfrm>
            <a:off x="685800" y="4004335"/>
            <a:ext cx="10363200" cy="228055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bg1"/>
                </a:solidFill>
                <a:latin typeface="Abadi" panose="020B0604020104020204" pitchFamily="34" charset="0"/>
              </a:rPr>
              <a:t>Dr. Thomas H. Morris</a:t>
            </a:r>
          </a:p>
          <a:p>
            <a:r>
              <a:rPr lang="en-US" sz="2400" dirty="0">
                <a:solidFill>
                  <a:schemeClr val="bg1"/>
                </a:solidFill>
                <a:latin typeface="Abadi" panose="020B0604020104020204" pitchFamily="34" charset="0"/>
              </a:rPr>
              <a:t>Electrical and Computer Engineering Department</a:t>
            </a:r>
          </a:p>
          <a:p>
            <a:r>
              <a:rPr lang="en-US" sz="2400" dirty="0">
                <a:solidFill>
                  <a:schemeClr val="bg1"/>
                </a:solidFill>
                <a:latin typeface="Abadi" panose="020B0604020104020204" pitchFamily="34" charset="0"/>
              </a:rPr>
              <a:t>University of Alabama in Huntsville</a:t>
            </a:r>
          </a:p>
          <a:p>
            <a:r>
              <a:rPr lang="en-US" sz="2400" dirty="0">
                <a:solidFill>
                  <a:schemeClr val="bg1"/>
                </a:solidFill>
                <a:latin typeface="Abadi" panose="020B0604020104020204" pitchFamily="34" charset="0"/>
              </a:rPr>
              <a:t>tommy.morris@uah.edu</a:t>
            </a:r>
          </a:p>
        </p:txBody>
      </p:sp>
    </p:spTree>
    <p:extLst>
      <p:ext uri="{BB962C8B-B14F-4D97-AF65-F5344CB8AC3E}">
        <p14:creationId xmlns:p14="http://schemas.microsoft.com/office/powerpoint/2010/main" val="1594640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D12FA-7398-4D8C-BEE4-4874DD19B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284"/>
            <a:ext cx="10515600" cy="690130"/>
          </a:xfrm>
        </p:spPr>
        <p:txBody>
          <a:bodyPr>
            <a:normAutofit/>
          </a:bodyPr>
          <a:lstStyle/>
          <a:p>
            <a:r>
              <a:rPr lang="en-US" sz="4000" dirty="0"/>
              <a:t>Logistics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1B369-AB5B-4695-B942-2CE4885C0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0571"/>
            <a:ext cx="10515600" cy="5779607"/>
          </a:xfrm>
        </p:spPr>
        <p:txBody>
          <a:bodyPr>
            <a:normAutofit/>
          </a:bodyPr>
          <a:lstStyle/>
          <a:p>
            <a:r>
              <a:rPr lang="en-US" dirty="0"/>
              <a:t>Exam Date: University dependent</a:t>
            </a:r>
          </a:p>
          <a:p>
            <a:pPr lvl="1"/>
            <a:r>
              <a:rPr lang="en-US" dirty="0"/>
              <a:t>UAH: Friday, April 30</a:t>
            </a:r>
          </a:p>
          <a:p>
            <a:r>
              <a:rPr lang="en-US" dirty="0"/>
              <a:t>Exam Time: University dependent</a:t>
            </a:r>
          </a:p>
          <a:p>
            <a:pPr lvl="1"/>
            <a:r>
              <a:rPr lang="en-US" dirty="0"/>
              <a:t>UAH</a:t>
            </a:r>
            <a:r>
              <a:rPr lang="en-US"/>
              <a:t>: 300-5:30pm</a:t>
            </a:r>
            <a:r>
              <a:rPr lang="en-US" dirty="0"/>
              <a:t>, Central</a:t>
            </a:r>
          </a:p>
          <a:p>
            <a:r>
              <a:rPr lang="en-US" dirty="0"/>
              <a:t>Where: University dependent</a:t>
            </a:r>
          </a:p>
          <a:p>
            <a:pPr lvl="1"/>
            <a:r>
              <a:rPr lang="en-US" dirty="0"/>
              <a:t>UAH – Canvas Quiz w/Lockdown Browser</a:t>
            </a:r>
          </a:p>
          <a:p>
            <a:pPr marL="457200" lvl="1" indent="0">
              <a:buNone/>
            </a:pPr>
            <a:endParaRPr lang="en-US" dirty="0"/>
          </a:p>
        </p:txBody>
      </p:sp>
      <p:grpSp>
        <p:nvGrpSpPr>
          <p:cNvPr id="6" name="Agrupar 24">
            <a:extLst>
              <a:ext uri="{FF2B5EF4-FFF2-40B4-BE49-F238E27FC236}">
                <a16:creationId xmlns:a16="http://schemas.microsoft.com/office/drawing/2014/main" id="{A3C5D8CC-B910-4DBD-A3AD-40CE2F4D41A8}"/>
              </a:ext>
            </a:extLst>
          </p:cNvPr>
          <p:cNvGrpSpPr/>
          <p:nvPr/>
        </p:nvGrpSpPr>
        <p:grpSpPr>
          <a:xfrm>
            <a:off x="0" y="0"/>
            <a:ext cx="12090400" cy="6858000"/>
            <a:chOff x="0" y="0"/>
            <a:chExt cx="9144000" cy="6858000"/>
          </a:xfrm>
        </p:grpSpPr>
        <p:pic>
          <p:nvPicPr>
            <p:cNvPr id="7" name="Imagem 5" descr="Uma imagem contendo no interior, mesa, computador, monitor&#10;&#10;Descrição gerada automaticamente">
              <a:extLst>
                <a:ext uri="{FF2B5EF4-FFF2-40B4-BE49-F238E27FC236}">
                  <a16:creationId xmlns:a16="http://schemas.microsoft.com/office/drawing/2014/main" id="{019C187F-5001-4593-A1D8-799C74C7A11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alphaModFix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-20000"/>
                      </a14:imgEffect>
                      <a14:imgEffect>
                        <a14:colorTemperature colorTemp="11500"/>
                      </a14:imgEffect>
                      <a14:imgEffect>
                        <a14:saturation sat="60000"/>
                      </a14:imgEffect>
                      <a14:imgEffect>
                        <a14:brightnessContrast bright="-37000" contrast="15000"/>
                      </a14:imgEffect>
                    </a14:imgLayer>
                  </a14:imgProps>
                </a:ext>
              </a:extLst>
            </a:blip>
            <a:srcRect l="68543" r="24956"/>
            <a:stretch/>
          </p:blipFill>
          <p:spPr>
            <a:xfrm>
              <a:off x="0" y="0"/>
              <a:ext cx="594415" cy="6858000"/>
            </a:xfrm>
            <a:prstGeom prst="rect">
              <a:avLst/>
            </a:prstGeom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</p:pic>
        <p:cxnSp>
          <p:nvCxnSpPr>
            <p:cNvPr id="8" name="Conector reto 25">
              <a:extLst>
                <a:ext uri="{FF2B5EF4-FFF2-40B4-BE49-F238E27FC236}">
                  <a16:creationId xmlns:a16="http://schemas.microsoft.com/office/drawing/2014/main" id="{B2EDE928-20DC-42F7-906A-3378053CF4EE}"/>
                </a:ext>
              </a:extLst>
            </p:cNvPr>
            <p:cNvCxnSpPr>
              <a:cxnSpLocks/>
            </p:cNvCxnSpPr>
            <p:nvPr/>
          </p:nvCxnSpPr>
          <p:spPr>
            <a:xfrm>
              <a:off x="594415" y="708561"/>
              <a:ext cx="8549585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" name="Picture 2" descr="UAH - The University of Alabama in Huntsville">
            <a:extLst>
              <a:ext uri="{FF2B5EF4-FFF2-40B4-BE49-F238E27FC236}">
                <a16:creationId xmlns:a16="http://schemas.microsoft.com/office/drawing/2014/main" id="{0539147D-00C3-4C2F-B722-E0EDA88C27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2597C3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6129" y="-143580"/>
            <a:ext cx="1911233" cy="101415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1982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013AA-1921-47FD-B0CE-980D084FD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949" y="1"/>
            <a:ext cx="10515600" cy="870572"/>
          </a:xfrm>
        </p:spPr>
        <p:txBody>
          <a:bodyPr>
            <a:normAutofit/>
          </a:bodyPr>
          <a:lstStyle/>
          <a:p>
            <a:r>
              <a:rPr lang="en-US" sz="3600" dirty="0"/>
              <a:t>UAH: Installing </a:t>
            </a:r>
            <a:r>
              <a:rPr lang="en-US" sz="3600" dirty="0" err="1"/>
              <a:t>Respondus</a:t>
            </a:r>
            <a:r>
              <a:rPr lang="en-US" sz="3600" dirty="0"/>
              <a:t> Lockdown Browser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66728-0842-4D76-AFDC-EE94BC4A5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1193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Before March 3 take the following practice quiz to install the </a:t>
            </a:r>
            <a:r>
              <a:rPr lang="en-US" dirty="0" err="1"/>
              <a:t>Respondus</a:t>
            </a:r>
            <a:r>
              <a:rPr lang="en-US" dirty="0"/>
              <a:t> Lockdown Browser.</a:t>
            </a:r>
          </a:p>
          <a:p>
            <a:pPr lvl="1"/>
            <a:r>
              <a:rPr lang="en-US" b="1" dirty="0"/>
              <a:t>Lockdown Browser Install Quiz- Requires </a:t>
            </a:r>
            <a:r>
              <a:rPr lang="en-US" b="1" dirty="0" err="1"/>
              <a:t>Respondus</a:t>
            </a:r>
            <a:r>
              <a:rPr lang="en-US" b="1" dirty="0"/>
              <a:t> </a:t>
            </a:r>
            <a:r>
              <a:rPr lang="en-US" b="1" dirty="0" err="1"/>
              <a:t>LockDown</a:t>
            </a:r>
            <a:r>
              <a:rPr lang="en-US" b="1" dirty="0"/>
              <a:t> Browser”</a:t>
            </a:r>
          </a:p>
          <a:p>
            <a:pPr marL="457200" lvl="1" indent="0">
              <a:buNone/>
            </a:pPr>
            <a:endParaRPr lang="en-US" b="1" dirty="0"/>
          </a:p>
          <a:p>
            <a:r>
              <a:rPr lang="en-US" dirty="0"/>
              <a:t>This is a practice quiz with one question.</a:t>
            </a:r>
          </a:p>
          <a:p>
            <a:r>
              <a:rPr lang="en-US" dirty="0"/>
              <a:t>There is no credit for this quiz.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This quiz is available now and will be available for the rest of the semester. </a:t>
            </a:r>
          </a:p>
          <a:p>
            <a:r>
              <a:rPr lang="en-US" dirty="0"/>
              <a:t>You can take the quiz multiple times (if you change computers).</a:t>
            </a:r>
          </a:p>
        </p:txBody>
      </p:sp>
      <p:grpSp>
        <p:nvGrpSpPr>
          <p:cNvPr id="4" name="Agrupar 24">
            <a:extLst>
              <a:ext uri="{FF2B5EF4-FFF2-40B4-BE49-F238E27FC236}">
                <a16:creationId xmlns:a16="http://schemas.microsoft.com/office/drawing/2014/main" id="{60D84AE8-3C67-4C8E-A08C-9AA11F3ACD9C}"/>
              </a:ext>
            </a:extLst>
          </p:cNvPr>
          <p:cNvGrpSpPr/>
          <p:nvPr/>
        </p:nvGrpSpPr>
        <p:grpSpPr>
          <a:xfrm>
            <a:off x="0" y="0"/>
            <a:ext cx="12090400" cy="6858000"/>
            <a:chOff x="0" y="0"/>
            <a:chExt cx="9144000" cy="6858000"/>
          </a:xfrm>
        </p:grpSpPr>
        <p:pic>
          <p:nvPicPr>
            <p:cNvPr id="5" name="Imagem 5" descr="Uma imagem contendo no interior, mesa, computador, monitor&#10;&#10;Descrição gerada automaticamente">
              <a:extLst>
                <a:ext uri="{FF2B5EF4-FFF2-40B4-BE49-F238E27FC236}">
                  <a16:creationId xmlns:a16="http://schemas.microsoft.com/office/drawing/2014/main" id="{CAE94211-7DB1-4077-B69A-0DABE761DAE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alphaModFix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-20000"/>
                      </a14:imgEffect>
                      <a14:imgEffect>
                        <a14:colorTemperature colorTemp="11500"/>
                      </a14:imgEffect>
                      <a14:imgEffect>
                        <a14:saturation sat="60000"/>
                      </a14:imgEffect>
                      <a14:imgEffect>
                        <a14:brightnessContrast bright="-37000" contrast="15000"/>
                      </a14:imgEffect>
                    </a14:imgLayer>
                  </a14:imgProps>
                </a:ext>
              </a:extLst>
            </a:blip>
            <a:srcRect l="68543" r="24956"/>
            <a:stretch/>
          </p:blipFill>
          <p:spPr>
            <a:xfrm>
              <a:off x="0" y="0"/>
              <a:ext cx="594415" cy="6858000"/>
            </a:xfrm>
            <a:prstGeom prst="rect">
              <a:avLst/>
            </a:prstGeom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</p:pic>
        <p:cxnSp>
          <p:nvCxnSpPr>
            <p:cNvPr id="6" name="Conector reto 25">
              <a:extLst>
                <a:ext uri="{FF2B5EF4-FFF2-40B4-BE49-F238E27FC236}">
                  <a16:creationId xmlns:a16="http://schemas.microsoft.com/office/drawing/2014/main" id="{DA090943-A52F-454B-BF4F-0823CE684842}"/>
                </a:ext>
              </a:extLst>
            </p:cNvPr>
            <p:cNvCxnSpPr>
              <a:cxnSpLocks/>
            </p:cNvCxnSpPr>
            <p:nvPr/>
          </p:nvCxnSpPr>
          <p:spPr>
            <a:xfrm>
              <a:off x="594415" y="708561"/>
              <a:ext cx="8549585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Picture 2" descr="UAH - The University of Alabama in Huntsville">
            <a:extLst>
              <a:ext uri="{FF2B5EF4-FFF2-40B4-BE49-F238E27FC236}">
                <a16:creationId xmlns:a16="http://schemas.microsoft.com/office/drawing/2014/main" id="{0CD78167-D4F0-4C2C-8630-C4C6A6C16F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2597C3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6129" y="-143580"/>
            <a:ext cx="1911233" cy="101415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944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D4D2F-790A-4D26-A8E6-696BB9D19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949" y="36040"/>
            <a:ext cx="10515600" cy="694748"/>
          </a:xfrm>
        </p:spPr>
        <p:txBody>
          <a:bodyPr>
            <a:normAutofit/>
          </a:bodyPr>
          <a:lstStyle/>
          <a:p>
            <a:r>
              <a:rPr lang="en-US" sz="3600" dirty="0"/>
              <a:t>Topics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470A5A7-59FC-4ACF-9AF8-482D85B0FE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945574"/>
            <a:ext cx="5181600" cy="5231390"/>
          </a:xfrm>
        </p:spPr>
        <p:txBody>
          <a:bodyPr>
            <a:normAutofit/>
          </a:bodyPr>
          <a:lstStyle/>
          <a:p>
            <a:r>
              <a:rPr lang="en-US" dirty="0"/>
              <a:t>Lecture - Topics include all material presented in lecture after March 1 – written and verbal.</a:t>
            </a:r>
          </a:p>
          <a:p>
            <a:pPr lvl="1"/>
            <a:r>
              <a:rPr lang="en-US" dirty="0"/>
              <a:t>ICS Vulnerabilities</a:t>
            </a:r>
          </a:p>
          <a:p>
            <a:pPr lvl="1"/>
            <a:r>
              <a:rPr lang="en-US" dirty="0"/>
              <a:t>Network Attacks</a:t>
            </a:r>
          </a:p>
          <a:p>
            <a:pPr lvl="1"/>
            <a:r>
              <a:rPr lang="en-US" dirty="0"/>
              <a:t>STRIDE</a:t>
            </a:r>
          </a:p>
          <a:p>
            <a:pPr lvl="1"/>
            <a:r>
              <a:rPr lang="en-US" dirty="0"/>
              <a:t>Reconnaissance</a:t>
            </a:r>
          </a:p>
          <a:p>
            <a:pPr lvl="1"/>
            <a:r>
              <a:rPr lang="en-US" dirty="0"/>
              <a:t>Injection Attacks</a:t>
            </a:r>
          </a:p>
          <a:p>
            <a:pPr lvl="1"/>
            <a:r>
              <a:rPr lang="en-US" dirty="0"/>
              <a:t>DOS</a:t>
            </a:r>
          </a:p>
          <a:p>
            <a:pPr lvl="1"/>
            <a:r>
              <a:rPr lang="en-US" dirty="0"/>
              <a:t>MITM</a:t>
            </a:r>
          </a:p>
          <a:p>
            <a:pPr lvl="1"/>
            <a:r>
              <a:rPr lang="en-US" dirty="0"/>
              <a:t>Network Defense</a:t>
            </a:r>
          </a:p>
          <a:p>
            <a:pPr lvl="1"/>
            <a:r>
              <a:rPr lang="en-US" dirty="0"/>
              <a:t>Risk and Threat</a:t>
            </a:r>
          </a:p>
          <a:p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104C757-C2E3-40CA-8810-F72A3F855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945574"/>
            <a:ext cx="5181600" cy="5231390"/>
          </a:xfrm>
        </p:spPr>
        <p:txBody>
          <a:bodyPr>
            <a:normAutofit/>
          </a:bodyPr>
          <a:lstStyle/>
          <a:p>
            <a:r>
              <a:rPr lang="en-US" dirty="0"/>
              <a:t>Exercises – material from lab exercises is fair game for the exam. </a:t>
            </a:r>
          </a:p>
          <a:p>
            <a:r>
              <a:rPr lang="en-US" dirty="0"/>
              <a:t>However, exam questions were made from the lecture content.</a:t>
            </a:r>
          </a:p>
        </p:txBody>
      </p:sp>
      <p:grpSp>
        <p:nvGrpSpPr>
          <p:cNvPr id="4" name="Agrupar 24">
            <a:extLst>
              <a:ext uri="{FF2B5EF4-FFF2-40B4-BE49-F238E27FC236}">
                <a16:creationId xmlns:a16="http://schemas.microsoft.com/office/drawing/2014/main" id="{57985B2A-0B3E-4FFB-8AC4-897E70E3AB2F}"/>
              </a:ext>
            </a:extLst>
          </p:cNvPr>
          <p:cNvGrpSpPr/>
          <p:nvPr/>
        </p:nvGrpSpPr>
        <p:grpSpPr>
          <a:xfrm>
            <a:off x="0" y="0"/>
            <a:ext cx="12090400" cy="6858000"/>
            <a:chOff x="0" y="0"/>
            <a:chExt cx="9144000" cy="6858000"/>
          </a:xfrm>
        </p:grpSpPr>
        <p:pic>
          <p:nvPicPr>
            <p:cNvPr id="5" name="Imagem 5" descr="Uma imagem contendo no interior, mesa, computador, monitor&#10;&#10;Descrição gerada automaticamente">
              <a:extLst>
                <a:ext uri="{FF2B5EF4-FFF2-40B4-BE49-F238E27FC236}">
                  <a16:creationId xmlns:a16="http://schemas.microsoft.com/office/drawing/2014/main" id="{59F2A882-D617-4D86-9B97-5C974824C55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alphaModFix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-20000"/>
                      </a14:imgEffect>
                      <a14:imgEffect>
                        <a14:colorTemperature colorTemp="11500"/>
                      </a14:imgEffect>
                      <a14:imgEffect>
                        <a14:saturation sat="60000"/>
                      </a14:imgEffect>
                      <a14:imgEffect>
                        <a14:brightnessContrast bright="-37000" contrast="15000"/>
                      </a14:imgEffect>
                    </a14:imgLayer>
                  </a14:imgProps>
                </a:ext>
              </a:extLst>
            </a:blip>
            <a:srcRect l="68543" r="24956"/>
            <a:stretch/>
          </p:blipFill>
          <p:spPr>
            <a:xfrm>
              <a:off x="0" y="0"/>
              <a:ext cx="594415" cy="6858000"/>
            </a:xfrm>
            <a:prstGeom prst="rect">
              <a:avLst/>
            </a:prstGeom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</p:pic>
        <p:cxnSp>
          <p:nvCxnSpPr>
            <p:cNvPr id="6" name="Conector reto 25">
              <a:extLst>
                <a:ext uri="{FF2B5EF4-FFF2-40B4-BE49-F238E27FC236}">
                  <a16:creationId xmlns:a16="http://schemas.microsoft.com/office/drawing/2014/main" id="{83E82BED-94B6-4E12-B6E8-A169AE030BBA}"/>
                </a:ext>
              </a:extLst>
            </p:cNvPr>
            <p:cNvCxnSpPr>
              <a:cxnSpLocks/>
            </p:cNvCxnSpPr>
            <p:nvPr/>
          </p:nvCxnSpPr>
          <p:spPr>
            <a:xfrm>
              <a:off x="594415" y="708561"/>
              <a:ext cx="8549585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Picture 2" descr="UAH - The University of Alabama in Huntsville">
            <a:extLst>
              <a:ext uri="{FF2B5EF4-FFF2-40B4-BE49-F238E27FC236}">
                <a16:creationId xmlns:a16="http://schemas.microsoft.com/office/drawing/2014/main" id="{ADD71E67-6904-40B9-91CA-51CE94857E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2597C3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6129" y="-143580"/>
            <a:ext cx="1911233" cy="101415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5391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73F76-A5C7-4003-B0BA-2D06A694C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618"/>
            <a:ext cx="10515600" cy="715530"/>
          </a:xfrm>
        </p:spPr>
        <p:txBody>
          <a:bodyPr>
            <a:normAutofit/>
          </a:bodyPr>
          <a:lstStyle/>
          <a:p>
            <a:r>
              <a:rPr lang="en-US" sz="3600" dirty="0"/>
              <a:t>Number of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91E5A-9D3E-48C9-9CDA-B4DB010B4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0572"/>
            <a:ext cx="10515600" cy="4351338"/>
          </a:xfrm>
        </p:spPr>
        <p:txBody>
          <a:bodyPr/>
          <a:lstStyle/>
          <a:p>
            <a:r>
              <a:rPr lang="en-US" dirty="0"/>
              <a:t>There will be approximate 40 questions.</a:t>
            </a:r>
          </a:p>
          <a:p>
            <a:r>
              <a:rPr lang="en-US" dirty="0"/>
              <a:t>This may vary by university.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Agrupar 24">
            <a:extLst>
              <a:ext uri="{FF2B5EF4-FFF2-40B4-BE49-F238E27FC236}">
                <a16:creationId xmlns:a16="http://schemas.microsoft.com/office/drawing/2014/main" id="{BDA26793-CE90-4B68-9123-75E77683608A}"/>
              </a:ext>
            </a:extLst>
          </p:cNvPr>
          <p:cNvGrpSpPr/>
          <p:nvPr/>
        </p:nvGrpSpPr>
        <p:grpSpPr>
          <a:xfrm>
            <a:off x="0" y="0"/>
            <a:ext cx="12090400" cy="6858000"/>
            <a:chOff x="0" y="0"/>
            <a:chExt cx="9144000" cy="6858000"/>
          </a:xfrm>
        </p:grpSpPr>
        <p:pic>
          <p:nvPicPr>
            <p:cNvPr id="5" name="Imagem 5" descr="Uma imagem contendo no interior, mesa, computador, monitor&#10;&#10;Descrição gerada automaticamente">
              <a:extLst>
                <a:ext uri="{FF2B5EF4-FFF2-40B4-BE49-F238E27FC236}">
                  <a16:creationId xmlns:a16="http://schemas.microsoft.com/office/drawing/2014/main" id="{E8647B90-D94D-4CCF-8202-63AC1B36C44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alphaModFix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-20000"/>
                      </a14:imgEffect>
                      <a14:imgEffect>
                        <a14:colorTemperature colorTemp="11500"/>
                      </a14:imgEffect>
                      <a14:imgEffect>
                        <a14:saturation sat="60000"/>
                      </a14:imgEffect>
                      <a14:imgEffect>
                        <a14:brightnessContrast bright="-37000" contrast="15000"/>
                      </a14:imgEffect>
                    </a14:imgLayer>
                  </a14:imgProps>
                </a:ext>
              </a:extLst>
            </a:blip>
            <a:srcRect l="68543" r="24956"/>
            <a:stretch/>
          </p:blipFill>
          <p:spPr>
            <a:xfrm>
              <a:off x="0" y="0"/>
              <a:ext cx="594415" cy="6858000"/>
            </a:xfrm>
            <a:prstGeom prst="rect">
              <a:avLst/>
            </a:prstGeom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</p:pic>
        <p:cxnSp>
          <p:nvCxnSpPr>
            <p:cNvPr id="6" name="Conector reto 25">
              <a:extLst>
                <a:ext uri="{FF2B5EF4-FFF2-40B4-BE49-F238E27FC236}">
                  <a16:creationId xmlns:a16="http://schemas.microsoft.com/office/drawing/2014/main" id="{E2097298-8957-4049-91CE-E981BD151D51}"/>
                </a:ext>
              </a:extLst>
            </p:cNvPr>
            <p:cNvCxnSpPr>
              <a:cxnSpLocks/>
            </p:cNvCxnSpPr>
            <p:nvPr/>
          </p:nvCxnSpPr>
          <p:spPr>
            <a:xfrm>
              <a:off x="594415" y="708561"/>
              <a:ext cx="8549585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Picture 2" descr="UAH - The University of Alabama in Huntsville">
            <a:extLst>
              <a:ext uri="{FF2B5EF4-FFF2-40B4-BE49-F238E27FC236}">
                <a16:creationId xmlns:a16="http://schemas.microsoft.com/office/drawing/2014/main" id="{F627F242-A766-474F-98B9-D060C0C237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2597C3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6129" y="-143580"/>
            <a:ext cx="1911233" cy="101415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8402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5082F-BCF7-4654-9D92-AD9E30A0F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550"/>
            <a:ext cx="10515600" cy="622011"/>
          </a:xfrm>
        </p:spPr>
        <p:txBody>
          <a:bodyPr>
            <a:normAutofit/>
          </a:bodyPr>
          <a:lstStyle/>
          <a:p>
            <a:r>
              <a:rPr lang="en-US" sz="3600" dirty="0"/>
              <a:t>Question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82905-B49A-43C7-8C35-3E800B441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057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Multiple choice</a:t>
            </a:r>
          </a:p>
          <a:p>
            <a:r>
              <a:rPr lang="en-US" dirty="0"/>
              <a:t>True/False</a:t>
            </a:r>
          </a:p>
          <a:p>
            <a:r>
              <a:rPr lang="en-US" dirty="0"/>
              <a:t>Multiple answer</a:t>
            </a:r>
          </a:p>
          <a:p>
            <a:endParaRPr lang="en-US" dirty="0"/>
          </a:p>
          <a:p>
            <a:r>
              <a:rPr lang="en-US" dirty="0"/>
              <a:t>The exam will be automatically graded. However, the questions are new and the key may require some corrections by your faculty member.</a:t>
            </a:r>
          </a:p>
          <a:p>
            <a:r>
              <a:rPr lang="en-US" dirty="0"/>
              <a:t>Your grade may be adjusted based on key corrections. </a:t>
            </a:r>
          </a:p>
          <a:p>
            <a:pPr marL="914400" lvl="2" indent="0">
              <a:buNone/>
            </a:pPr>
            <a:endParaRPr lang="en-US" dirty="0"/>
          </a:p>
        </p:txBody>
      </p:sp>
      <p:grpSp>
        <p:nvGrpSpPr>
          <p:cNvPr id="4" name="Agrupar 24">
            <a:extLst>
              <a:ext uri="{FF2B5EF4-FFF2-40B4-BE49-F238E27FC236}">
                <a16:creationId xmlns:a16="http://schemas.microsoft.com/office/drawing/2014/main" id="{ACA5C066-8204-4279-8B3F-A1FCEB0E990E}"/>
              </a:ext>
            </a:extLst>
          </p:cNvPr>
          <p:cNvGrpSpPr/>
          <p:nvPr/>
        </p:nvGrpSpPr>
        <p:grpSpPr>
          <a:xfrm>
            <a:off x="0" y="0"/>
            <a:ext cx="12090400" cy="6858000"/>
            <a:chOff x="0" y="0"/>
            <a:chExt cx="9144000" cy="6858000"/>
          </a:xfrm>
        </p:grpSpPr>
        <p:pic>
          <p:nvPicPr>
            <p:cNvPr id="5" name="Imagem 5" descr="Uma imagem contendo no interior, mesa, computador, monitor&#10;&#10;Descrição gerada automaticamente">
              <a:extLst>
                <a:ext uri="{FF2B5EF4-FFF2-40B4-BE49-F238E27FC236}">
                  <a16:creationId xmlns:a16="http://schemas.microsoft.com/office/drawing/2014/main" id="{CAA89C59-FA8F-49C0-AC68-3B7059FC1BD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alphaModFix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-20000"/>
                      </a14:imgEffect>
                      <a14:imgEffect>
                        <a14:colorTemperature colorTemp="11500"/>
                      </a14:imgEffect>
                      <a14:imgEffect>
                        <a14:saturation sat="60000"/>
                      </a14:imgEffect>
                      <a14:imgEffect>
                        <a14:brightnessContrast bright="-37000" contrast="15000"/>
                      </a14:imgEffect>
                    </a14:imgLayer>
                  </a14:imgProps>
                </a:ext>
              </a:extLst>
            </a:blip>
            <a:srcRect l="68543" r="24956"/>
            <a:stretch/>
          </p:blipFill>
          <p:spPr>
            <a:xfrm>
              <a:off x="0" y="0"/>
              <a:ext cx="594415" cy="6858000"/>
            </a:xfrm>
            <a:prstGeom prst="rect">
              <a:avLst/>
            </a:prstGeom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</p:pic>
        <p:cxnSp>
          <p:nvCxnSpPr>
            <p:cNvPr id="6" name="Conector reto 25">
              <a:extLst>
                <a:ext uri="{FF2B5EF4-FFF2-40B4-BE49-F238E27FC236}">
                  <a16:creationId xmlns:a16="http://schemas.microsoft.com/office/drawing/2014/main" id="{CBF46282-A8CB-4CBD-A6B1-7590A58A4D99}"/>
                </a:ext>
              </a:extLst>
            </p:cNvPr>
            <p:cNvCxnSpPr>
              <a:cxnSpLocks/>
            </p:cNvCxnSpPr>
            <p:nvPr/>
          </p:nvCxnSpPr>
          <p:spPr>
            <a:xfrm>
              <a:off x="594415" y="708561"/>
              <a:ext cx="8549585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Picture 2" descr="UAH - The University of Alabama in Huntsville">
            <a:extLst>
              <a:ext uri="{FF2B5EF4-FFF2-40B4-BE49-F238E27FC236}">
                <a16:creationId xmlns:a16="http://schemas.microsoft.com/office/drawing/2014/main" id="{A1887A12-DEE5-4279-BD8E-672C5EA261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rgbClr val="2597C3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6129" y="-143580"/>
            <a:ext cx="1911233" cy="101415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17043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75A4A3DCB70E449937FDC5AAF80F6E0" ma:contentTypeVersion="2" ma:contentTypeDescription="Crie um novo documento." ma:contentTypeScope="" ma:versionID="a65a2c6b9289a5481102fb45c983b026">
  <xsd:schema xmlns:xsd="http://www.w3.org/2001/XMLSchema" xmlns:xs="http://www.w3.org/2001/XMLSchema" xmlns:p="http://schemas.microsoft.com/office/2006/metadata/properties" xmlns:ns2="159fa3ad-8a48-4ebe-96e0-84b640288652" targetNamespace="http://schemas.microsoft.com/office/2006/metadata/properties" ma:root="true" ma:fieldsID="8d7eb67026651df76a11db63bb89047e" ns2:_="">
    <xsd:import namespace="159fa3ad-8a48-4ebe-96e0-84b6402886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9fa3ad-8a48-4ebe-96e0-84b6402886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F872426-83DD-4B05-8564-CA72D48AF3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9fa3ad-8a48-4ebe-96e0-84b6402886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7CA274E-EE9D-4FB8-A21B-2732656C0E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16F7D0-6242-47FD-AA3C-CF2979F1BE05}">
  <ds:schemaRefs>
    <ds:schemaRef ds:uri="http://purl.org/dc/dcmitype/"/>
    <ds:schemaRef ds:uri="http://schemas.microsoft.com/office/2006/metadata/properties"/>
    <ds:schemaRef ds:uri="http://schemas.microsoft.com/office/infopath/2007/PartnerControls"/>
    <ds:schemaRef ds:uri="159fa3ad-8a48-4ebe-96e0-84b640288652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6141</TotalTime>
  <Words>278</Words>
  <Application>Microsoft Office PowerPoint</Application>
  <PresentationFormat>Widescreen</PresentationFormat>
  <Paragraphs>49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STHupo</vt:lpstr>
      <vt:lpstr>Abadi</vt:lpstr>
      <vt:lpstr>Arial</vt:lpstr>
      <vt:lpstr>Calibri</vt:lpstr>
      <vt:lpstr>Calibri Light</vt:lpstr>
      <vt:lpstr>Tema do Office</vt:lpstr>
      <vt:lpstr>PowerPoint Presentation</vt:lpstr>
      <vt:lpstr>Logistics</vt:lpstr>
      <vt:lpstr>UAH: Installing Respondus Lockdown Browser</vt:lpstr>
      <vt:lpstr>Topics</vt:lpstr>
      <vt:lpstr>Number of questions</vt:lpstr>
      <vt:lpstr>Question Types</vt:lpstr>
    </vt:vector>
  </TitlesOfParts>
  <Company>University of Alabama in Huntsville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Industrial Network Protocols</dc:title>
  <dc:creator>morris</dc:creator>
  <cp:lastModifiedBy>tommy.morris</cp:lastModifiedBy>
  <cp:revision>74</cp:revision>
  <dcterms:created xsi:type="dcterms:W3CDTF">2020-02-10T19:55:15Z</dcterms:created>
  <dcterms:modified xsi:type="dcterms:W3CDTF">2021-04-21T21:37:42Z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0x010100075A4A3DCB70E449937FDC5AAF80F6E0</vt:lpwstr>
  </property>
</Properties>
</file>