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1" r:id="rId1"/>
  </p:sldMasterIdLst>
  <p:notesMasterIdLst>
    <p:notesMasterId r:id="rId16"/>
  </p:notesMasterIdLst>
  <p:handoutMasterIdLst>
    <p:handoutMasterId r:id="rId17"/>
  </p:handoutMasterIdLst>
  <p:sldIdLst>
    <p:sldId id="302" r:id="rId2"/>
    <p:sldId id="530" r:id="rId3"/>
    <p:sldId id="534" r:id="rId4"/>
    <p:sldId id="535" r:id="rId5"/>
    <p:sldId id="544" r:id="rId6"/>
    <p:sldId id="523" r:id="rId7"/>
    <p:sldId id="545" r:id="rId8"/>
    <p:sldId id="525" r:id="rId9"/>
    <p:sldId id="546" r:id="rId10"/>
    <p:sldId id="547" r:id="rId11"/>
    <p:sldId id="536" r:id="rId12"/>
    <p:sldId id="549" r:id="rId13"/>
    <p:sldId id="541" r:id="rId14"/>
    <p:sldId id="548" r:id="rId1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08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000"/>
    <a:srgbClr val="EFDDCD"/>
    <a:srgbClr val="4F81BD"/>
    <a:srgbClr val="C4BD97"/>
    <a:srgbClr val="EEECE1"/>
    <a:srgbClr val="E2EFF2"/>
    <a:srgbClr val="D2E6EA"/>
    <a:srgbClr val="C8E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05" autoAdjust="0"/>
    <p:restoredTop sz="96247" autoAdjust="0"/>
  </p:normalViewPr>
  <p:slideViewPr>
    <p:cSldViewPr>
      <p:cViewPr varScale="1">
        <p:scale>
          <a:sx n="106" d="100"/>
          <a:sy n="106" d="100"/>
        </p:scale>
        <p:origin x="2454" y="114"/>
      </p:cViewPr>
      <p:guideLst>
        <p:guide orient="horz" pos="1108"/>
        <p:guide pos="54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C2410F3D-CB53-4C2F-9BF5-F0645B875401}" type="datetimeFigureOut">
              <a:rPr lang="he-IL"/>
              <a:pPr>
                <a:defRPr/>
              </a:pPr>
              <a:t>כ"ו/אדר ב/תשפ"ב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62BEC45-7907-4979-8148-7B1394FC4EE6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276948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6A6AA2F-D371-404F-BE51-BE2CF8FF25DB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883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6AB879C1-E114-4E07-8EC5-CC0D77D518ED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4108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E4DC6861-2EB8-48D9-958A-DBF810D77E40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10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09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E4DC6861-2EB8-48D9-958A-DBF810D77E40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11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57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A931B341-5DB7-4F70-BEA5-BC3E6BD524ED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12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2196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B8DB620F-0D62-4429-80D3-A7B1598732C0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13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Comments on </a:t>
            </a:r>
            <a:r>
              <a:rPr lang="en-US" altLang="en-US" dirty="0" err="1">
                <a:cs typeface="Arial" panose="020B0604020202020204" pitchFamily="34" charset="0"/>
              </a:rPr>
              <a:t>gcc</a:t>
            </a:r>
            <a:r>
              <a:rPr lang="en-US" altLang="en-US" dirty="0">
                <a:cs typeface="Arial" panose="020B0604020202020204" pitchFamily="34" charset="0"/>
              </a:rPr>
              <a:t>: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dirty="0">
                <a:cs typeface="Arial" panose="020B0604020202020204" pitchFamily="34" charset="0"/>
              </a:rPr>
              <a:t>The –o option is used to specify the name of the generated executable. Default is </a:t>
            </a:r>
            <a:r>
              <a:rPr lang="en-US" altLang="en-US" dirty="0" err="1">
                <a:cs typeface="Arial" panose="020B0604020202020204" pitchFamily="34" charset="0"/>
              </a:rPr>
              <a:t>a.out</a:t>
            </a:r>
            <a:endParaRPr lang="en-US" altLang="en-US" dirty="0">
              <a:cs typeface="Arial" panose="020B0604020202020204" pitchFamily="34" charset="0"/>
            </a:endParaRPr>
          </a:p>
          <a:p>
            <a:pPr marL="171450" indent="-171450" eaLnBrk="1" hangingPunct="1">
              <a:buFontTx/>
              <a:buChar char="-"/>
            </a:pPr>
            <a:r>
              <a:rPr lang="en-US" altLang="en-US" dirty="0">
                <a:cs typeface="Arial" panose="020B0604020202020204" pitchFamily="34" charset="0"/>
              </a:rPr>
              <a:t>The –Wall option is used to generate a more complete list of warnings. This is the way we will always compile code in the course</a:t>
            </a:r>
          </a:p>
          <a:p>
            <a:pPr marL="0" indent="0" eaLnBrk="1" hangingPunct="1">
              <a:buFontTx/>
              <a:buNone/>
            </a:pPr>
            <a:endParaRPr lang="en-US" altLang="en-US" dirty="0"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dirty="0">
                <a:cs typeface="Arial" panose="020B0604020202020204" pitchFamily="34" charset="0"/>
              </a:rPr>
              <a:t>Also note that when executing a file we need to specify its path. We can’t just use its name, even if it is in the current </a:t>
            </a:r>
            <a:r>
              <a:rPr lang="en-US" altLang="en-US" dirty="0" err="1">
                <a:cs typeface="Arial" panose="020B0604020202020204" pitchFamily="34" charset="0"/>
              </a:rPr>
              <a:t>dir</a:t>
            </a:r>
            <a:r>
              <a:rPr lang="en-US" altLang="en-US" dirty="0">
                <a:cs typeface="Arial" panose="020B0604020202020204" pitchFamily="34" charset="0"/>
              </a:rPr>
              <a:t> </a:t>
            </a:r>
            <a:r>
              <a:rPr lang="en-US" altLang="en-US" dirty="0"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33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8F51439B-D240-4C95-8994-E3A7E7CA9A8E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14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088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A931B341-5DB7-4F70-BEA5-BC3E6BD524ED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2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26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419E585C-F508-45DE-9964-932EACB7B9A5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3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01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DE83DDB5-8F6F-430A-BAEC-9B43B6E60324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4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56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832370B0-5CF7-47DB-8890-AE748EEFCC66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5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%d – decimal integer; the standard way to print integers (as opposed to %o for octal or %x for hex)</a:t>
            </a:r>
          </a:p>
        </p:txBody>
      </p:sp>
    </p:spTree>
    <p:extLst>
      <p:ext uri="{BB962C8B-B14F-4D97-AF65-F5344CB8AC3E}">
        <p14:creationId xmlns:p14="http://schemas.microsoft.com/office/powerpoint/2010/main" val="4150571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141ABCD8-4657-401A-85C4-E7F2F13BE355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6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31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141ABCD8-4657-401A-85C4-E7F2F13BE355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7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777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8F51439B-D240-4C95-8994-E3A7E7CA9A8E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8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33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fld id="{E4DC6861-2EB8-48D9-958A-DBF810D77E40}" type="slidenum">
              <a:rPr lang="he-IL" altLang="en-US" b="0" smtClean="0">
                <a:latin typeface="Tahoma" panose="020B0604030504040204" pitchFamily="34" charset="0"/>
                <a:cs typeface="Times New Roman" panose="02020603050405020304" pitchFamily="18" charset="0"/>
              </a:rPr>
              <a:pPr/>
              <a:t>9</a:t>
            </a:fld>
            <a:endParaRPr lang="en-US" altLang="en-US" b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48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B77C7-675C-4E7C-B231-52A6A4204963}" type="slidenum">
              <a:rPr lang="he-IL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359025" y="5745163"/>
            <a:ext cx="6784975" cy="1011237"/>
          </a:xfrm>
          <a:prstGeom prst="rect">
            <a:avLst/>
          </a:prstGeom>
          <a:solidFill>
            <a:srgbClr val="4F81B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933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3252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790D7-DC51-4735-811A-54DECA01336E}" type="slidenum">
              <a:rPr lang="he-IL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24141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4477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D7EDC-04AF-4A56-B289-56253BAB7011}" type="slidenum">
              <a:rPr lang="he-IL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31199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1375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6497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91095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5B9C6-EEF5-48D0-9002-015E4CEB6E2C}" type="slidenum">
              <a:rPr lang="he-IL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49372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5677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12864-2A5F-466D-9E50-A5B9BBF06802}" type="slidenum">
              <a:rPr lang="he-IL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009052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FDDCD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 userDrawn="1"/>
        </p:nvSpPr>
        <p:spPr>
          <a:xfrm>
            <a:off x="8686800" y="6477000"/>
            <a:ext cx="304800" cy="304800"/>
          </a:xfrm>
          <a:prstGeom prst="ellipse">
            <a:avLst/>
          </a:prstGeom>
          <a:solidFill>
            <a:srgbClr val="4F81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lide Number Placeholder 22"/>
          <p:cNvSpPr txBox="1">
            <a:spLocks/>
          </p:cNvSpPr>
          <p:nvPr userDrawn="1"/>
        </p:nvSpPr>
        <p:spPr>
          <a:xfrm>
            <a:off x="8610600" y="6477000"/>
            <a:ext cx="457200" cy="30480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fld id="{FE7C0DAF-042B-44B8-8D0A-186303854DB4}" type="slidenum">
              <a:rPr lang="en-US" altLang="en-US" sz="1400" b="1" smtClean="0">
                <a:solidFill>
                  <a:srgbClr val="F6FAFB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F6FA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8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</p:sldLayoutIdLst>
  <p:transition>
    <p:fade/>
  </p:transition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355" y="1911100"/>
            <a:ext cx="6858000" cy="986635"/>
          </a:xfrm>
        </p:spPr>
        <p:txBody>
          <a:bodyPr>
            <a:normAutofit/>
          </a:bodyPr>
          <a:lstStyle/>
          <a:p>
            <a:pPr algn="l"/>
            <a:r>
              <a:rPr lang="en-US" altLang="en-US" b="1" dirty="0">
                <a:solidFill>
                  <a:srgbClr val="C00000"/>
                </a:solidFill>
                <a:cs typeface="Arial" charset="0"/>
              </a:rPr>
              <a:t>Recitation 5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5150" y="5705850"/>
            <a:ext cx="6705600" cy="802228"/>
          </a:xfrm>
        </p:spPr>
        <p:txBody>
          <a:bodyPr>
            <a:normAutofit/>
          </a:bodyPr>
          <a:lstStyle/>
          <a:p>
            <a:pPr algn="r" eaLnBrk="1" hangingPunct="1"/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A16454-9F37-451D-9B12-70C4D358650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835" y="5846179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457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and output – example 1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638590" y="1720840"/>
            <a:ext cx="7761287" cy="45243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endParaRPr lang="en-US" altLang="en-US" dirty="0"/>
          </a:p>
          <a:p>
            <a:r>
              <a:rPr lang="en-US" altLang="en-US" dirty="0" err="1"/>
              <a:t>int</a:t>
            </a:r>
            <a:r>
              <a:rPr lang="en-US" altLang="en-US" dirty="0"/>
              <a:t> main() {</a:t>
            </a:r>
          </a:p>
          <a:p>
            <a:endParaRPr lang="en-US" altLang="en-US" dirty="0"/>
          </a:p>
          <a:p>
            <a:r>
              <a:rPr lang="en-US" altLang="en-US" dirty="0"/>
              <a:t>   </a:t>
            </a:r>
            <a:r>
              <a:rPr lang="en-US" altLang="en-US" dirty="0" err="1"/>
              <a:t>int</a:t>
            </a:r>
            <a:r>
              <a:rPr lang="en-US" altLang="en-US" dirty="0"/>
              <a:t> n1, n2, res;</a:t>
            </a:r>
          </a:p>
          <a:p>
            <a:endParaRPr lang="en-US" altLang="en-US" dirty="0"/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("Input two integer numbers:");</a:t>
            </a:r>
          </a:p>
          <a:p>
            <a:r>
              <a:rPr lang="en-US" altLang="en-US" dirty="0"/>
              <a:t>   res=</a:t>
            </a:r>
            <a:r>
              <a:rPr lang="en-US" altLang="en-US" dirty="0" err="1"/>
              <a:t>scanf</a:t>
            </a:r>
            <a:r>
              <a:rPr lang="en-US" altLang="en-US" dirty="0"/>
              <a:t> ("%</a:t>
            </a:r>
            <a:r>
              <a:rPr lang="en-US" altLang="en-US" dirty="0" err="1"/>
              <a:t>d%d</a:t>
            </a:r>
            <a:r>
              <a:rPr lang="en-US" altLang="en-US" dirty="0"/>
              <a:t>", &amp;n1, &amp;n2);</a:t>
            </a:r>
          </a:p>
          <a:p>
            <a:r>
              <a:rPr lang="en-US" altLang="en-US" dirty="0"/>
              <a:t>   if(res&lt;2) {</a:t>
            </a:r>
          </a:p>
          <a:p>
            <a:r>
              <a:rPr lang="en-US" altLang="en-US" dirty="0"/>
              <a:t>      </a:t>
            </a:r>
            <a:r>
              <a:rPr lang="en-US" altLang="en-US" dirty="0" err="1"/>
              <a:t>printf</a:t>
            </a:r>
            <a:r>
              <a:rPr lang="en-US" altLang="en-US" dirty="0"/>
              <a:t>("Wrong input. Expecting two integers.\n”);</a:t>
            </a:r>
          </a:p>
          <a:p>
            <a:r>
              <a:rPr lang="en-US" altLang="en-US" dirty="0"/>
              <a:t>      return 1;</a:t>
            </a:r>
          </a:p>
          <a:p>
            <a:r>
              <a:rPr lang="en-US" altLang="en-US" dirty="0"/>
              <a:t>   }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("\</a:t>
            </a:r>
            <a:r>
              <a:rPr lang="en-US" altLang="en-US" dirty="0" err="1"/>
              <a:t>nThe</a:t>
            </a:r>
            <a:r>
              <a:rPr lang="en-US" altLang="en-US" dirty="0"/>
              <a:t> sum of the two numbers is:\n");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("%d+%d=%d\n", n1,n2,n1+n2);</a:t>
            </a:r>
          </a:p>
          <a:p>
            <a:r>
              <a:rPr lang="en-US" altLang="en-US" dirty="0"/>
              <a:t>   return 0;</a:t>
            </a:r>
          </a:p>
          <a:p>
            <a:r>
              <a:rPr lang="en-US" altLang="en-US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2902310" y="4491530"/>
            <a:ext cx="27831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C00000"/>
                </a:solidFill>
                <a:sym typeface="Wingdings" panose="05000000000000000000" pitchFamily="2" charset="2"/>
              </a:rPr>
              <a:t> Exit status ≠0 marks error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4CFB17-66A5-4D24-8436-759DBB08F063}"/>
              </a:ext>
            </a:extLst>
          </p:cNvPr>
          <p:cNvSpPr/>
          <p:nvPr/>
        </p:nvSpPr>
        <p:spPr>
          <a:xfrm>
            <a:off x="170091" y="6429345"/>
            <a:ext cx="85960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44546A">
                    <a:lumMod val="75000"/>
                  </a:srgbClr>
                </a:solidFill>
              </a:rPr>
              <a:t>code in </a:t>
            </a:r>
            <a:r>
              <a:rPr lang="en-US" altLang="en-US" sz="2000" b="1" dirty="0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/share/recitations/recitation05/sum-with-</a:t>
            </a:r>
            <a:r>
              <a:rPr lang="en-US" altLang="en-US" sz="2000" b="1" dirty="0" err="1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check.c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CEE0AA-8411-4B14-A99F-B353D599604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793094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25460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and output – example 2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625460" y="1759005"/>
            <a:ext cx="7286625" cy="341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endParaRPr lang="en-US" altLang="en-US" dirty="0"/>
          </a:p>
          <a:p>
            <a:r>
              <a:rPr lang="en-US" altLang="en-US" dirty="0" err="1"/>
              <a:t>int</a:t>
            </a:r>
            <a:r>
              <a:rPr lang="en-US" altLang="en-US" dirty="0"/>
              <a:t> main() {</a:t>
            </a:r>
          </a:p>
          <a:p>
            <a:endParaRPr lang="en-US" altLang="en-US" dirty="0"/>
          </a:p>
          <a:p>
            <a:r>
              <a:rPr lang="en-US" altLang="en-US" dirty="0"/>
              <a:t>   char     c1, c2;</a:t>
            </a:r>
          </a:p>
          <a:p>
            <a:endParaRPr lang="en-US" altLang="en-US" dirty="0"/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("Input two characters:“);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scanf</a:t>
            </a:r>
            <a:r>
              <a:rPr lang="en-US" altLang="en-US" dirty="0"/>
              <a:t> ("%</a:t>
            </a:r>
            <a:r>
              <a:rPr lang="en-US" altLang="en-US" dirty="0" err="1"/>
              <a:t>c%c</a:t>
            </a:r>
            <a:r>
              <a:rPr lang="en-US" altLang="en-US" dirty="0"/>
              <a:t>", &amp;c1, &amp;c2);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("\</a:t>
            </a:r>
            <a:r>
              <a:rPr lang="en-US" altLang="en-US" dirty="0" err="1"/>
              <a:t>nThe</a:t>
            </a:r>
            <a:r>
              <a:rPr lang="en-US" altLang="en-US" dirty="0"/>
              <a:t> data that you typed in:\n");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("%3c%3c\n", c1, c2);</a:t>
            </a:r>
          </a:p>
          <a:p>
            <a:r>
              <a:rPr lang="en-US" altLang="en-US" dirty="0"/>
              <a:t>   return 0;</a:t>
            </a:r>
          </a:p>
          <a:p>
            <a:r>
              <a:rPr lang="en-US" altLang="en-US" dirty="0"/>
              <a:t>}</a:t>
            </a:r>
          </a:p>
        </p:txBody>
      </p:sp>
      <p:sp>
        <p:nvSpPr>
          <p:cNvPr id="4" name="Rectangle 3"/>
          <p:cNvSpPr/>
          <p:nvPr/>
        </p:nvSpPr>
        <p:spPr>
          <a:xfrm>
            <a:off x="473670" y="5302384"/>
            <a:ext cx="8153400" cy="131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defTabSz="685800" eaLnBrk="1" fontAlgn="auto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</a:rPr>
              <a:t>For characters – </a:t>
            </a:r>
            <a:r>
              <a:rPr lang="en-US" altLang="en-US" sz="2200" b="1" dirty="0" err="1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200" b="1" dirty="0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 reads in sequence</a:t>
            </a:r>
          </a:p>
          <a:p>
            <a:pPr marL="171450" lvl="0" indent="-171450" defTabSz="685800" eaLnBrk="1" fontAlgn="auto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Other types – </a:t>
            </a:r>
            <a:r>
              <a:rPr lang="en-US" altLang="en-US" sz="2200" b="1" dirty="0" err="1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200" b="1" dirty="0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</a:rPr>
              <a:t> reads </a:t>
            </a: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with white space separators</a:t>
            </a:r>
          </a:p>
          <a:p>
            <a:pPr marL="171450" lvl="0" indent="-171450" defTabSz="685800" eaLnBrk="1" fontAlgn="auto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Better to use file parsing functions, which we see later in the course.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691853-00F5-43FF-8329-67DB49F2E32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897232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35760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Recitation overview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973270"/>
            <a:ext cx="8156575" cy="20495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Basic input and output</a:t>
            </a:r>
          </a:p>
          <a:p>
            <a:pPr>
              <a:spcBef>
                <a:spcPts val="1800"/>
              </a:spcBef>
            </a:pPr>
            <a:r>
              <a:rPr lang="en-US" altLang="en-US" sz="2800" dirty="0">
                <a:solidFill>
                  <a:srgbClr val="C00000"/>
                </a:solidFill>
              </a:rPr>
              <a:t>Compilation – dealing with errors and warnings</a:t>
            </a:r>
            <a:r>
              <a:rPr lang="en-US" altLang="en-US" sz="2400" dirty="0">
                <a:solidFill>
                  <a:srgbClr val="C00000"/>
                </a:solidFill>
                <a:sym typeface="Wingdings" panose="05000000000000000000" pitchFamily="2" charset="2"/>
              </a:rPr>
              <a:t></a:t>
            </a:r>
            <a:endParaRPr lang="en-US" alt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DFD360-5FA5-40E2-AAD2-804BD617E2E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29129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first C program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73670" y="1733910"/>
            <a:ext cx="7817185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endParaRPr lang="en-US" altLang="en-US" dirty="0"/>
          </a:p>
          <a:p>
            <a:r>
              <a:rPr lang="en-US" altLang="en-US" dirty="0" err="1"/>
              <a:t>int</a:t>
            </a:r>
            <a:r>
              <a:rPr lang="en-US" altLang="en-US" dirty="0"/>
              <a:t> main() {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("Hello, world!\n");</a:t>
            </a:r>
          </a:p>
          <a:p>
            <a:r>
              <a:rPr lang="en-US" altLang="en-US" dirty="0"/>
              <a:t>   return 0;</a:t>
            </a:r>
          </a:p>
          <a:p>
            <a:r>
              <a:rPr lang="en-US" altLang="en-US" dirty="0"/>
              <a:t>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041E0F-4A96-4519-84AB-F2F0CFB80A91}"/>
              </a:ext>
            </a:extLst>
          </p:cNvPr>
          <p:cNvSpPr/>
          <p:nvPr/>
        </p:nvSpPr>
        <p:spPr>
          <a:xfrm>
            <a:off x="474100" y="3443127"/>
            <a:ext cx="78167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44546A">
                    <a:lumMod val="75000"/>
                  </a:srgbClr>
                </a:solidFill>
              </a:rPr>
              <a:t>code in </a:t>
            </a:r>
            <a:r>
              <a:rPr lang="en-US" altLang="en-US" sz="2000" b="1" dirty="0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/share/recitations/recitation05/</a:t>
            </a:r>
            <a:r>
              <a:rPr lang="en-US" altLang="en-US" sz="2000" b="1" dirty="0" err="1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hello.c</a:t>
            </a:r>
            <a:endParaRPr lang="en-US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28FB3C-9D12-46EA-9F80-77613918529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AABAF92E-B1B9-4C71-8BAB-78546D4DFCC0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01151" y="4041364"/>
            <a:ext cx="8153400" cy="2266441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Compile this source file using </a:t>
            </a:r>
            <a:r>
              <a:rPr lang="en-US" altLang="en-US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altLang="en-US" sz="2400" dirty="0"/>
              <a:t>: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marL="234950" indent="-234950" eaLnBrk="1" hangingPunct="1">
              <a:buNone/>
            </a:pPr>
            <a:r>
              <a:rPr lang="en-US" altLang="en-US" sz="1400" dirty="0"/>
              <a:t>      </a:t>
            </a:r>
            <a:r>
              <a:rPr lang="en-US" altLang="en-US" sz="1800" dirty="0"/>
              <a:t>By convention, the executable typically has the same name as the C file, but without the '</a:t>
            </a:r>
            <a:r>
              <a:rPr lang="en-US" altLang="en-US" sz="18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altLang="en-US" sz="1800" dirty="0"/>
              <a:t>' extension</a:t>
            </a:r>
            <a:endParaRPr lang="en-US" altLang="en-US" sz="1600" dirty="0"/>
          </a:p>
          <a:p>
            <a:r>
              <a:rPr lang="en-US" altLang="en-US" sz="2400" dirty="0"/>
              <a:t>Compilation produces an executable (</a:t>
            </a:r>
            <a:r>
              <a:rPr lang="en-US" alt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en-US" altLang="en-US" sz="2400" dirty="0"/>
              <a:t>) that we can run: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02B83711-01FE-4882-9819-39D48A81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90" y="6313010"/>
            <a:ext cx="7286625" cy="376237"/>
          </a:xfrm>
          <a:prstGeom prst="rect">
            <a:avLst/>
          </a:prstGeom>
          <a:solidFill>
            <a:srgbClr val="ECEAAC"/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/>
              <a:t>Hello, world!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239D0414-EF2D-4898-9B4D-155DED8E8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91" y="5846871"/>
            <a:ext cx="7286625" cy="3762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==&gt; ./hello</a:t>
            </a: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0FBD0C8F-2D05-4824-9E00-DC6E991E6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90" y="4528856"/>
            <a:ext cx="7286625" cy="3762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==&gt; </a:t>
            </a:r>
            <a:r>
              <a:rPr lang="en-US" altLang="en-US" dirty="0" err="1"/>
              <a:t>gcc</a:t>
            </a:r>
            <a:r>
              <a:rPr lang="en-US" altLang="en-US" dirty="0"/>
              <a:t> –Wall –o hello </a:t>
            </a:r>
            <a:r>
              <a:rPr lang="en-US" altLang="en-US" dirty="0" err="1"/>
              <a:t>hello.c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83578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Dealing with compilation errors and warnings – </a:t>
            </a:r>
            <a:r>
              <a:rPr lang="en-US" altLang="en-US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cprog.c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8595" y="2193164"/>
            <a:ext cx="8156575" cy="455406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After we fixed the error and warnings </a:t>
            </a:r>
          </a:p>
          <a:p>
            <a:pPr lvl="1"/>
            <a:r>
              <a:rPr lang="en-US" altLang="en-US" sz="2100" dirty="0"/>
              <a:t>Add new line printing in the last </a:t>
            </a:r>
            <a:r>
              <a:rPr lang="en-US" altLang="en-US" sz="2100" dirty="0" err="1"/>
              <a:t>printf</a:t>
            </a:r>
            <a:r>
              <a:rPr lang="en-US" altLang="en-US" sz="2100" dirty="0"/>
              <a:t> for better printing</a:t>
            </a:r>
          </a:p>
          <a:p>
            <a:pPr lvl="1"/>
            <a:r>
              <a:rPr lang="en-US" altLang="en-US" sz="2100" dirty="0"/>
              <a:t>See what happens when we pipe 2 numbers in to the runnable program</a:t>
            </a:r>
          </a:p>
          <a:p>
            <a:pPr lvl="1"/>
            <a:r>
              <a:rPr lang="en-US" altLang="en-US" sz="2100" dirty="0"/>
              <a:t>See what happens when we insert floating point numbers</a:t>
            </a:r>
          </a:p>
          <a:p>
            <a:pPr lvl="1"/>
            <a:r>
              <a:rPr lang="en-US" altLang="en-US" sz="2100" dirty="0"/>
              <a:t>See what happens when we insert non-numeric values</a:t>
            </a:r>
          </a:p>
          <a:p>
            <a:pPr lvl="2"/>
            <a:r>
              <a:rPr lang="en-US" altLang="en-US" sz="1800" dirty="0"/>
              <a:t>Now you’ve realized that we need to check our input, so we’ll use 	 (</a:t>
            </a:r>
            <a:r>
              <a:rPr lang="en-US" altLang="en-US" sz="1800" dirty="0" err="1"/>
              <a:t>scanf</a:t>
            </a:r>
            <a:r>
              <a:rPr lang="en-US" altLang="en-US" sz="1800" dirty="0"/>
              <a:t>(“%d %d”,&amp;</a:t>
            </a:r>
            <a:r>
              <a:rPr lang="en-US" altLang="en-US" sz="1800" dirty="0" err="1"/>
              <a:t>i</a:t>
            </a:r>
            <a:r>
              <a:rPr lang="en-US" altLang="en-US" sz="1800" dirty="0"/>
              <a:t>,&amp;j)==2) to check if the scan was successful </a:t>
            </a:r>
            <a:endParaRPr lang="en-US" altLang="en-US" sz="2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91546F-A2CF-4599-B59F-2475F4CD3F2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864275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35760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Recitation overview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973270"/>
            <a:ext cx="8156575" cy="20495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en-US" sz="2800" dirty="0">
                <a:solidFill>
                  <a:srgbClr val="C00000"/>
                </a:solidFill>
              </a:rPr>
              <a:t>Basic input and output </a:t>
            </a:r>
            <a:r>
              <a:rPr lang="en-US" altLang="en-US" sz="2800" dirty="0">
                <a:solidFill>
                  <a:srgbClr val="C00000"/>
                </a:solidFill>
                <a:sym typeface="Wingdings" panose="05000000000000000000" pitchFamily="2" charset="2"/>
              </a:rPr>
              <a:t></a:t>
            </a:r>
            <a:endParaRPr lang="en-US" alt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 altLang="en-US" sz="2800" dirty="0">
                <a:solidFill>
                  <a:schemeClr val="tx2">
                    <a:lumMod val="75000"/>
                  </a:schemeClr>
                </a:solidFill>
              </a:rPr>
              <a:t>Compilation – dealing with errors and warnings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DFD360-5FA5-40E2-AAD2-804BD617E2E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3735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2508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and output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062890"/>
            <a:ext cx="8156575" cy="433705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C programs have two forms of output:</a:t>
            </a:r>
          </a:p>
          <a:p>
            <a:pPr lvl="1"/>
            <a:r>
              <a:rPr lang="en-US" altLang="en-US" sz="2000" dirty="0"/>
              <a:t>Exit status (integer return value of main)</a:t>
            </a:r>
          </a:p>
          <a:p>
            <a:pPr lvl="1"/>
            <a:r>
              <a:rPr lang="en-US" altLang="en-US" sz="2000" dirty="0"/>
              <a:t>Output printed to file / output stream</a:t>
            </a:r>
          </a:p>
          <a:p>
            <a:r>
              <a:rPr lang="en-US" altLang="en-US" sz="2400" dirty="0"/>
              <a:t>C programs have two forms of input:</a:t>
            </a:r>
          </a:p>
          <a:p>
            <a:pPr lvl="1"/>
            <a:r>
              <a:rPr lang="en-US" altLang="en-US" sz="2000" dirty="0"/>
              <a:t>Command line arguments (list of strings)</a:t>
            </a:r>
          </a:p>
          <a:p>
            <a:pPr lvl="1"/>
            <a:r>
              <a:rPr lang="en-US" altLang="en-US" sz="2000" dirty="0"/>
              <a:t>Input read from file / </a:t>
            </a:r>
            <a:r>
              <a:rPr lang="en-US" altLang="en-US" sz="20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endParaRPr lang="en-US" altLang="en-US" sz="2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2400"/>
              </a:spcBef>
            </a:pPr>
            <a:r>
              <a:rPr lang="en-US" altLang="en-US" sz="2400" dirty="0"/>
              <a:t>Today we will see output / input using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/>
              <a:t>/ 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endParaRPr lang="en-US" altLang="en-US" sz="2400" dirty="0"/>
          </a:p>
          <a:p>
            <a:pPr>
              <a:spcBef>
                <a:spcPts val="2400"/>
              </a:spcBef>
            </a:pPr>
            <a:r>
              <a:rPr lang="en-US" altLang="en-US" sz="2400" dirty="0"/>
              <a:t>The function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 prints to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endParaRPr lang="en-US" altLang="en-US" sz="2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sz="2400" dirty="0"/>
              <a:t>The function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 reads from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endParaRPr lang="en-US" altLang="en-US" sz="2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sz="2400" dirty="0"/>
              <a:t>Include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altLang="en-US" sz="2400" dirty="0"/>
              <a:t> to use either of them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ADA9B1-C5E5-42FA-A997-B345B1F24EE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650483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- the </a:t>
            </a:r>
            <a:r>
              <a:rPr lang="en-US" altLang="en-US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function</a:t>
            </a:r>
            <a:endParaRPr lang="en-US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8950"/>
            <a:ext cx="8156575" cy="43370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The first argument is the control string</a:t>
            </a:r>
          </a:p>
          <a:p>
            <a:pPr eaLnBrk="1" hangingPunct="1"/>
            <a:r>
              <a:rPr lang="en-US" altLang="en-US" sz="2400" dirty="0"/>
              <a:t>The control string contains text and </a:t>
            </a:r>
            <a:r>
              <a:rPr lang="en-US" altLang="en-US" sz="2400" b="1" dirty="0">
                <a:solidFill>
                  <a:srgbClr val="DA0000"/>
                </a:solidFill>
              </a:rPr>
              <a:t>conversion specifiers </a:t>
            </a:r>
            <a:r>
              <a:rPr lang="en-US" altLang="en-US" sz="2400" dirty="0"/>
              <a:t>(indicated by %) for injecting variable content</a:t>
            </a:r>
          </a:p>
          <a:p>
            <a:pPr eaLnBrk="1" hangingPunct="1"/>
            <a:r>
              <a:rPr lang="en-US" altLang="en-US" sz="2400" dirty="0"/>
              <a:t>For each conversion specifier in the control string, there is an additional argument (in order)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53145" y="3808475"/>
            <a:ext cx="774129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it-IT" altLang="en-US" dirty="0"/>
              <a:t>int i = 5;</a:t>
            </a:r>
          </a:p>
          <a:p>
            <a:r>
              <a:rPr lang="it-IT" altLang="en-US" dirty="0"/>
              <a:t>printf ("Arithmetic operation:\n");</a:t>
            </a:r>
          </a:p>
          <a:p>
            <a:r>
              <a:rPr lang="it-IT" altLang="en-US" dirty="0"/>
              <a:t>printf ("%d + %d = ", 3, i);</a:t>
            </a:r>
          </a:p>
          <a:p>
            <a:r>
              <a:rPr lang="it-IT" altLang="en-US" dirty="0"/>
              <a:t>printf ("%d\n", 3+i);</a:t>
            </a:r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5697488" y="4082712"/>
            <a:ext cx="27190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C00000"/>
                </a:solidFill>
                <a:sym typeface="Wingdings" panose="05000000000000000000" pitchFamily="2" charset="2"/>
              </a:rPr>
              <a:t> e</a:t>
            </a:r>
            <a:r>
              <a:rPr lang="en-US" altLang="en-US" sz="1600" dirty="0">
                <a:solidFill>
                  <a:srgbClr val="C00000"/>
                </a:solidFill>
              </a:rPr>
              <a:t>xplicitly specify newline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3972" y="4526226"/>
            <a:ext cx="29963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C00000"/>
                </a:solidFill>
                <a:sym typeface="Wingdings" panose="05000000000000000000" pitchFamily="2" charset="2"/>
              </a:rPr>
              <a:t> </a:t>
            </a:r>
            <a:r>
              <a:rPr lang="en-US" altLang="en-US" sz="1600" dirty="0">
                <a:solidFill>
                  <a:srgbClr val="C00000"/>
                </a:solidFill>
              </a:rPr>
              <a:t>any expression can be used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1355" y="5193569"/>
            <a:ext cx="7992466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2000" dirty="0"/>
              <a:t> </a:t>
            </a:r>
            <a:r>
              <a:rPr lang="en-US" altLang="en-US" sz="2000" dirty="0">
                <a:latin typeface="+mn-lt"/>
                <a:cs typeface="+mn-cs"/>
              </a:rPr>
              <a:t>has a variable number of parameters (uncommon in C)</a:t>
            </a:r>
          </a:p>
          <a:p>
            <a:pPr marL="285750" indent="-285750" eaLnBrk="1" hangingPunct="1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2000" dirty="0"/>
              <a:t> </a:t>
            </a:r>
            <a:r>
              <a:rPr lang="en-US" altLang="en-US" sz="2000" dirty="0">
                <a:latin typeface="+mn-lt"/>
                <a:cs typeface="+mn-cs"/>
              </a:rPr>
              <a:t>returns the length of the string it printed (including newline)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4B2A87-01B7-48FD-9604-754FCCDD2AB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30317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Conversion specifiers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004638" y="2062890"/>
            <a:ext cx="1820862" cy="3470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/>
            <a:r>
              <a:rPr lang="en-US" altLang="en-US" sz="2400" u="sng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Specifier</a:t>
            </a:r>
          </a:p>
          <a:p>
            <a:pPr algn="ctr"/>
            <a:endParaRPr lang="en-US" altLang="en-US" dirty="0"/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%c</a:t>
            </a:r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%d</a:t>
            </a:r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%e</a:t>
            </a:r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%f</a:t>
            </a:r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</a:t>
            </a:r>
            <a:r>
              <a:rPr lang="en-US" altLang="en-US" sz="2000" dirty="0" err="1"/>
              <a:t>lf</a:t>
            </a:r>
            <a:endParaRPr lang="en-US" altLang="en-US" sz="2000" dirty="0"/>
          </a:p>
          <a:p>
            <a:pPr algn="ctr">
              <a:lnSpc>
                <a:spcPct val="150000"/>
              </a:lnSpc>
            </a:pPr>
            <a:r>
              <a:rPr lang="en-US" altLang="en-US" sz="2000" dirty="0"/>
              <a:t>%s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054100" y="2062890"/>
            <a:ext cx="5237163" cy="3445880"/>
          </a:xfrm>
          <a:prstGeom prst="rect">
            <a:avLst/>
          </a:prstGeom>
          <a:solidFill>
            <a:srgbClr val="ECEAAC"/>
          </a:solidFill>
          <a:ln w="9525">
            <a:solidFill>
              <a:srgbClr val="BFBFB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sz="2400" u="sng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Corresponding argument</a:t>
            </a:r>
          </a:p>
          <a:p>
            <a:endParaRPr lang="en-US" altLang="en-US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Character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Decimal integer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Floating point – scientific notation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Floating point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Long float (double)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String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61F723-A9DC-4F79-89B4-54D20ECC5D2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302985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Defining field width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8950"/>
            <a:ext cx="8156575" cy="43370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With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, it is possible to define the field width for each of the printed arguments</a:t>
            </a:r>
          </a:p>
          <a:p>
            <a:r>
              <a:rPr lang="en-US" altLang="en-US" sz="2400" dirty="0"/>
              <a:t>This is done by adding a number before the conversion specification. The value is aligned to the right and padded on the left with spaces.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852689" y="3754703"/>
            <a:ext cx="7286625" cy="923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 err="1"/>
              <a:t>printf</a:t>
            </a:r>
            <a:r>
              <a:rPr lang="en-US" altLang="en-US" dirty="0"/>
              <a:t> ("Chars:%</a:t>
            </a:r>
            <a:r>
              <a:rPr lang="en-US" altLang="en-US" dirty="0">
                <a:solidFill>
                  <a:srgbClr val="FF0000"/>
                </a:solidFill>
              </a:rPr>
              <a:t>3</a:t>
            </a:r>
            <a:r>
              <a:rPr lang="en-US" altLang="en-US" dirty="0"/>
              <a:t>c%</a:t>
            </a:r>
            <a:r>
              <a:rPr lang="en-US" altLang="en-US" dirty="0">
                <a:solidFill>
                  <a:srgbClr val="FF0000"/>
                </a:solidFill>
              </a:rPr>
              <a:t>3</a:t>
            </a:r>
            <a:r>
              <a:rPr lang="en-US" altLang="en-US" dirty="0"/>
              <a:t>c%</a:t>
            </a:r>
            <a:r>
              <a:rPr lang="en-US" altLang="en-US" dirty="0">
                <a:solidFill>
                  <a:srgbClr val="FF0000"/>
                </a:solidFill>
              </a:rPr>
              <a:t>3</a:t>
            </a:r>
            <a:r>
              <a:rPr lang="en-US" altLang="en-US" dirty="0"/>
              <a:t>c\n", 'a', 'b', 'c') ;</a:t>
            </a:r>
          </a:p>
          <a:p>
            <a:r>
              <a:rPr lang="en-US" altLang="en-US" dirty="0" err="1"/>
              <a:t>printf</a:t>
            </a:r>
            <a:r>
              <a:rPr lang="en-US" altLang="en-US" dirty="0"/>
              <a:t> ("Twelve:%</a:t>
            </a:r>
            <a:r>
              <a:rPr lang="en-US" altLang="en-US" dirty="0">
                <a:solidFill>
                  <a:srgbClr val="FF0000"/>
                </a:solidFill>
              </a:rPr>
              <a:t>6</a:t>
            </a:r>
            <a:r>
              <a:rPr lang="en-US" altLang="en-US" dirty="0"/>
              <a:t>d\n", 12);</a:t>
            </a:r>
          </a:p>
          <a:p>
            <a:r>
              <a:rPr lang="en-US" altLang="en-US" dirty="0" err="1"/>
              <a:t>printf</a:t>
            </a:r>
            <a:r>
              <a:rPr lang="en-US" altLang="en-US" dirty="0"/>
              <a:t> ("Two thirds:%</a:t>
            </a:r>
            <a:r>
              <a:rPr lang="en-US" altLang="en-US" dirty="0">
                <a:solidFill>
                  <a:srgbClr val="FF0000"/>
                </a:solidFill>
              </a:rPr>
              <a:t>6</a:t>
            </a:r>
            <a:r>
              <a:rPr lang="en-US" altLang="en-US" dirty="0"/>
              <a:t>.3f\n", (2.0 / 3));</a:t>
            </a: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853144" y="4756416"/>
            <a:ext cx="7286625" cy="923925"/>
          </a:xfrm>
          <a:prstGeom prst="rect">
            <a:avLst/>
          </a:prstGeom>
          <a:solidFill>
            <a:srgbClr val="ECEAAC"/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Chars:  a  b  c</a:t>
            </a:r>
          </a:p>
          <a:p>
            <a:pPr>
              <a:defRPr/>
            </a:pPr>
            <a:r>
              <a:rPr lang="en-US" dirty="0"/>
              <a:t>Twelve:    12</a:t>
            </a:r>
          </a:p>
          <a:p>
            <a:pPr>
              <a:defRPr/>
            </a:pPr>
            <a:r>
              <a:rPr lang="en-US" dirty="0"/>
              <a:t>Two thirds: 0.667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CD9DCA-1FC2-49BC-9DE0-D31D38A2F69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6529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Defining field width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8950"/>
            <a:ext cx="8156575" cy="43370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Default is that the value is aligned to the right and padded to the left with spaces.</a:t>
            </a:r>
          </a:p>
          <a:p>
            <a:pPr lvl="1">
              <a:buFontTx/>
              <a:buChar char="-"/>
            </a:pPr>
            <a:r>
              <a:rPr lang="en-US" altLang="en-US" sz="2000" dirty="0"/>
              <a:t>use '</a:t>
            </a:r>
            <a:r>
              <a:rPr lang="en-US" altLang="en-US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altLang="en-US" sz="2000" dirty="0"/>
              <a:t>' before the field width for left aligned printing</a:t>
            </a:r>
          </a:p>
          <a:p>
            <a:pPr lvl="1">
              <a:buFontTx/>
              <a:buChar char="-"/>
            </a:pPr>
            <a:r>
              <a:rPr lang="en-US" altLang="en-US" sz="2000" dirty="0"/>
              <a:t>use '</a:t>
            </a:r>
            <a:r>
              <a:rPr lang="en-US" altLang="en-US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en-US" sz="2000" dirty="0"/>
              <a:t>’ to pad the left with zeros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53145" y="3277210"/>
            <a:ext cx="7286625" cy="17541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int a = 5, b = 12;</a:t>
            </a:r>
          </a:p>
          <a:p>
            <a:endParaRPr lang="en-US" altLang="en-US" dirty="0"/>
          </a:p>
          <a:p>
            <a:r>
              <a:rPr lang="pt-BR" altLang="en-US" dirty="0"/>
              <a:t>printf ("%d,%d\n", a, b);</a:t>
            </a:r>
          </a:p>
          <a:p>
            <a:r>
              <a:rPr lang="pt-BR" altLang="en-US" dirty="0"/>
              <a:t>printf ("%4d,%4d\n", a, b);</a:t>
            </a:r>
          </a:p>
          <a:p>
            <a:r>
              <a:rPr lang="pt-BR" altLang="en-US" dirty="0"/>
              <a:t>printf ("%</a:t>
            </a:r>
            <a:r>
              <a:rPr lang="pt-BR" altLang="en-US" dirty="0">
                <a:solidFill>
                  <a:srgbClr val="C00000"/>
                </a:solidFill>
              </a:rPr>
              <a:t>-</a:t>
            </a:r>
            <a:r>
              <a:rPr lang="pt-BR" altLang="en-US" dirty="0"/>
              <a:t>4d,%</a:t>
            </a:r>
            <a:r>
              <a:rPr lang="pt-BR" altLang="en-US" dirty="0">
                <a:solidFill>
                  <a:srgbClr val="C00000"/>
                </a:solidFill>
              </a:rPr>
              <a:t>-</a:t>
            </a:r>
            <a:r>
              <a:rPr lang="pt-BR" altLang="en-US" dirty="0"/>
              <a:t>4d\n", a, b);</a:t>
            </a:r>
          </a:p>
          <a:p>
            <a:r>
              <a:rPr lang="pt-BR" altLang="en-US" dirty="0"/>
              <a:t>printf ("%</a:t>
            </a:r>
            <a:r>
              <a:rPr lang="pt-BR" altLang="en-US" dirty="0">
                <a:solidFill>
                  <a:srgbClr val="C00000"/>
                </a:solidFill>
              </a:rPr>
              <a:t>0</a:t>
            </a:r>
            <a:r>
              <a:rPr lang="pt-BR" altLang="en-US" dirty="0"/>
              <a:t>4d,%</a:t>
            </a:r>
            <a:r>
              <a:rPr lang="pt-BR" altLang="en-US" dirty="0">
                <a:solidFill>
                  <a:srgbClr val="C00000"/>
                </a:solidFill>
              </a:rPr>
              <a:t>0</a:t>
            </a:r>
            <a:r>
              <a:rPr lang="pt-BR" altLang="en-US" dirty="0"/>
              <a:t>4d\n", a, b);</a:t>
            </a:r>
            <a:endParaRPr lang="en-US" alt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53145" y="5182210"/>
            <a:ext cx="7286625" cy="1200150"/>
          </a:xfrm>
          <a:prstGeom prst="rect">
            <a:avLst/>
          </a:prstGeom>
          <a:solidFill>
            <a:srgbClr val="ECEAAC"/>
          </a:soli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5,12</a:t>
            </a:r>
          </a:p>
          <a:p>
            <a:pPr>
              <a:defRPr/>
            </a:pPr>
            <a:r>
              <a:rPr lang="en-US" dirty="0"/>
              <a:t>   5,  12</a:t>
            </a:r>
          </a:p>
          <a:p>
            <a:pPr>
              <a:defRPr/>
            </a:pPr>
            <a:r>
              <a:rPr lang="en-US" dirty="0"/>
              <a:t>5   ,12</a:t>
            </a:r>
          </a:p>
          <a:p>
            <a:pPr>
              <a:defRPr/>
            </a:pPr>
            <a:r>
              <a:rPr lang="en-US" dirty="0"/>
              <a:t>0005,0012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EF9C3F-E109-452B-92B8-AA38DD9D52D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6166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- the </a:t>
            </a:r>
            <a:r>
              <a:rPr lang="en-US" altLang="en-US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</a:t>
            </a:r>
            <a:endParaRPr lang="en-US" alt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58950"/>
            <a:ext cx="8156575" cy="455406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dirty="0"/>
              <a:t>The function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 reads from 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altLang="en-US" sz="2400" dirty="0"/>
              <a:t> and, like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, its first argument is a control string with conversion specifiers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The symbol '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altLang="en-US" sz="2400" dirty="0"/>
              <a:t>' is the address operator – the value read is written in the memory space of variable 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dirty="0"/>
              <a:t>The '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en-US" altLang="en-US" sz="2400" dirty="0"/>
              <a:t>' tells </a:t>
            </a: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400" dirty="0"/>
              <a:t> to try to read an integer from the standard input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marL="285750" indent="-285750"/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/>
              <a:t>has a variable number of parameters</a:t>
            </a:r>
          </a:p>
          <a:p>
            <a:pPr marL="285750" indent="-285750">
              <a:spcBef>
                <a:spcPts val="1800"/>
              </a:spcBef>
            </a:pPr>
            <a:r>
              <a:rPr lang="en-US" altLang="en-US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altLang="en-US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returns the number of values successfully read </a:t>
            </a:r>
            <a:r>
              <a:rPr lang="en-US" altLang="en-US" sz="2400" dirty="0"/>
              <a:t>as input</a:t>
            </a:r>
            <a:br>
              <a:rPr lang="en-US" altLang="en-US" sz="2400" dirty="0"/>
            </a:br>
            <a:r>
              <a:rPr lang="en-US" altLang="en-US" sz="2400" dirty="0"/>
              <a:t>(should be number of arguments -1)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853145" y="2518260"/>
            <a:ext cx="7286625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it-IT" altLang="en-US" dirty="0"/>
              <a:t>scanf ("%d", &amp;x);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9B3DCC-0D3C-4AC0-AC35-A6F80B4197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10982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844605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and output – example 1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612775" y="1720840"/>
            <a:ext cx="7781284" cy="341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r>
              <a:rPr lang="en-US" altLang="en-US" dirty="0"/>
              <a:t>#include &lt;</a:t>
            </a:r>
            <a:r>
              <a:rPr lang="en-US" altLang="en-US" dirty="0" err="1"/>
              <a:t>stdio.h</a:t>
            </a:r>
            <a:r>
              <a:rPr lang="en-US" altLang="en-US" dirty="0"/>
              <a:t>&gt;</a:t>
            </a:r>
          </a:p>
          <a:p>
            <a:endParaRPr lang="en-US" altLang="en-US" dirty="0"/>
          </a:p>
          <a:p>
            <a:r>
              <a:rPr lang="en-US" altLang="en-US" dirty="0" err="1"/>
              <a:t>int</a:t>
            </a:r>
            <a:r>
              <a:rPr lang="en-US" altLang="en-US" dirty="0"/>
              <a:t> main() {</a:t>
            </a:r>
          </a:p>
          <a:p>
            <a:endParaRPr lang="en-US" altLang="en-US" dirty="0"/>
          </a:p>
          <a:p>
            <a:r>
              <a:rPr lang="en-US" altLang="en-US" dirty="0"/>
              <a:t>   int n1, n2;</a:t>
            </a:r>
          </a:p>
          <a:p>
            <a:endParaRPr lang="en-US" altLang="en-US" dirty="0"/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("Input two integer numbers:");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scanf</a:t>
            </a:r>
            <a:r>
              <a:rPr lang="en-US" altLang="en-US" dirty="0"/>
              <a:t> ("%</a:t>
            </a:r>
            <a:r>
              <a:rPr lang="en-US" altLang="en-US" dirty="0" err="1"/>
              <a:t>d%d</a:t>
            </a:r>
            <a:r>
              <a:rPr lang="en-US" altLang="en-US" dirty="0"/>
              <a:t>", &amp;n1, &amp;n2);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("\</a:t>
            </a:r>
            <a:r>
              <a:rPr lang="en-US" altLang="en-US" dirty="0" err="1"/>
              <a:t>nThe</a:t>
            </a:r>
            <a:r>
              <a:rPr lang="en-US" altLang="en-US" dirty="0"/>
              <a:t> sum of the two numbers is:\n");</a:t>
            </a:r>
          </a:p>
          <a:p>
            <a:r>
              <a:rPr lang="en-US" altLang="en-US" dirty="0"/>
              <a:t>   </a:t>
            </a:r>
            <a:r>
              <a:rPr lang="en-US" altLang="en-US" dirty="0" err="1"/>
              <a:t>printf</a:t>
            </a:r>
            <a:r>
              <a:rPr lang="en-US" altLang="en-US" dirty="0"/>
              <a:t> ("%d+%d=%d\n", n1,n2,n1+n2);</a:t>
            </a:r>
          </a:p>
          <a:p>
            <a:r>
              <a:rPr lang="en-US" altLang="en-US" dirty="0"/>
              <a:t>   return 0;</a:t>
            </a:r>
          </a:p>
          <a:p>
            <a:r>
              <a:rPr lang="en-US" altLang="en-US" dirty="0"/>
              <a:t>}</a:t>
            </a:r>
          </a:p>
        </p:txBody>
      </p:sp>
      <p:sp>
        <p:nvSpPr>
          <p:cNvPr id="4" name="Rectangle 3"/>
          <p:cNvSpPr/>
          <p:nvPr/>
        </p:nvSpPr>
        <p:spPr>
          <a:xfrm>
            <a:off x="2598730" y="2844225"/>
            <a:ext cx="4532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C00000"/>
                </a:solidFill>
                <a:sym typeface="Wingdings" panose="05000000000000000000" pitchFamily="2" charset="2"/>
              </a:rPr>
              <a:t> </a:t>
            </a:r>
            <a:r>
              <a:rPr lang="en-US" altLang="en-US" sz="1600" dirty="0">
                <a:solidFill>
                  <a:srgbClr val="C00000"/>
                </a:solidFill>
              </a:rPr>
              <a:t>Variables should be defined at top of function</a:t>
            </a:r>
            <a:br>
              <a:rPr lang="en-US" altLang="en-US" sz="1600" dirty="0">
                <a:solidFill>
                  <a:srgbClr val="C00000"/>
                </a:solidFill>
              </a:rPr>
            </a:br>
            <a:r>
              <a:rPr lang="en-US" altLang="en-US" sz="1600" dirty="0">
                <a:solidFill>
                  <a:srgbClr val="C00000"/>
                </a:solidFill>
              </a:rPr>
              <a:t>     (unenforced convention)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5B2ECE-B7FF-4C3F-8C96-2FB37EBD6D84}"/>
              </a:ext>
            </a:extLst>
          </p:cNvPr>
          <p:cNvSpPr/>
          <p:nvPr/>
        </p:nvSpPr>
        <p:spPr>
          <a:xfrm>
            <a:off x="645887" y="5174585"/>
            <a:ext cx="78167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44546A">
                    <a:lumMod val="75000"/>
                  </a:srgbClr>
                </a:solidFill>
              </a:rPr>
              <a:t>code in </a:t>
            </a:r>
            <a:r>
              <a:rPr lang="en-US" altLang="en-US" sz="2000" b="1" dirty="0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/share/recitations/recitation05/</a:t>
            </a:r>
            <a:r>
              <a:rPr lang="en-US" altLang="en-US" sz="2000" b="1" dirty="0" err="1">
                <a:solidFill>
                  <a:srgbClr val="445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sum.c</a:t>
            </a: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0EB0AD-2DEB-4275-856D-1D51F3286AA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29" y="110776"/>
            <a:ext cx="2375576" cy="661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501273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26750</TotalTime>
  <Words>1227</Words>
  <Application>Microsoft Office PowerPoint</Application>
  <PresentationFormat>On-screen Show (4:3)</PresentationFormat>
  <Paragraphs>172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Tahoma</vt:lpstr>
      <vt:lpstr>Times New Roman</vt:lpstr>
      <vt:lpstr>Office Theme</vt:lpstr>
      <vt:lpstr>Recitation 5</vt:lpstr>
      <vt:lpstr>Recitation overview</vt:lpstr>
      <vt:lpstr>Input and output</vt:lpstr>
      <vt:lpstr>Output - the printf function</vt:lpstr>
      <vt:lpstr>Conversion specifiers</vt:lpstr>
      <vt:lpstr>Defining field width</vt:lpstr>
      <vt:lpstr>Defining field width</vt:lpstr>
      <vt:lpstr>Input - the scanf function</vt:lpstr>
      <vt:lpstr>Input and output – example 1</vt:lpstr>
      <vt:lpstr>Input and output – example 1</vt:lpstr>
      <vt:lpstr>Input and output – example 2</vt:lpstr>
      <vt:lpstr>Recitation overview</vt:lpstr>
      <vt:lpstr>Your first C program</vt:lpstr>
      <vt:lpstr>Dealing with compilation errors and warnings – cprog.c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in C - Lecture 4b</dc:title>
  <dc:creator>Ilan Gronau</dc:creator>
  <cp:lastModifiedBy>Shimon Aviram</cp:lastModifiedBy>
  <cp:revision>568</cp:revision>
  <cp:lastPrinted>2017-04-26T10:15:16Z</cp:lastPrinted>
  <dcterms:created xsi:type="dcterms:W3CDTF">2005-05-01T03:49:44Z</dcterms:created>
  <dcterms:modified xsi:type="dcterms:W3CDTF">2022-03-29T18:56:22Z</dcterms:modified>
</cp:coreProperties>
</file>