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3" r:id="rId3"/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70104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1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88125" lIns="88125" spcFirstLastPara="1" rIns="88125" wrap="square" tIns="881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1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88125" lIns="88125" spcFirstLastPara="1" rIns="88125" wrap="square" tIns="881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88125" lIns="88125" spcFirstLastPara="1" rIns="88125" wrap="square" tIns="881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88125" lIns="88125" spcFirstLastPara="1" rIns="88125" wrap="square" tIns="881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50" spcFirstLastPara="1" rIns="93150" wrap="square" tIns="46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88125" lIns="88125" spcFirstLastPara="1" rIns="88125" wrap="square" tIns="88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9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88125" lIns="88125" spcFirstLastPara="1" rIns="88125" wrap="square" tIns="88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9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88125" lIns="88125" spcFirstLastPara="1" rIns="88125" wrap="square" tIns="88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0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88125" lIns="88125" spcFirstLastPara="1" rIns="88125" wrap="square" tIns="88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88125" lIns="88125" spcFirstLastPara="1" rIns="88125" wrap="square" tIns="88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88125" lIns="88125" spcFirstLastPara="1" rIns="88125" wrap="square" tIns="88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88125" lIns="88125" spcFirstLastPara="1" rIns="88125" wrap="square" tIns="88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88125" lIns="88125" spcFirstLastPara="1" rIns="88125" wrap="square" tIns="88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88125" lIns="88125" spcFirstLastPara="1" rIns="88125" wrap="square" tIns="88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88125" lIns="88125" spcFirstLastPara="1" rIns="88125" wrap="square" tIns="88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88125" lIns="88125" spcFirstLastPara="1" rIns="88125" wrap="square" tIns="88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dfe7a0a71_0_0:notes"/>
          <p:cNvSpPr txBox="1"/>
          <p:nvPr>
            <p:ph idx="1" type="body"/>
          </p:nvPr>
        </p:nvSpPr>
        <p:spPr>
          <a:xfrm>
            <a:off x="701040" y="4473893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25" lIns="93275" spcFirstLastPara="1" rIns="93275" wrap="square" tIns="4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Significant market for mission critical core IPs and SoCs.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While they have different standards, they all have the same common requirements.</a:t>
            </a:r>
            <a:endParaRPr/>
          </a:p>
        </p:txBody>
      </p:sp>
      <p:sp>
        <p:nvSpPr>
          <p:cNvPr id="92" name="Google Shape;92;g7dfe7a0a71_0_0:notes"/>
          <p:cNvSpPr/>
          <p:nvPr>
            <p:ph idx="2" type="sldImg"/>
          </p:nvPr>
        </p:nvSpPr>
        <p:spPr>
          <a:xfrm>
            <a:off x="701040" y="1162050"/>
            <a:ext cx="5608200" cy="3137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9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88125" lIns="88125" spcFirstLastPara="1" rIns="88125" wrap="square" tIns="88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9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0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88125" lIns="88125" spcFirstLastPara="1" rIns="88125" wrap="square" tIns="88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0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88125" lIns="88125" spcFirstLastPara="1" rIns="88125" wrap="square" tIns="88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88125" lIns="88125" spcFirstLastPara="1" rIns="88125" wrap="square" tIns="88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88125" lIns="88125" spcFirstLastPara="1" rIns="88125" wrap="square" tIns="88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88125" lIns="88125" spcFirstLastPara="1" rIns="88125" wrap="square" tIns="88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88125" lIns="88125" spcFirstLastPara="1" rIns="88125" wrap="square" tIns="88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88125" lIns="88125" spcFirstLastPara="1" rIns="88125" wrap="square" tIns="88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88125" lIns="88125" spcFirstLastPara="1" rIns="88125" wrap="square" tIns="88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bg>
      <p:bgPr>
        <a:solidFill>
          <a:schemeClr val="dk2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 rot="-5400000">
            <a:off x="5797420" y="463420"/>
            <a:ext cx="6858002" cy="5931157"/>
          </a:xfrm>
          <a:prstGeom prst="rtTriangle">
            <a:avLst/>
          </a:prstGeom>
          <a:solidFill>
            <a:schemeClr val="dk1">
              <a:alpha val="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 txBox="1"/>
          <p:nvPr>
            <p:ph type="ctrTitle"/>
          </p:nvPr>
        </p:nvSpPr>
        <p:spPr>
          <a:xfrm>
            <a:off x="939800" y="3530600"/>
            <a:ext cx="10058400" cy="1377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b="1" i="0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939800" y="5449612"/>
            <a:ext cx="100584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720"/>
              </a:spcBef>
              <a:spcAft>
                <a:spcPts val="0"/>
              </a:spcAft>
              <a:buClr>
                <a:srgbClr val="E5E5E5"/>
              </a:buClr>
              <a:buSzPts val="3600"/>
              <a:buNone/>
              <a:defRPr b="0" i="0" sz="3600">
                <a:solidFill>
                  <a:srgbClr val="E5E5E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16" name="Google Shape;16;p2"/>
          <p:cNvCxnSpPr/>
          <p:nvPr/>
        </p:nvCxnSpPr>
        <p:spPr>
          <a:xfrm>
            <a:off x="939800" y="5196047"/>
            <a:ext cx="10058400" cy="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9800" y="1031942"/>
            <a:ext cx="1775526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/>
          <p:nvPr/>
        </p:nvSpPr>
        <p:spPr>
          <a:xfrm rot="-5400000">
            <a:off x="5797420" y="463420"/>
            <a:ext cx="6858002" cy="5931157"/>
          </a:xfrm>
          <a:prstGeom prst="rtTriangle">
            <a:avLst/>
          </a:prstGeom>
          <a:solidFill>
            <a:schemeClr val="dk1">
              <a:alpha val="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" name="Google Shape;19;p2"/>
          <p:cNvCxnSpPr/>
          <p:nvPr/>
        </p:nvCxnSpPr>
        <p:spPr>
          <a:xfrm>
            <a:off x="939800" y="5196047"/>
            <a:ext cx="10058400" cy="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9800" y="1031942"/>
            <a:ext cx="1775526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/>
          <p:nvPr/>
        </p:nvSpPr>
        <p:spPr>
          <a:xfrm rot="-5400000">
            <a:off x="5797420" y="463420"/>
            <a:ext cx="6858002" cy="5931157"/>
          </a:xfrm>
          <a:prstGeom prst="rtTriangle">
            <a:avLst/>
          </a:prstGeom>
          <a:solidFill>
            <a:schemeClr val="dk1">
              <a:alpha val="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22;p2"/>
          <p:cNvCxnSpPr/>
          <p:nvPr/>
        </p:nvCxnSpPr>
        <p:spPr>
          <a:xfrm>
            <a:off x="939800" y="5196047"/>
            <a:ext cx="10058400" cy="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3" name="Google Shape;2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9800" y="1031942"/>
            <a:ext cx="1775526" cy="64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Title">
  <p:cSld name="3_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/>
        </p:nvSpPr>
        <p:spPr>
          <a:xfrm>
            <a:off x="165632" y="6543394"/>
            <a:ext cx="3906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5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 txBox="1"/>
          <p:nvPr/>
        </p:nvSpPr>
        <p:spPr>
          <a:xfrm>
            <a:off x="165632" y="6543394"/>
            <a:ext cx="3906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050" u="none" cap="none" strike="noStrike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circuit board&#10;&#10;Description automatically generated" id="27" name="Google Shape;27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448175" y="0"/>
            <a:ext cx="7743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idx="1" type="body"/>
          </p:nvPr>
        </p:nvSpPr>
        <p:spPr>
          <a:xfrm>
            <a:off x="979077" y="1079292"/>
            <a:ext cx="10881360" cy="53448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algn="l">
              <a:spcBef>
                <a:spcPts val="720"/>
              </a:spcBef>
              <a:spcAft>
                <a:spcPts val="0"/>
              </a:spcAft>
              <a:buClr>
                <a:srgbClr val="3C3C3C"/>
              </a:buClr>
              <a:buSzPts val="3600"/>
              <a:buChar char="•"/>
              <a:defRPr b="0" sz="360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algn="l">
              <a:spcBef>
                <a:spcPts val="64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–"/>
              <a:defRPr b="0" sz="32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algn="l">
              <a:spcBef>
                <a:spcPts val="56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 b="0" sz="2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algn="l">
              <a:spcBef>
                <a:spcPts val="56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–"/>
              <a:defRPr b="0" sz="2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algn="l">
              <a:spcBef>
                <a:spcPts val="56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»"/>
              <a:defRPr b="0" sz="2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type="title"/>
          </p:nvPr>
        </p:nvSpPr>
        <p:spPr>
          <a:xfrm>
            <a:off x="974620" y="-39978"/>
            <a:ext cx="10890274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  <a:defRPr b="1" i="0" sz="5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4" name="Google Shape;34;p5"/>
          <p:cNvCxnSpPr/>
          <p:nvPr/>
        </p:nvCxnSpPr>
        <p:spPr>
          <a:xfrm>
            <a:off x="979077" y="699100"/>
            <a:ext cx="10881360" cy="0"/>
          </a:xfrm>
          <a:prstGeom prst="straightConnector1">
            <a:avLst/>
          </a:prstGeom>
          <a:noFill/>
          <a:ln cap="flat" cmpd="sng" w="12700">
            <a:solidFill>
              <a:srgbClr val="EDEDED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5" name="Google Shape;35;p5"/>
          <p:cNvPicPr preferRelativeResize="0"/>
          <p:nvPr/>
        </p:nvPicPr>
        <p:blipFill rotWithShape="1">
          <a:blip r:embed="rId2">
            <a:alphaModFix/>
          </a:blip>
          <a:srcRect b="0" l="0" r="64271" t="0"/>
          <a:stretch/>
        </p:blipFill>
        <p:spPr>
          <a:xfrm>
            <a:off x="161858" y="214635"/>
            <a:ext cx="398247" cy="372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Google Shape;36;p5"/>
          <p:cNvCxnSpPr/>
          <p:nvPr/>
        </p:nvCxnSpPr>
        <p:spPr>
          <a:xfrm>
            <a:off x="727419" y="0"/>
            <a:ext cx="0" cy="6858000"/>
          </a:xfrm>
          <a:prstGeom prst="straightConnector1">
            <a:avLst/>
          </a:prstGeom>
          <a:noFill/>
          <a:ln cap="flat" cmpd="sng" w="12700">
            <a:solidFill>
              <a:srgbClr val="EDEDED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7" name="Google Shape;37;p5"/>
          <p:cNvPicPr preferRelativeResize="0"/>
          <p:nvPr/>
        </p:nvPicPr>
        <p:blipFill rotWithShape="1">
          <a:blip r:embed="rId2">
            <a:alphaModFix/>
          </a:blip>
          <a:srcRect b="26304" l="40689" r="0" t="15504"/>
          <a:stretch/>
        </p:blipFill>
        <p:spPr>
          <a:xfrm rot="-5400000">
            <a:off x="66402" y="5868868"/>
            <a:ext cx="589157" cy="1929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" name="Google Shape;38;p5"/>
          <p:cNvCxnSpPr/>
          <p:nvPr/>
        </p:nvCxnSpPr>
        <p:spPr>
          <a:xfrm rot="10800000">
            <a:off x="200960" y="6424110"/>
            <a:ext cx="32004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5"/>
          <p:cNvSpPr txBox="1"/>
          <p:nvPr/>
        </p:nvSpPr>
        <p:spPr>
          <a:xfrm>
            <a:off x="165632" y="6543394"/>
            <a:ext cx="390696" cy="1615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5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" name="Google Shape;40;p5"/>
          <p:cNvCxnSpPr/>
          <p:nvPr/>
        </p:nvCxnSpPr>
        <p:spPr>
          <a:xfrm>
            <a:off x="979077" y="699100"/>
            <a:ext cx="10881360" cy="0"/>
          </a:xfrm>
          <a:prstGeom prst="straightConnector1">
            <a:avLst/>
          </a:prstGeom>
          <a:noFill/>
          <a:ln cap="flat" cmpd="sng" w="12700">
            <a:solidFill>
              <a:srgbClr val="EDEDED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/>
          </a:blip>
          <a:srcRect b="0" l="0" r="64271" t="0"/>
          <a:stretch/>
        </p:blipFill>
        <p:spPr>
          <a:xfrm>
            <a:off x="161858" y="214635"/>
            <a:ext cx="398247" cy="372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5"/>
          <p:cNvCxnSpPr/>
          <p:nvPr/>
        </p:nvCxnSpPr>
        <p:spPr>
          <a:xfrm>
            <a:off x="727419" y="0"/>
            <a:ext cx="0" cy="6858000"/>
          </a:xfrm>
          <a:prstGeom prst="straightConnector1">
            <a:avLst/>
          </a:prstGeom>
          <a:noFill/>
          <a:ln cap="flat" cmpd="sng" w="12700">
            <a:solidFill>
              <a:srgbClr val="EDEDED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3" name="Google Shape;43;p5"/>
          <p:cNvPicPr preferRelativeResize="0"/>
          <p:nvPr/>
        </p:nvPicPr>
        <p:blipFill rotWithShape="1">
          <a:blip r:embed="rId2">
            <a:alphaModFix/>
          </a:blip>
          <a:srcRect b="26304" l="40689" r="0" t="15504"/>
          <a:stretch/>
        </p:blipFill>
        <p:spPr>
          <a:xfrm rot="-5400000">
            <a:off x="66402" y="5868868"/>
            <a:ext cx="589157" cy="1929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" name="Google Shape;44;p5"/>
          <p:cNvCxnSpPr/>
          <p:nvPr/>
        </p:nvCxnSpPr>
        <p:spPr>
          <a:xfrm rot="10800000">
            <a:off x="200960" y="6424110"/>
            <a:ext cx="32004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5"/>
          <p:cNvSpPr txBox="1"/>
          <p:nvPr/>
        </p:nvSpPr>
        <p:spPr>
          <a:xfrm>
            <a:off x="165632" y="6543394"/>
            <a:ext cx="390696" cy="1615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5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" name="Google Shape;46;p5"/>
          <p:cNvCxnSpPr/>
          <p:nvPr/>
        </p:nvCxnSpPr>
        <p:spPr>
          <a:xfrm>
            <a:off x="979077" y="699100"/>
            <a:ext cx="10881360" cy="0"/>
          </a:xfrm>
          <a:prstGeom prst="straightConnector1">
            <a:avLst/>
          </a:prstGeom>
          <a:noFill/>
          <a:ln cap="flat" cmpd="sng" w="12700">
            <a:solidFill>
              <a:srgbClr val="EDEDED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7" name="Google Shape;47;p5"/>
          <p:cNvPicPr preferRelativeResize="0"/>
          <p:nvPr/>
        </p:nvPicPr>
        <p:blipFill rotWithShape="1">
          <a:blip r:embed="rId2">
            <a:alphaModFix/>
          </a:blip>
          <a:srcRect b="0" l="0" r="64271" t="0"/>
          <a:stretch/>
        </p:blipFill>
        <p:spPr>
          <a:xfrm>
            <a:off x="161858" y="214635"/>
            <a:ext cx="398247" cy="372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" name="Google Shape;48;p5"/>
          <p:cNvCxnSpPr/>
          <p:nvPr/>
        </p:nvCxnSpPr>
        <p:spPr>
          <a:xfrm>
            <a:off x="727419" y="0"/>
            <a:ext cx="0" cy="6858000"/>
          </a:xfrm>
          <a:prstGeom prst="straightConnector1">
            <a:avLst/>
          </a:prstGeom>
          <a:noFill/>
          <a:ln cap="flat" cmpd="sng" w="12700">
            <a:solidFill>
              <a:srgbClr val="EDEDED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9" name="Google Shape;49;p5"/>
          <p:cNvPicPr preferRelativeResize="0"/>
          <p:nvPr/>
        </p:nvPicPr>
        <p:blipFill rotWithShape="1">
          <a:blip r:embed="rId2">
            <a:alphaModFix/>
          </a:blip>
          <a:srcRect b="26304" l="40689" r="0" t="15504"/>
          <a:stretch/>
        </p:blipFill>
        <p:spPr>
          <a:xfrm rot="-5400000">
            <a:off x="66402" y="5868868"/>
            <a:ext cx="589157" cy="1929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" name="Google Shape;50;p5"/>
          <p:cNvCxnSpPr/>
          <p:nvPr/>
        </p:nvCxnSpPr>
        <p:spPr>
          <a:xfrm rot="10800000">
            <a:off x="200960" y="6424110"/>
            <a:ext cx="32004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5"/>
          <p:cNvSpPr txBox="1"/>
          <p:nvPr/>
        </p:nvSpPr>
        <p:spPr>
          <a:xfrm>
            <a:off x="165632" y="6543394"/>
            <a:ext cx="390696" cy="1615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5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and Content">
  <p:cSld name="1_Title and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/>
          <p:nvPr>
            <p:ph idx="1" type="body"/>
          </p:nvPr>
        </p:nvSpPr>
        <p:spPr>
          <a:xfrm>
            <a:off x="979077" y="1272211"/>
            <a:ext cx="10881360" cy="51518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algn="l">
              <a:spcBef>
                <a:spcPts val="720"/>
              </a:spcBef>
              <a:spcAft>
                <a:spcPts val="0"/>
              </a:spcAft>
              <a:buClr>
                <a:srgbClr val="3C3C3C"/>
              </a:buClr>
              <a:buSzPts val="3600"/>
              <a:buChar char="•"/>
              <a:defRPr b="0" sz="360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algn="l">
              <a:spcBef>
                <a:spcPts val="64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–"/>
              <a:defRPr b="0" sz="32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algn="l">
              <a:spcBef>
                <a:spcPts val="56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  <a:defRPr b="0" sz="2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algn="l">
              <a:spcBef>
                <a:spcPts val="56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–"/>
              <a:defRPr b="0" sz="2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algn="l">
              <a:spcBef>
                <a:spcPts val="56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»"/>
              <a:defRPr b="0" sz="2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type="title"/>
          </p:nvPr>
        </p:nvSpPr>
        <p:spPr>
          <a:xfrm>
            <a:off x="974620" y="-39978"/>
            <a:ext cx="10890274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  <a:defRPr b="1" i="0" sz="5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5" name="Google Shape;55;p6"/>
          <p:cNvPicPr preferRelativeResize="0"/>
          <p:nvPr/>
        </p:nvPicPr>
        <p:blipFill rotWithShape="1">
          <a:blip r:embed="rId2">
            <a:alphaModFix/>
          </a:blip>
          <a:srcRect b="0" l="0" r="64271" t="0"/>
          <a:stretch/>
        </p:blipFill>
        <p:spPr>
          <a:xfrm>
            <a:off x="161858" y="214635"/>
            <a:ext cx="398247" cy="372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Google Shape;56;p6"/>
          <p:cNvCxnSpPr/>
          <p:nvPr/>
        </p:nvCxnSpPr>
        <p:spPr>
          <a:xfrm>
            <a:off x="727419" y="0"/>
            <a:ext cx="0" cy="6858000"/>
          </a:xfrm>
          <a:prstGeom prst="straightConnector1">
            <a:avLst/>
          </a:prstGeom>
          <a:noFill/>
          <a:ln cap="flat" cmpd="sng" w="12700">
            <a:solidFill>
              <a:srgbClr val="EDEDED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7" name="Google Shape;57;p6"/>
          <p:cNvPicPr preferRelativeResize="0"/>
          <p:nvPr/>
        </p:nvPicPr>
        <p:blipFill rotWithShape="1">
          <a:blip r:embed="rId2">
            <a:alphaModFix/>
          </a:blip>
          <a:srcRect b="26304" l="40689" r="0" t="15504"/>
          <a:stretch/>
        </p:blipFill>
        <p:spPr>
          <a:xfrm rot="-5400000">
            <a:off x="66402" y="5868868"/>
            <a:ext cx="589157" cy="1929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" name="Google Shape;58;p6"/>
          <p:cNvCxnSpPr/>
          <p:nvPr/>
        </p:nvCxnSpPr>
        <p:spPr>
          <a:xfrm rot="10800000">
            <a:off x="200960" y="6424110"/>
            <a:ext cx="32004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" name="Google Shape;59;p6"/>
          <p:cNvSpPr txBox="1"/>
          <p:nvPr/>
        </p:nvSpPr>
        <p:spPr>
          <a:xfrm>
            <a:off x="165632" y="6543394"/>
            <a:ext cx="390696" cy="1615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5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6"/>
          <p:cNvPicPr preferRelativeResize="0"/>
          <p:nvPr/>
        </p:nvPicPr>
        <p:blipFill rotWithShape="1">
          <a:blip r:embed="rId2">
            <a:alphaModFix/>
          </a:blip>
          <a:srcRect b="0" l="0" r="64271" t="0"/>
          <a:stretch/>
        </p:blipFill>
        <p:spPr>
          <a:xfrm>
            <a:off x="161858" y="214635"/>
            <a:ext cx="398247" cy="372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" name="Google Shape;61;p6"/>
          <p:cNvCxnSpPr/>
          <p:nvPr/>
        </p:nvCxnSpPr>
        <p:spPr>
          <a:xfrm>
            <a:off x="727419" y="0"/>
            <a:ext cx="0" cy="6858000"/>
          </a:xfrm>
          <a:prstGeom prst="straightConnector1">
            <a:avLst/>
          </a:prstGeom>
          <a:noFill/>
          <a:ln cap="flat" cmpd="sng" w="12700">
            <a:solidFill>
              <a:srgbClr val="EDEDED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2" name="Google Shape;62;p6"/>
          <p:cNvPicPr preferRelativeResize="0"/>
          <p:nvPr/>
        </p:nvPicPr>
        <p:blipFill rotWithShape="1">
          <a:blip r:embed="rId2">
            <a:alphaModFix/>
          </a:blip>
          <a:srcRect b="26304" l="40689" r="0" t="15504"/>
          <a:stretch/>
        </p:blipFill>
        <p:spPr>
          <a:xfrm rot="-5400000">
            <a:off x="66402" y="5868868"/>
            <a:ext cx="589157" cy="1929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6"/>
          <p:cNvCxnSpPr/>
          <p:nvPr/>
        </p:nvCxnSpPr>
        <p:spPr>
          <a:xfrm rot="10800000">
            <a:off x="200960" y="6424110"/>
            <a:ext cx="32004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" name="Google Shape;64;p6"/>
          <p:cNvSpPr txBox="1"/>
          <p:nvPr/>
        </p:nvSpPr>
        <p:spPr>
          <a:xfrm>
            <a:off x="165632" y="6543394"/>
            <a:ext cx="390696" cy="1615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5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" name="Google Shape;65;p6"/>
          <p:cNvCxnSpPr/>
          <p:nvPr/>
        </p:nvCxnSpPr>
        <p:spPr>
          <a:xfrm>
            <a:off x="979077" y="1079292"/>
            <a:ext cx="10881360" cy="0"/>
          </a:xfrm>
          <a:prstGeom prst="straightConnector1">
            <a:avLst/>
          </a:prstGeom>
          <a:noFill/>
          <a:ln cap="flat" cmpd="sng" w="12700">
            <a:solidFill>
              <a:srgbClr val="EDEDED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6" name="Google Shape;66;p6"/>
          <p:cNvPicPr preferRelativeResize="0"/>
          <p:nvPr/>
        </p:nvPicPr>
        <p:blipFill rotWithShape="1">
          <a:blip r:embed="rId2">
            <a:alphaModFix/>
          </a:blip>
          <a:srcRect b="0" l="0" r="64271" t="0"/>
          <a:stretch/>
        </p:blipFill>
        <p:spPr>
          <a:xfrm>
            <a:off x="161858" y="214635"/>
            <a:ext cx="398247" cy="3721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6"/>
          <p:cNvCxnSpPr/>
          <p:nvPr/>
        </p:nvCxnSpPr>
        <p:spPr>
          <a:xfrm>
            <a:off x="727419" y="0"/>
            <a:ext cx="0" cy="6858000"/>
          </a:xfrm>
          <a:prstGeom prst="straightConnector1">
            <a:avLst/>
          </a:prstGeom>
          <a:noFill/>
          <a:ln cap="flat" cmpd="sng" w="12700">
            <a:solidFill>
              <a:srgbClr val="EDEDED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8" name="Google Shape;68;p6"/>
          <p:cNvPicPr preferRelativeResize="0"/>
          <p:nvPr/>
        </p:nvPicPr>
        <p:blipFill rotWithShape="1">
          <a:blip r:embed="rId2">
            <a:alphaModFix/>
          </a:blip>
          <a:srcRect b="26304" l="40689" r="0" t="15504"/>
          <a:stretch/>
        </p:blipFill>
        <p:spPr>
          <a:xfrm rot="-5400000">
            <a:off x="66402" y="5868868"/>
            <a:ext cx="589157" cy="1929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" name="Google Shape;69;p6"/>
          <p:cNvCxnSpPr/>
          <p:nvPr/>
        </p:nvCxnSpPr>
        <p:spPr>
          <a:xfrm rot="10800000">
            <a:off x="200960" y="6424110"/>
            <a:ext cx="32004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6"/>
          <p:cNvSpPr txBox="1"/>
          <p:nvPr/>
        </p:nvSpPr>
        <p:spPr>
          <a:xfrm>
            <a:off x="165632" y="6543394"/>
            <a:ext cx="390696" cy="1615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05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05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bg>
      <p:bgPr>
        <a:solidFill>
          <a:schemeClr val="dk2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"/>
          <p:cNvSpPr/>
          <p:nvPr/>
        </p:nvSpPr>
        <p:spPr>
          <a:xfrm rot="-5400000">
            <a:off x="5797420" y="463420"/>
            <a:ext cx="6858002" cy="5931157"/>
          </a:xfrm>
          <a:prstGeom prst="rtTriangle">
            <a:avLst/>
          </a:prstGeom>
          <a:solidFill>
            <a:schemeClr val="dk1">
              <a:alpha val="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7"/>
          <p:cNvSpPr txBox="1"/>
          <p:nvPr>
            <p:ph type="ctrTitle"/>
          </p:nvPr>
        </p:nvSpPr>
        <p:spPr>
          <a:xfrm>
            <a:off x="939800" y="3530600"/>
            <a:ext cx="10058400" cy="1377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b="1" i="0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1" type="subTitle"/>
          </p:nvPr>
        </p:nvSpPr>
        <p:spPr>
          <a:xfrm>
            <a:off x="939800" y="5449612"/>
            <a:ext cx="100584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720"/>
              </a:spcBef>
              <a:spcAft>
                <a:spcPts val="0"/>
              </a:spcAft>
              <a:buClr>
                <a:srgbClr val="E5E5E5"/>
              </a:buClr>
              <a:buSzPts val="3600"/>
              <a:buNone/>
              <a:defRPr b="0" i="0" sz="3600">
                <a:solidFill>
                  <a:srgbClr val="E5E5E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667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cxnSp>
        <p:nvCxnSpPr>
          <p:cNvPr id="75" name="Google Shape;75;p7"/>
          <p:cNvCxnSpPr/>
          <p:nvPr/>
        </p:nvCxnSpPr>
        <p:spPr>
          <a:xfrm>
            <a:off x="939800" y="5196047"/>
            <a:ext cx="10058400" cy="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6" name="Google Shape;7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9800" y="1031942"/>
            <a:ext cx="1775526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7"/>
          <p:cNvSpPr/>
          <p:nvPr/>
        </p:nvSpPr>
        <p:spPr>
          <a:xfrm rot="-5400000">
            <a:off x="5797420" y="463420"/>
            <a:ext cx="6858002" cy="5931157"/>
          </a:xfrm>
          <a:prstGeom prst="rtTriangle">
            <a:avLst/>
          </a:prstGeom>
          <a:solidFill>
            <a:schemeClr val="dk1">
              <a:alpha val="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" name="Google Shape;78;p7"/>
          <p:cNvCxnSpPr/>
          <p:nvPr/>
        </p:nvCxnSpPr>
        <p:spPr>
          <a:xfrm>
            <a:off x="939800" y="5196047"/>
            <a:ext cx="10058400" cy="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9" name="Google Shape;7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9800" y="1031942"/>
            <a:ext cx="1775526" cy="64008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7"/>
          <p:cNvSpPr/>
          <p:nvPr/>
        </p:nvSpPr>
        <p:spPr>
          <a:xfrm rot="-5400000">
            <a:off x="5797420" y="463420"/>
            <a:ext cx="6858002" cy="5931157"/>
          </a:xfrm>
          <a:prstGeom prst="rtTriangle">
            <a:avLst/>
          </a:prstGeom>
          <a:solidFill>
            <a:schemeClr val="dk1">
              <a:alpha val="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" name="Google Shape;81;p7"/>
          <p:cNvCxnSpPr/>
          <p:nvPr/>
        </p:nvCxnSpPr>
        <p:spPr>
          <a:xfrm>
            <a:off x="939800" y="5196047"/>
            <a:ext cx="10058400" cy="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2" name="Google Shape;8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9800" y="1031942"/>
            <a:ext cx="1775526" cy="64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51994" y="402463"/>
            <a:ext cx="10830405" cy="464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51994" y="1124262"/>
            <a:ext cx="10830406" cy="4645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7954" lvl="5" marL="2743200" marR="0" rtl="0" algn="l"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7954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7954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7954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751994" y="402463"/>
            <a:ext cx="10830405" cy="464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751994" y="1124262"/>
            <a:ext cx="10830406" cy="4645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97954" lvl="5" marL="27432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97954" lvl="6" marL="32004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97954" lvl="7" marL="36576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97954" lvl="8" marL="4114800" marR="0" rtl="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b="0" i="0" sz="26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1"/>
    <p:sldLayoutId id="2147483651" r:id="rId2"/>
    <p:sldLayoutId id="2147483652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 txBox="1"/>
          <p:nvPr>
            <p:ph type="ctrTitle"/>
          </p:nvPr>
        </p:nvSpPr>
        <p:spPr>
          <a:xfrm>
            <a:off x="939800" y="3530600"/>
            <a:ext cx="10058400" cy="1377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/>
              <a:t>Building and Verifying Hardware Systems at SiFive using Coq</a:t>
            </a:r>
            <a:endParaRPr/>
          </a:p>
        </p:txBody>
      </p:sp>
      <p:sp>
        <p:nvSpPr>
          <p:cNvPr id="88" name="Google Shape;88;p8"/>
          <p:cNvSpPr txBox="1"/>
          <p:nvPr>
            <p:ph idx="1" type="subTitle"/>
          </p:nvPr>
        </p:nvSpPr>
        <p:spPr>
          <a:xfrm>
            <a:off x="939800" y="5449612"/>
            <a:ext cx="100584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5E5E5"/>
              </a:buClr>
              <a:buSzPts val="3600"/>
              <a:buNone/>
            </a:pPr>
            <a:r>
              <a:rPr lang="en-US"/>
              <a:t>Murali Vijayaraghavan, NESVD 2019</a:t>
            </a:r>
            <a:endParaRPr/>
          </a:p>
        </p:txBody>
      </p:sp>
      <p:sp>
        <p:nvSpPr>
          <p:cNvPr id="89" name="Google Shape;89;p8"/>
          <p:cNvSpPr txBox="1"/>
          <p:nvPr/>
        </p:nvSpPr>
        <p:spPr>
          <a:xfrm>
            <a:off x="9894900" y="6287700"/>
            <a:ext cx="8212500" cy="9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2020, SiFive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"/>
          <p:cNvSpPr txBox="1"/>
          <p:nvPr>
            <p:ph idx="1" type="body"/>
          </p:nvPr>
        </p:nvSpPr>
        <p:spPr>
          <a:xfrm>
            <a:off x="979077" y="1590261"/>
            <a:ext cx="10881360" cy="4833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2425" lvl="0" marL="352425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3600"/>
              <a:buChar char="•"/>
            </a:pPr>
            <a:r>
              <a:rPr lang="en-US"/>
              <a:t>Gives the semantics (in CIC) of (single-threaded) program execution on a RISC-V processor</a:t>
            </a:r>
            <a:endParaRPr/>
          </a:p>
          <a:p>
            <a:pPr indent="-452438" lvl="1" marL="860425" rtl="0" algn="l">
              <a:spcBef>
                <a:spcPts val="64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–"/>
            </a:pPr>
            <a:r>
              <a:rPr lang="en-US"/>
              <a:t>All Integer/FPU Ops for 32/64 bits values, 32/16-bit instructions</a:t>
            </a:r>
            <a:endParaRPr/>
          </a:p>
          <a:p>
            <a:pPr indent="-452438" lvl="1" marL="860425" rtl="0" algn="l">
              <a:spcBef>
                <a:spcPts val="64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–"/>
            </a:pPr>
            <a:r>
              <a:rPr lang="en-US"/>
              <a:t>Supervisor mode + virtual memory</a:t>
            </a:r>
            <a:endParaRPr/>
          </a:p>
          <a:p>
            <a:pPr indent="-452438" lvl="1" marL="860425" rtl="0" algn="l">
              <a:spcBef>
                <a:spcPts val="64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–"/>
            </a:pPr>
            <a:r>
              <a:rPr lang="en-US"/>
              <a:t>Interrupt handling</a:t>
            </a:r>
            <a:endParaRPr/>
          </a:p>
          <a:p>
            <a:pPr indent="-452438" lvl="1" marL="860425" rtl="0" algn="l">
              <a:spcBef>
                <a:spcPts val="64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–"/>
            </a:pPr>
            <a:r>
              <a:rPr lang="en-US"/>
              <a:t>Memory-mapped devices</a:t>
            </a:r>
            <a:endParaRPr/>
          </a:p>
          <a:p>
            <a:pPr indent="-452438" lvl="1" marL="860425" rtl="0" algn="l">
              <a:spcBef>
                <a:spcPts val="64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–"/>
            </a:pPr>
            <a:r>
              <a:rPr lang="en-US"/>
              <a:t>Debug mode</a:t>
            </a:r>
            <a:endParaRPr/>
          </a:p>
        </p:txBody>
      </p:sp>
      <p:sp>
        <p:nvSpPr>
          <p:cNvPr id="257" name="Google Shape;257;p17"/>
          <p:cNvSpPr txBox="1"/>
          <p:nvPr>
            <p:ph type="title"/>
          </p:nvPr>
        </p:nvSpPr>
        <p:spPr>
          <a:xfrm>
            <a:off x="974620" y="338554"/>
            <a:ext cx="10890274" cy="67710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 sz="4400"/>
              <a:t>RISC-V ISA Specification</a:t>
            </a:r>
            <a:endParaRPr/>
          </a:p>
        </p:txBody>
      </p:sp>
      <p:sp>
        <p:nvSpPr>
          <p:cNvPr id="258" name="Google Shape;258;p17"/>
          <p:cNvSpPr txBox="1"/>
          <p:nvPr/>
        </p:nvSpPr>
        <p:spPr>
          <a:xfrm>
            <a:off x="9894900" y="6287700"/>
            <a:ext cx="8212500" cy="9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© 2020, SiFive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8"/>
          <p:cNvSpPr txBox="1"/>
          <p:nvPr>
            <p:ph idx="1" type="body"/>
          </p:nvPr>
        </p:nvSpPr>
        <p:spPr>
          <a:xfrm>
            <a:off x="979077" y="1590261"/>
            <a:ext cx="10881360" cy="4833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2425" lvl="0" marL="352425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3600"/>
              <a:buChar char="•"/>
            </a:pPr>
            <a:r>
              <a:rPr lang="en-US"/>
              <a:t>Same library is used both for specification and for implementation-related artifacts</a:t>
            </a:r>
            <a:endParaRPr/>
          </a:p>
          <a:p>
            <a:pPr indent="-452438" lvl="1" marL="860425" rtl="0" algn="l">
              <a:spcBef>
                <a:spcPts val="64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–"/>
            </a:pPr>
            <a:r>
              <a:rPr lang="en-US"/>
              <a:t>These goals are contradicting as specification requires simplicity vs implementation requires optimization</a:t>
            </a:r>
            <a:endParaRPr/>
          </a:p>
          <a:p>
            <a:pPr indent="-452438" lvl="1" marL="860425" rtl="0" algn="l">
              <a:spcBef>
                <a:spcPts val="64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–"/>
            </a:pPr>
            <a:r>
              <a:rPr lang="en-US"/>
              <a:t>But reusing code of components, such as the instruction execution unit, in spec and implementation reduces proof burden!</a:t>
            </a:r>
            <a:endParaRPr/>
          </a:p>
        </p:txBody>
      </p:sp>
      <p:sp>
        <p:nvSpPr>
          <p:cNvPr id="264" name="Google Shape;264;p18"/>
          <p:cNvSpPr txBox="1"/>
          <p:nvPr>
            <p:ph type="title"/>
          </p:nvPr>
        </p:nvSpPr>
        <p:spPr>
          <a:xfrm>
            <a:off x="974620" y="0"/>
            <a:ext cx="10890274" cy="1354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 sz="4400"/>
              <a:t>Specification vs library of components for implementation</a:t>
            </a:r>
            <a:endParaRPr/>
          </a:p>
        </p:txBody>
      </p:sp>
      <p:sp>
        <p:nvSpPr>
          <p:cNvPr id="265" name="Google Shape;265;p18"/>
          <p:cNvSpPr txBox="1"/>
          <p:nvPr/>
        </p:nvSpPr>
        <p:spPr>
          <a:xfrm>
            <a:off x="9894900" y="6287700"/>
            <a:ext cx="8212500" cy="9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© 2020, SiFive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9"/>
          <p:cNvSpPr txBox="1"/>
          <p:nvPr>
            <p:ph idx="1" type="body"/>
          </p:nvPr>
        </p:nvSpPr>
        <p:spPr>
          <a:xfrm>
            <a:off x="813295" y="1169003"/>
            <a:ext cx="11212923" cy="26275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3600"/>
              <a:buNone/>
            </a:pPr>
            <a:r>
              <a:rPr lang="en-US"/>
              <a:t>Keep Data Entry separate from execution details</a:t>
            </a:r>
            <a:endParaRPr/>
          </a:p>
          <a:p>
            <a:pPr indent="-452438" lvl="1" marL="860425" rtl="0" algn="l">
              <a:spcBef>
                <a:spcPts val="64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–"/>
            </a:pPr>
            <a:r>
              <a:rPr lang="en-US"/>
              <a:t>Instruction format, semantics</a:t>
            </a:r>
            <a:endParaRPr/>
          </a:p>
          <a:p>
            <a:pPr indent="-452438" lvl="1" marL="860425" rtl="0" algn="l">
              <a:spcBef>
                <a:spcPts val="64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–"/>
            </a:pPr>
            <a:r>
              <a:rPr lang="en-US"/>
              <a:t>IO Device Information</a:t>
            </a:r>
            <a:endParaRPr/>
          </a:p>
          <a:p>
            <a:pPr indent="-452438" lvl="1" marL="860425" rtl="0" algn="l">
              <a:spcBef>
                <a:spcPts val="64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–"/>
            </a:pPr>
            <a:r>
              <a:rPr lang="en-US"/>
              <a:t>Privileged-mode register specs</a:t>
            </a:r>
            <a:endParaRPr/>
          </a:p>
        </p:txBody>
      </p:sp>
      <p:sp>
        <p:nvSpPr>
          <p:cNvPr id="271" name="Google Shape;271;p19"/>
          <p:cNvSpPr txBox="1"/>
          <p:nvPr>
            <p:ph type="title"/>
          </p:nvPr>
        </p:nvSpPr>
        <p:spPr>
          <a:xfrm>
            <a:off x="979077" y="289818"/>
            <a:ext cx="10881360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/>
              <a:t>Balancing Spec and Implementation components</a:t>
            </a:r>
            <a:endParaRPr/>
          </a:p>
        </p:txBody>
      </p:sp>
      <p:grpSp>
        <p:nvGrpSpPr>
          <p:cNvPr id="272" name="Google Shape;272;p19"/>
          <p:cNvGrpSpPr/>
          <p:nvPr/>
        </p:nvGrpSpPr>
        <p:grpSpPr>
          <a:xfrm>
            <a:off x="1740157" y="2287820"/>
            <a:ext cx="8711685" cy="4570180"/>
            <a:chOff x="1740157" y="2287820"/>
            <a:chExt cx="8711685" cy="4570180"/>
          </a:xfrm>
        </p:grpSpPr>
        <p:sp>
          <p:nvSpPr>
            <p:cNvPr id="273" name="Google Shape;273;p19"/>
            <p:cNvSpPr/>
            <p:nvPr/>
          </p:nvSpPr>
          <p:spPr>
            <a:xfrm>
              <a:off x="8758911" y="3040481"/>
              <a:ext cx="1534333" cy="3660223"/>
            </a:xfrm>
            <a:custGeom>
              <a:rect b="b" l="l" r="r" t="t"/>
              <a:pathLst>
                <a:path extrusionOk="0" h="5176434" w="1534333">
                  <a:moveTo>
                    <a:pt x="46495" y="4664990"/>
                  </a:moveTo>
                  <a:lnTo>
                    <a:pt x="46495" y="5176434"/>
                  </a:lnTo>
                  <a:lnTo>
                    <a:pt x="1534333" y="5176434"/>
                  </a:lnTo>
                  <a:lnTo>
                    <a:pt x="1534333" y="0"/>
                  </a:lnTo>
                  <a:lnTo>
                    <a:pt x="0" y="0"/>
                  </a:lnTo>
                  <a:lnTo>
                    <a:pt x="0" y="44945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9"/>
            <p:cNvSpPr/>
            <p:nvPr/>
          </p:nvSpPr>
          <p:spPr>
            <a:xfrm>
              <a:off x="1740157" y="3458264"/>
              <a:ext cx="4978695" cy="3399736"/>
            </a:xfrm>
            <a:prstGeom prst="rect">
              <a:avLst/>
            </a:prstGeom>
            <a:noFill/>
            <a:ln cap="flat" cmpd="sng" w="25400">
              <a:solidFill>
                <a:srgbClr val="2F97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5" name="Google Shape;275;p19"/>
            <p:cNvCxnSpPr>
              <a:endCxn id="276" idx="1"/>
            </p:cNvCxnSpPr>
            <p:nvPr/>
          </p:nvCxnSpPr>
          <p:spPr>
            <a:xfrm flipH="1" rot="10800000">
              <a:off x="6718853" y="3591798"/>
              <a:ext cx="1199400" cy="692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277" name="Google Shape;277;p19"/>
            <p:cNvCxnSpPr>
              <a:stCxn id="274" idx="3"/>
              <a:endCxn id="278" idx="1"/>
            </p:cNvCxnSpPr>
            <p:nvPr/>
          </p:nvCxnSpPr>
          <p:spPr>
            <a:xfrm flipH="1" rot="10800000">
              <a:off x="6718852" y="4284232"/>
              <a:ext cx="1199400" cy="873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279" name="Google Shape;279;p19"/>
            <p:cNvCxnSpPr>
              <a:endCxn id="280" idx="1"/>
            </p:cNvCxnSpPr>
            <p:nvPr/>
          </p:nvCxnSpPr>
          <p:spPr>
            <a:xfrm flipH="1" rot="10800000">
              <a:off x="6718853" y="4976796"/>
              <a:ext cx="1199400" cy="498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281" name="Google Shape;281;p19"/>
            <p:cNvCxnSpPr>
              <a:endCxn id="282" idx="1"/>
            </p:cNvCxnSpPr>
            <p:nvPr/>
          </p:nvCxnSpPr>
          <p:spPr>
            <a:xfrm>
              <a:off x="6718853" y="6005305"/>
              <a:ext cx="11994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283" name="Google Shape;283;p19"/>
            <p:cNvSpPr/>
            <p:nvPr/>
          </p:nvSpPr>
          <p:spPr>
            <a:xfrm rot="-5400000">
              <a:off x="8509592" y="1865441"/>
              <a:ext cx="498639" cy="2164598"/>
            </a:xfrm>
            <a:prstGeom prst="rightBrace">
              <a:avLst>
                <a:gd fmla="val 8333" name="adj1"/>
                <a:gd fmla="val 50000" name="adj2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9"/>
            <p:cNvSpPr txBox="1"/>
            <p:nvPr/>
          </p:nvSpPr>
          <p:spPr>
            <a:xfrm>
              <a:off x="7065979" y="2287820"/>
              <a:ext cx="3385863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Automatically Generate</a:t>
              </a:r>
              <a:endParaRPr/>
            </a:p>
          </p:txBody>
        </p:sp>
        <p:sp>
          <p:nvSpPr>
            <p:cNvPr id="276" name="Google Shape;276;p19"/>
            <p:cNvSpPr/>
            <p:nvPr/>
          </p:nvSpPr>
          <p:spPr>
            <a:xfrm>
              <a:off x="7918253" y="3360965"/>
              <a:ext cx="1751308" cy="461666"/>
            </a:xfrm>
            <a:prstGeom prst="rect">
              <a:avLst/>
            </a:prstGeom>
            <a:solidFill>
              <a:srgbClr val="FF0000"/>
            </a:solidFill>
            <a:ln cap="flat" cmpd="sng" w="25400">
              <a:solidFill>
                <a:srgbClr val="0432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Decoder</a:t>
              </a:r>
              <a:endParaRPr/>
            </a:p>
          </p:txBody>
        </p:sp>
        <p:sp>
          <p:nvSpPr>
            <p:cNvPr id="278" name="Google Shape;278;p19"/>
            <p:cNvSpPr/>
            <p:nvPr/>
          </p:nvSpPr>
          <p:spPr>
            <a:xfrm>
              <a:off x="7918253" y="4053464"/>
              <a:ext cx="1751308" cy="461666"/>
            </a:xfrm>
            <a:prstGeom prst="rect">
              <a:avLst/>
            </a:prstGeom>
            <a:solidFill>
              <a:srgbClr val="FF0000"/>
            </a:solidFill>
            <a:ln cap="flat" cmpd="sng" w="25400">
              <a:solidFill>
                <a:srgbClr val="0432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Reg Read</a:t>
              </a:r>
              <a:endParaRPr/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7918253" y="4745963"/>
              <a:ext cx="1751308" cy="461666"/>
            </a:xfrm>
            <a:prstGeom prst="rect">
              <a:avLst/>
            </a:prstGeom>
            <a:solidFill>
              <a:srgbClr val="FF0000"/>
            </a:solidFill>
            <a:ln cap="flat" cmpd="sng" w="25400">
              <a:solidFill>
                <a:srgbClr val="0432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Execute</a:t>
              </a:r>
              <a:endParaRPr/>
            </a:p>
          </p:txBody>
        </p:sp>
        <p:sp>
          <p:nvSpPr>
            <p:cNvPr id="282" name="Google Shape;282;p19"/>
            <p:cNvSpPr/>
            <p:nvPr/>
          </p:nvSpPr>
          <p:spPr>
            <a:xfrm>
              <a:off x="7918253" y="5443900"/>
              <a:ext cx="1751308" cy="1122811"/>
            </a:xfrm>
            <a:prstGeom prst="rect">
              <a:avLst/>
            </a:prstGeom>
            <a:solidFill>
              <a:srgbClr val="FF0000"/>
            </a:solidFill>
            <a:ln cap="flat" cmpd="sng" w="25400">
              <a:solidFill>
                <a:srgbClr val="0432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Memory (AMO operations)</a:t>
              </a:r>
              <a:endParaRPr/>
            </a:p>
          </p:txBody>
        </p:sp>
        <p:cxnSp>
          <p:nvCxnSpPr>
            <p:cNvPr id="285" name="Google Shape;285;p19"/>
            <p:cNvCxnSpPr>
              <a:stCxn id="276" idx="2"/>
              <a:endCxn id="278" idx="0"/>
            </p:cNvCxnSpPr>
            <p:nvPr/>
          </p:nvCxnSpPr>
          <p:spPr>
            <a:xfrm>
              <a:off x="8793907" y="3822631"/>
              <a:ext cx="0" cy="230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286" name="Google Shape;286;p19"/>
            <p:cNvCxnSpPr>
              <a:stCxn id="278" idx="2"/>
              <a:endCxn id="280" idx="0"/>
            </p:cNvCxnSpPr>
            <p:nvPr/>
          </p:nvCxnSpPr>
          <p:spPr>
            <a:xfrm>
              <a:off x="8793907" y="4515130"/>
              <a:ext cx="0" cy="230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287" name="Google Shape;287;p19"/>
            <p:cNvCxnSpPr>
              <a:stCxn id="280" idx="2"/>
              <a:endCxn id="282" idx="0"/>
            </p:cNvCxnSpPr>
            <p:nvPr/>
          </p:nvCxnSpPr>
          <p:spPr>
            <a:xfrm>
              <a:off x="8793907" y="5207629"/>
              <a:ext cx="0" cy="236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288" name="Google Shape;288;p19"/>
            <p:cNvSpPr/>
            <p:nvPr/>
          </p:nvSpPr>
          <p:spPr>
            <a:xfrm>
              <a:off x="1879029" y="3591798"/>
              <a:ext cx="525562" cy="3154052"/>
            </a:xfrm>
            <a:prstGeom prst="rect">
              <a:avLst/>
            </a:prstGeom>
            <a:solidFill>
              <a:srgbClr val="0432FF"/>
            </a:solidFill>
            <a:ln cap="flat" cmpd="sng" w="25400">
              <a:solidFill>
                <a:srgbClr val="2F97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endParaRPr b="0" baseline="-2500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2439587" y="3595037"/>
              <a:ext cx="696352" cy="1506149"/>
            </a:xfrm>
            <a:prstGeom prst="rect">
              <a:avLst/>
            </a:prstGeom>
            <a:solidFill>
              <a:srgbClr val="0432FF"/>
            </a:solidFill>
            <a:ln cap="flat" cmpd="sng" w="25400">
              <a:solidFill>
                <a:srgbClr val="2F97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</a:t>
              </a:r>
              <a:endParaRPr b="0" baseline="-2500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3192222" y="3591798"/>
              <a:ext cx="3365565" cy="821616"/>
            </a:xfrm>
            <a:prstGeom prst="rect">
              <a:avLst/>
            </a:prstGeom>
            <a:solidFill>
              <a:srgbClr val="0432FF"/>
            </a:solidFill>
            <a:ln cap="flat" cmpd="sng" w="25400">
              <a:solidFill>
                <a:srgbClr val="2F97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First 2 bits are 01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Next 6 bits are …</a:t>
              </a:r>
              <a:endParaRPr b="0" baseline="-2500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3196435" y="4488482"/>
              <a:ext cx="3357140" cy="612705"/>
            </a:xfrm>
            <a:prstGeom prst="rect">
              <a:avLst/>
            </a:prstGeom>
            <a:solidFill>
              <a:srgbClr val="0432FF"/>
            </a:solidFill>
            <a:ln cap="flat" cmpd="sng" w="25400">
              <a:solidFill>
                <a:srgbClr val="2F97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Inputs/Outputs not transformed</a:t>
              </a:r>
              <a:endParaRPr b="0" baseline="-2500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2439587" y="5279962"/>
              <a:ext cx="696352" cy="1420741"/>
            </a:xfrm>
            <a:prstGeom prst="rect">
              <a:avLst/>
            </a:prstGeom>
            <a:solidFill>
              <a:srgbClr val="0432FF"/>
            </a:solidFill>
            <a:ln cap="flat" cmpd="sng" w="25400">
              <a:solidFill>
                <a:srgbClr val="2F97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Sub</a:t>
              </a:r>
              <a:endParaRPr b="0" baseline="-2500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9"/>
            <p:cNvSpPr/>
            <p:nvPr/>
          </p:nvSpPr>
          <p:spPr>
            <a:xfrm>
              <a:off x="3192222" y="5266383"/>
              <a:ext cx="3361353" cy="821616"/>
            </a:xfrm>
            <a:prstGeom prst="rect">
              <a:avLst/>
            </a:prstGeom>
            <a:solidFill>
              <a:srgbClr val="0432FF"/>
            </a:solidFill>
            <a:ln cap="flat" cmpd="sng" w="25400">
              <a:solidFill>
                <a:srgbClr val="2F97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First 2 bits are 11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Next 6 bits are …</a:t>
              </a:r>
              <a:endParaRPr b="0" baseline="-2500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9"/>
            <p:cNvSpPr/>
            <p:nvPr/>
          </p:nvSpPr>
          <p:spPr>
            <a:xfrm>
              <a:off x="3196435" y="6133145"/>
              <a:ext cx="3361353" cy="612705"/>
            </a:xfrm>
            <a:prstGeom prst="rect">
              <a:avLst/>
            </a:prstGeom>
            <a:solidFill>
              <a:srgbClr val="0432FF"/>
            </a:solidFill>
            <a:ln cap="flat" cmpd="sng" w="25400">
              <a:solidFill>
                <a:srgbClr val="2F97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b="0" baseline="3000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nd</a:t>
              </a: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input negated;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Outputs not transformed</a:t>
              </a:r>
              <a:endParaRPr b="0" baseline="-2500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19"/>
          <p:cNvSpPr txBox="1"/>
          <p:nvPr/>
        </p:nvSpPr>
        <p:spPr>
          <a:xfrm>
            <a:off x="9894900" y="6287700"/>
            <a:ext cx="8212500" cy="9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© 2020, SiFive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0"/>
          <p:cNvSpPr txBox="1"/>
          <p:nvPr>
            <p:ph idx="1" type="body"/>
          </p:nvPr>
        </p:nvSpPr>
        <p:spPr>
          <a:xfrm>
            <a:off x="979077" y="1683026"/>
            <a:ext cx="10881360" cy="4741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2425" lvl="0" marL="352425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3600"/>
              <a:buChar char="•"/>
            </a:pPr>
            <a:r>
              <a:rPr lang="en-US"/>
              <a:t>Ever expanding library of verified components (in various stages of verification and public access)</a:t>
            </a:r>
            <a:endParaRPr/>
          </a:p>
          <a:p>
            <a:pPr indent="-452438" lvl="1" marL="860425" rtl="0" algn="l">
              <a:spcBef>
                <a:spcPts val="64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–"/>
            </a:pPr>
            <a:r>
              <a:rPr lang="en-US"/>
              <a:t>FIFO queues</a:t>
            </a:r>
            <a:endParaRPr/>
          </a:p>
          <a:p>
            <a:pPr indent="-452438" lvl="1" marL="860425" rtl="0" algn="l">
              <a:spcBef>
                <a:spcPts val="64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–"/>
            </a:pPr>
            <a:r>
              <a:rPr lang="en-US"/>
              <a:t>Free lists</a:t>
            </a:r>
            <a:endParaRPr/>
          </a:p>
          <a:p>
            <a:pPr indent="-452438" lvl="1" marL="860425" rtl="0" algn="l">
              <a:spcBef>
                <a:spcPts val="64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–"/>
            </a:pPr>
            <a:r>
              <a:rPr lang="en-US"/>
              <a:t>Reordering/Completion buffers</a:t>
            </a:r>
            <a:endParaRPr/>
          </a:p>
          <a:p>
            <a:pPr indent="-452438" lvl="1" marL="860425" rtl="0" algn="l">
              <a:spcBef>
                <a:spcPts val="64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–"/>
            </a:pPr>
            <a:r>
              <a:rPr lang="en-US"/>
              <a:t>Full hierarchical MESI cache coherence protocol</a:t>
            </a:r>
            <a:endParaRPr/>
          </a:p>
          <a:p>
            <a:pPr indent="-123825" lvl="0" marL="352425" rtl="0" algn="l">
              <a:spcBef>
                <a:spcPts val="720"/>
              </a:spcBef>
              <a:spcAft>
                <a:spcPts val="0"/>
              </a:spcAft>
              <a:buClr>
                <a:srgbClr val="3C3C3C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301" name="Google Shape;301;p20"/>
          <p:cNvSpPr txBox="1"/>
          <p:nvPr>
            <p:ph type="title"/>
          </p:nvPr>
        </p:nvSpPr>
        <p:spPr>
          <a:xfrm>
            <a:off x="974620" y="0"/>
            <a:ext cx="10890274" cy="135421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 sz="4400"/>
              <a:t>A hardware library is more than Processor Components</a:t>
            </a:r>
            <a:endParaRPr/>
          </a:p>
        </p:txBody>
      </p:sp>
      <p:sp>
        <p:nvSpPr>
          <p:cNvPr id="302" name="Google Shape;302;p20"/>
          <p:cNvSpPr txBox="1"/>
          <p:nvPr/>
        </p:nvSpPr>
        <p:spPr>
          <a:xfrm>
            <a:off x="9894900" y="6287700"/>
            <a:ext cx="8212500" cy="9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© 2020, SiFive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1"/>
          <p:cNvSpPr txBox="1"/>
          <p:nvPr>
            <p:ph type="ctrTitle"/>
          </p:nvPr>
        </p:nvSpPr>
        <p:spPr>
          <a:xfrm>
            <a:off x="939800" y="3530600"/>
            <a:ext cx="10058400" cy="1377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/>
              <a:t>It’s never too late to dispense with bad ideas</a:t>
            </a:r>
            <a:endParaRPr/>
          </a:p>
        </p:txBody>
      </p:sp>
      <p:sp>
        <p:nvSpPr>
          <p:cNvPr id="308" name="Google Shape;308;p21"/>
          <p:cNvSpPr txBox="1"/>
          <p:nvPr>
            <p:ph idx="1" type="subTitle"/>
          </p:nvPr>
        </p:nvSpPr>
        <p:spPr>
          <a:xfrm>
            <a:off x="939800" y="5449612"/>
            <a:ext cx="100584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5E5E5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309" name="Google Shape;309;p21"/>
          <p:cNvSpPr txBox="1"/>
          <p:nvPr/>
        </p:nvSpPr>
        <p:spPr>
          <a:xfrm>
            <a:off x="9894900" y="6287700"/>
            <a:ext cx="8212500" cy="9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2020, SiFive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2"/>
          <p:cNvSpPr txBox="1"/>
          <p:nvPr>
            <p:ph idx="1" type="body"/>
          </p:nvPr>
        </p:nvSpPr>
        <p:spPr>
          <a:xfrm>
            <a:off x="979077" y="1079292"/>
            <a:ext cx="10881360" cy="53448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2800"/>
              <a:buNone/>
            </a:pPr>
            <a:r>
              <a:rPr lang="en-US" sz="2800"/>
              <a:t>Usable/useful subset of Kami is far smaller and simpler than the gamut of available features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None/>
            </a:pPr>
            <a:r>
              <a:t/>
            </a:r>
            <a:endParaRPr sz="2800"/>
          </a:p>
          <a:p>
            <a:pPr indent="-352425" lvl="0" marL="352425" rtl="0" algn="l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Char char="•"/>
            </a:pPr>
            <a:r>
              <a:rPr lang="en-US" sz="2800"/>
              <a:t>Methods definitions must be avoided as much as possible; they complicate semantics</a:t>
            </a:r>
            <a:endParaRPr/>
          </a:p>
          <a:p>
            <a:pPr indent="-452438" lvl="1" marL="860425" rtl="0" algn="l">
              <a:spcBef>
                <a:spcPts val="56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–"/>
            </a:pPr>
            <a:r>
              <a:rPr lang="en-US" sz="2800"/>
              <a:t>Unlike transitions, multiple methods can simultaneously execute</a:t>
            </a:r>
            <a:endParaRPr/>
          </a:p>
          <a:p>
            <a:pPr indent="-452438" lvl="1" marL="860425" rtl="0" algn="l">
              <a:spcBef>
                <a:spcPts val="56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–"/>
            </a:pPr>
            <a:r>
              <a:rPr lang="en-US" sz="2800"/>
              <a:t>The solution is to artificially prevent two different methods from ever executing simultaneously (via writing to a common dummy register)</a:t>
            </a:r>
            <a:endParaRPr/>
          </a:p>
          <a:p>
            <a:pPr indent="-452438" lvl="1" marL="860425" rtl="0" algn="l">
              <a:spcBef>
                <a:spcPts val="56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–"/>
            </a:pPr>
            <a:r>
              <a:rPr lang="en-US" sz="2800"/>
              <a:t>They are slow to “reduce”, as Kami relies on method names to match, manually substituting the body at call sites for reduction</a:t>
            </a:r>
            <a:endParaRPr/>
          </a:p>
          <a:p>
            <a:pPr indent="-174625" lvl="0" marL="352425" rtl="0" algn="l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None/>
            </a:pPr>
            <a:r>
              <a:t/>
            </a:r>
            <a:endParaRPr sz="2800"/>
          </a:p>
        </p:txBody>
      </p:sp>
      <p:sp>
        <p:nvSpPr>
          <p:cNvPr id="315" name="Google Shape;315;p22"/>
          <p:cNvSpPr txBox="1"/>
          <p:nvPr>
            <p:ph type="title"/>
          </p:nvPr>
        </p:nvSpPr>
        <p:spPr>
          <a:xfrm>
            <a:off x="974620" y="-39978"/>
            <a:ext cx="10890274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lang="en-US"/>
              <a:t>Only a subset of Kami gets used</a:t>
            </a:r>
            <a:endParaRPr/>
          </a:p>
        </p:txBody>
      </p:sp>
      <p:grpSp>
        <p:nvGrpSpPr>
          <p:cNvPr id="316" name="Google Shape;316;p22"/>
          <p:cNvGrpSpPr/>
          <p:nvPr/>
        </p:nvGrpSpPr>
        <p:grpSpPr>
          <a:xfrm>
            <a:off x="3829878" y="1657946"/>
            <a:ext cx="3824876" cy="1017456"/>
            <a:chOff x="1298713" y="2347059"/>
            <a:chExt cx="3824876" cy="1017456"/>
          </a:xfrm>
        </p:grpSpPr>
        <p:sp>
          <p:nvSpPr>
            <p:cNvPr id="317" name="Google Shape;317;p22"/>
            <p:cNvSpPr/>
            <p:nvPr/>
          </p:nvSpPr>
          <p:spPr>
            <a:xfrm>
              <a:off x="1298713" y="2372139"/>
              <a:ext cx="1417983" cy="99237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M1</a:t>
              </a:r>
              <a:endParaRPr/>
            </a:p>
          </p:txBody>
        </p:sp>
        <p:sp>
          <p:nvSpPr>
            <p:cNvPr id="318" name="Google Shape;318;p22"/>
            <p:cNvSpPr txBox="1"/>
            <p:nvPr/>
          </p:nvSpPr>
          <p:spPr>
            <a:xfrm>
              <a:off x="1754555" y="2716122"/>
              <a:ext cx="101718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Call f</a:t>
              </a:r>
              <a:endParaRPr/>
            </a:p>
          </p:txBody>
        </p:sp>
        <p:sp>
          <p:nvSpPr>
            <p:cNvPr id="319" name="Google Shape;319;p22"/>
            <p:cNvSpPr/>
            <p:nvPr/>
          </p:nvSpPr>
          <p:spPr>
            <a:xfrm>
              <a:off x="3050326" y="2347059"/>
              <a:ext cx="1951051" cy="99237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M2</a:t>
              </a:r>
              <a:endParaRPr/>
            </a:p>
          </p:txBody>
        </p:sp>
        <p:sp>
          <p:nvSpPr>
            <p:cNvPr id="320" name="Google Shape;320;p22"/>
            <p:cNvSpPr/>
            <p:nvPr/>
          </p:nvSpPr>
          <p:spPr>
            <a:xfrm>
              <a:off x="2713969" y="2652378"/>
              <a:ext cx="607663" cy="381738"/>
            </a:xfrm>
            <a:custGeom>
              <a:rect b="b" l="l" r="r" t="t"/>
              <a:pathLst>
                <a:path extrusionOk="0" h="603138" w="1578787">
                  <a:moveTo>
                    <a:pt x="0" y="109752"/>
                  </a:moveTo>
                  <a:cubicBezTo>
                    <a:pt x="405295" y="46804"/>
                    <a:pt x="810591" y="-16143"/>
                    <a:pt x="1073426" y="3735"/>
                  </a:cubicBezTo>
                  <a:cubicBezTo>
                    <a:pt x="1336261" y="23613"/>
                    <a:pt x="1557131" y="129631"/>
                    <a:pt x="1577009" y="229022"/>
                  </a:cubicBezTo>
                  <a:cubicBezTo>
                    <a:pt x="1596887" y="328413"/>
                    <a:pt x="1448905" y="575787"/>
                    <a:pt x="1192696" y="600083"/>
                  </a:cubicBezTo>
                  <a:cubicBezTo>
                    <a:pt x="936487" y="624379"/>
                    <a:pt x="488121" y="499587"/>
                    <a:pt x="39756" y="374796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2"/>
            <p:cNvSpPr txBox="1"/>
            <p:nvPr/>
          </p:nvSpPr>
          <p:spPr>
            <a:xfrm>
              <a:off x="3172538" y="2683661"/>
              <a:ext cx="19510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Implement f</a:t>
              </a:r>
              <a:endParaRPr/>
            </a:p>
          </p:txBody>
        </p:sp>
      </p:grpSp>
      <p:sp>
        <p:nvSpPr>
          <p:cNvPr id="322" name="Google Shape;322;p22"/>
          <p:cNvSpPr txBox="1"/>
          <p:nvPr/>
        </p:nvSpPr>
        <p:spPr>
          <a:xfrm>
            <a:off x="9894900" y="6287700"/>
            <a:ext cx="8212500" cy="9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© 2020, SiFive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3"/>
          <p:cNvSpPr txBox="1"/>
          <p:nvPr>
            <p:ph idx="1" type="body"/>
          </p:nvPr>
        </p:nvSpPr>
        <p:spPr>
          <a:xfrm>
            <a:off x="979077" y="1895062"/>
            <a:ext cx="10881360" cy="35250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3600"/>
              <a:buNone/>
            </a:pPr>
            <a:r>
              <a:rPr lang="en-US"/>
              <a:t>It’s not just about supplying invariants; even basic simplifications would not happen automatically</a:t>
            </a:r>
            <a:endParaRPr/>
          </a:p>
          <a:p>
            <a:pPr indent="-352425" lvl="0" marL="352425" rtl="0" algn="l">
              <a:spcBef>
                <a:spcPts val="720"/>
              </a:spcBef>
              <a:spcAft>
                <a:spcPts val="0"/>
              </a:spcAft>
              <a:buClr>
                <a:srgbClr val="3C3C3C"/>
              </a:buClr>
              <a:buSzPts val="3600"/>
              <a:buChar char="•"/>
            </a:pPr>
            <a:r>
              <a:rPr lang="en-US"/>
              <a:t>Coq’s reduction strategies blow up proofs of large designs</a:t>
            </a:r>
            <a:endParaRPr/>
          </a:p>
          <a:p>
            <a:pPr indent="-352425" lvl="0" marL="352425" rtl="0" algn="l">
              <a:spcBef>
                <a:spcPts val="720"/>
              </a:spcBef>
              <a:spcAft>
                <a:spcPts val="0"/>
              </a:spcAft>
              <a:buClr>
                <a:srgbClr val="3C3C3C"/>
              </a:buClr>
              <a:buSzPts val="3600"/>
              <a:buChar char="•"/>
            </a:pPr>
            <a:r>
              <a:rPr lang="en-US"/>
              <a:t>One must manually control what definitions get unfolded during reduction phase</a:t>
            </a:r>
            <a:endParaRPr/>
          </a:p>
        </p:txBody>
      </p:sp>
      <p:sp>
        <p:nvSpPr>
          <p:cNvPr id="328" name="Google Shape;328;p23"/>
          <p:cNvSpPr txBox="1"/>
          <p:nvPr>
            <p:ph type="title"/>
          </p:nvPr>
        </p:nvSpPr>
        <p:spPr>
          <a:xfrm>
            <a:off x="974620" y="0"/>
            <a:ext cx="10890274" cy="20313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 sz="4400"/>
              <a:t>Proofs involving large designs cannot be fully automated</a:t>
            </a:r>
            <a:br>
              <a:rPr lang="en-US" sz="4400"/>
            </a:br>
            <a:endParaRPr sz="4400"/>
          </a:p>
        </p:txBody>
      </p:sp>
      <p:sp>
        <p:nvSpPr>
          <p:cNvPr id="329" name="Google Shape;329;p23"/>
          <p:cNvSpPr txBox="1"/>
          <p:nvPr/>
        </p:nvSpPr>
        <p:spPr>
          <a:xfrm>
            <a:off x="1118347" y="5685183"/>
            <a:ext cx="9040937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Developing customized strategies for each design</a:t>
            </a:r>
            <a:endParaRPr/>
          </a:p>
        </p:txBody>
      </p:sp>
      <p:sp>
        <p:nvSpPr>
          <p:cNvPr id="330" name="Google Shape;330;p23"/>
          <p:cNvSpPr txBox="1"/>
          <p:nvPr/>
        </p:nvSpPr>
        <p:spPr>
          <a:xfrm>
            <a:off x="9894900" y="6287700"/>
            <a:ext cx="8212500" cy="9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© 2020, SiFive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4"/>
          <p:cNvSpPr txBox="1"/>
          <p:nvPr>
            <p:ph type="ctrTitle"/>
          </p:nvPr>
        </p:nvSpPr>
        <p:spPr>
          <a:xfrm>
            <a:off x="939800" y="3530600"/>
            <a:ext cx="11093174" cy="1377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/>
              <a:t>https://github.com/sifive/RiscvSpecFormal</a:t>
            </a:r>
            <a:endParaRPr/>
          </a:p>
        </p:txBody>
      </p:sp>
      <p:sp>
        <p:nvSpPr>
          <p:cNvPr id="336" name="Google Shape;336;p24"/>
          <p:cNvSpPr txBox="1"/>
          <p:nvPr>
            <p:ph idx="1" type="subTitle"/>
          </p:nvPr>
        </p:nvSpPr>
        <p:spPr>
          <a:xfrm>
            <a:off x="939800" y="5449612"/>
            <a:ext cx="10058400" cy="12187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>
                <a:solidFill>
                  <a:schemeClr val="lt1"/>
                </a:solidFill>
              </a:rPr>
              <a:t>vmurali@sifive.com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Clr>
                <a:srgbClr val="E5E5E5"/>
              </a:buClr>
              <a:buSzPts val="3600"/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337" name="Google Shape;337;p24"/>
          <p:cNvSpPr txBox="1"/>
          <p:nvPr/>
        </p:nvSpPr>
        <p:spPr>
          <a:xfrm>
            <a:off x="9894900" y="6287700"/>
            <a:ext cx="8212500" cy="9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2020, SiFive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5"/>
          <p:cNvSpPr txBox="1"/>
          <p:nvPr>
            <p:ph type="ctrTitle"/>
          </p:nvPr>
        </p:nvSpPr>
        <p:spPr>
          <a:xfrm>
            <a:off x="939800" y="3530600"/>
            <a:ext cx="10058400" cy="1377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/>
              <a:t>Backup</a:t>
            </a:r>
            <a:endParaRPr/>
          </a:p>
        </p:txBody>
      </p:sp>
      <p:sp>
        <p:nvSpPr>
          <p:cNvPr id="343" name="Google Shape;343;p25"/>
          <p:cNvSpPr txBox="1"/>
          <p:nvPr>
            <p:ph idx="1" type="subTitle"/>
          </p:nvPr>
        </p:nvSpPr>
        <p:spPr>
          <a:xfrm>
            <a:off x="939800" y="5449612"/>
            <a:ext cx="100584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5E5E5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344" name="Google Shape;344;p25"/>
          <p:cNvSpPr txBox="1"/>
          <p:nvPr/>
        </p:nvSpPr>
        <p:spPr>
          <a:xfrm>
            <a:off x="9894900" y="6287700"/>
            <a:ext cx="8212500" cy="9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2020, SiFive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6"/>
          <p:cNvSpPr txBox="1"/>
          <p:nvPr>
            <p:ph type="title"/>
          </p:nvPr>
        </p:nvSpPr>
        <p:spPr>
          <a:xfrm>
            <a:off x="987872" y="-39978"/>
            <a:ext cx="10890274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lang="en-US"/>
              <a:t>Proving Trace Inclusion</a:t>
            </a:r>
            <a:endParaRPr/>
          </a:p>
        </p:txBody>
      </p:sp>
      <p:sp>
        <p:nvSpPr>
          <p:cNvPr id="350" name="Google Shape;350;p26"/>
          <p:cNvSpPr/>
          <p:nvPr/>
        </p:nvSpPr>
        <p:spPr>
          <a:xfrm>
            <a:off x="2924906" y="1811790"/>
            <a:ext cx="16514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M1 ⊑ M2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6"/>
          <p:cNvSpPr/>
          <p:nvPr/>
        </p:nvSpPr>
        <p:spPr>
          <a:xfrm>
            <a:off x="5296797" y="1811790"/>
            <a:ext cx="165141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M3 ⊑ M4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2" name="Google Shape;352;p26"/>
          <p:cNvCxnSpPr/>
          <p:nvPr/>
        </p:nvCxnSpPr>
        <p:spPr>
          <a:xfrm>
            <a:off x="2572614" y="2335010"/>
            <a:ext cx="4909126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3" name="Google Shape;353;p26"/>
          <p:cNvSpPr/>
          <p:nvPr/>
        </p:nvSpPr>
        <p:spPr>
          <a:xfrm>
            <a:off x="3292567" y="2335010"/>
            <a:ext cx="346921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M1 + M3 ⊑ M2 + M4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6"/>
          <p:cNvSpPr txBox="1"/>
          <p:nvPr/>
        </p:nvSpPr>
        <p:spPr>
          <a:xfrm>
            <a:off x="1779077" y="3229048"/>
            <a:ext cx="68448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if M1 and M3 communicate with each other?</a:t>
            </a:r>
            <a:endParaRPr/>
          </a:p>
        </p:txBody>
      </p:sp>
      <p:sp>
        <p:nvSpPr>
          <p:cNvPr id="355" name="Google Shape;355;p26"/>
          <p:cNvSpPr/>
          <p:nvPr/>
        </p:nvSpPr>
        <p:spPr>
          <a:xfrm>
            <a:off x="1760217" y="3718512"/>
            <a:ext cx="631294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can they communicate with each other?</a:t>
            </a:r>
            <a:endParaRPr/>
          </a:p>
        </p:txBody>
      </p:sp>
      <p:sp>
        <p:nvSpPr>
          <p:cNvPr id="356" name="Google Shape;356;p26"/>
          <p:cNvSpPr txBox="1"/>
          <p:nvPr/>
        </p:nvSpPr>
        <p:spPr>
          <a:xfrm>
            <a:off x="9894900" y="6287700"/>
            <a:ext cx="8212500" cy="9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© 2020, SiFive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9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8610" y="1442013"/>
            <a:ext cx="2640000" cy="16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9"/>
          <p:cNvSpPr txBox="1"/>
          <p:nvPr>
            <p:ph idx="4294967295" type="title"/>
          </p:nvPr>
        </p:nvSpPr>
        <p:spPr>
          <a:xfrm>
            <a:off x="1301750" y="68263"/>
            <a:ext cx="10890300" cy="6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 SemiBold"/>
              <a:buNone/>
            </a:pPr>
            <a:r>
              <a:rPr b="0" lang="en-U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Mission-critical SoC Markets </a:t>
            </a:r>
            <a:endParaRPr b="0" sz="4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9"/>
          <p:cNvSpPr txBox="1"/>
          <p:nvPr/>
        </p:nvSpPr>
        <p:spPr>
          <a:xfrm>
            <a:off x="2054621" y="689114"/>
            <a:ext cx="1696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Automotive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43940" y="1441794"/>
            <a:ext cx="2421834" cy="169271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9"/>
          <p:cNvSpPr/>
          <p:nvPr/>
        </p:nvSpPr>
        <p:spPr>
          <a:xfrm>
            <a:off x="5507743" y="961648"/>
            <a:ext cx="2094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Avionics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86241" y="1441794"/>
            <a:ext cx="2502273" cy="169271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9"/>
          <p:cNvSpPr/>
          <p:nvPr/>
        </p:nvSpPr>
        <p:spPr>
          <a:xfrm>
            <a:off x="9566004" y="961648"/>
            <a:ext cx="1547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Industrial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85933" y="4233854"/>
            <a:ext cx="2639944" cy="169515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9"/>
          <p:cNvSpPr txBox="1"/>
          <p:nvPr/>
        </p:nvSpPr>
        <p:spPr>
          <a:xfrm>
            <a:off x="3814779" y="3453119"/>
            <a:ext cx="1696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Medical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97893" y="4202732"/>
            <a:ext cx="2639943" cy="177461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9"/>
          <p:cNvSpPr txBox="1"/>
          <p:nvPr/>
        </p:nvSpPr>
        <p:spPr>
          <a:xfrm>
            <a:off x="7609255" y="3436554"/>
            <a:ext cx="1696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Robotics 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9"/>
          <p:cNvSpPr/>
          <p:nvPr/>
        </p:nvSpPr>
        <p:spPr>
          <a:xfrm>
            <a:off x="3680281" y="2694892"/>
            <a:ext cx="956700" cy="8793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34B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9"/>
          <p:cNvSpPr/>
          <p:nvPr/>
        </p:nvSpPr>
        <p:spPr>
          <a:xfrm>
            <a:off x="7303558" y="2655268"/>
            <a:ext cx="956700" cy="8793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2.6B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9"/>
          <p:cNvSpPr/>
          <p:nvPr/>
        </p:nvSpPr>
        <p:spPr>
          <a:xfrm>
            <a:off x="10960621" y="2626986"/>
            <a:ext cx="956700" cy="8793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19B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9"/>
          <p:cNvSpPr/>
          <p:nvPr/>
        </p:nvSpPr>
        <p:spPr>
          <a:xfrm>
            <a:off x="5352838" y="5489394"/>
            <a:ext cx="956700" cy="8793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4B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9"/>
          <p:cNvSpPr/>
          <p:nvPr/>
        </p:nvSpPr>
        <p:spPr>
          <a:xfrm>
            <a:off x="9563703" y="5537731"/>
            <a:ext cx="956700" cy="879300"/>
          </a:xfrm>
          <a:prstGeom prst="ellipse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7.2B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9"/>
          <p:cNvSpPr txBox="1"/>
          <p:nvPr/>
        </p:nvSpPr>
        <p:spPr>
          <a:xfrm>
            <a:off x="3889597" y="5775120"/>
            <a:ext cx="1350300" cy="40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IEC  62304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9"/>
          <p:cNvSpPr txBox="1"/>
          <p:nvPr/>
        </p:nvSpPr>
        <p:spPr>
          <a:xfrm>
            <a:off x="2197278" y="2980618"/>
            <a:ext cx="1350300" cy="400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 26262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9"/>
          <p:cNvSpPr txBox="1"/>
          <p:nvPr/>
        </p:nvSpPr>
        <p:spPr>
          <a:xfrm>
            <a:off x="5759586" y="2913334"/>
            <a:ext cx="1350300" cy="70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DO-254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DO-178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9"/>
          <p:cNvSpPr txBox="1"/>
          <p:nvPr/>
        </p:nvSpPr>
        <p:spPr>
          <a:xfrm>
            <a:off x="9450101" y="2913334"/>
            <a:ext cx="1273800" cy="70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IEC 61511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IEC 61513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9"/>
          <p:cNvSpPr txBox="1"/>
          <p:nvPr/>
        </p:nvSpPr>
        <p:spPr>
          <a:xfrm>
            <a:off x="8105303" y="5715736"/>
            <a:ext cx="1273800" cy="70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IEC 62061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ISO 13849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9"/>
          <p:cNvSpPr txBox="1"/>
          <p:nvPr/>
        </p:nvSpPr>
        <p:spPr>
          <a:xfrm>
            <a:off x="9894900" y="6287700"/>
            <a:ext cx="8212500" cy="9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2020, SiFive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7"/>
          <p:cNvSpPr txBox="1"/>
          <p:nvPr>
            <p:ph type="title"/>
          </p:nvPr>
        </p:nvSpPr>
        <p:spPr>
          <a:xfrm>
            <a:off x="967279" y="346041"/>
            <a:ext cx="10641495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/>
              <a:t>Methods: enabling module communication</a:t>
            </a:r>
            <a:endParaRPr/>
          </a:p>
        </p:txBody>
      </p:sp>
      <p:sp>
        <p:nvSpPr>
          <p:cNvPr id="362" name="Google Shape;362;p27"/>
          <p:cNvSpPr/>
          <p:nvPr/>
        </p:nvSpPr>
        <p:spPr>
          <a:xfrm>
            <a:off x="1298713" y="1796581"/>
            <a:ext cx="3684105" cy="156793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M1</a:t>
            </a:r>
            <a:endParaRPr/>
          </a:p>
        </p:txBody>
      </p:sp>
      <p:sp>
        <p:nvSpPr>
          <p:cNvPr id="363" name="Google Shape;363;p27"/>
          <p:cNvSpPr txBox="1"/>
          <p:nvPr/>
        </p:nvSpPr>
        <p:spPr>
          <a:xfrm>
            <a:off x="4161184" y="2580548"/>
            <a:ext cx="7021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Call f</a:t>
            </a:r>
            <a:endParaRPr/>
          </a:p>
        </p:txBody>
      </p:sp>
      <p:sp>
        <p:nvSpPr>
          <p:cNvPr id="364" name="Google Shape;364;p27"/>
          <p:cNvSpPr/>
          <p:nvPr/>
        </p:nvSpPr>
        <p:spPr>
          <a:xfrm>
            <a:off x="6288027" y="1796581"/>
            <a:ext cx="5069086" cy="156793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M2</a:t>
            </a:r>
            <a:endParaRPr/>
          </a:p>
        </p:txBody>
      </p:sp>
      <p:sp>
        <p:nvSpPr>
          <p:cNvPr id="365" name="Google Shape;365;p27"/>
          <p:cNvSpPr/>
          <p:nvPr/>
        </p:nvSpPr>
        <p:spPr>
          <a:xfrm>
            <a:off x="4982818" y="2580548"/>
            <a:ext cx="1578787" cy="603138"/>
          </a:xfrm>
          <a:custGeom>
            <a:rect b="b" l="l" r="r" t="t"/>
            <a:pathLst>
              <a:path extrusionOk="0" h="603138" w="1578787">
                <a:moveTo>
                  <a:pt x="0" y="109752"/>
                </a:moveTo>
                <a:cubicBezTo>
                  <a:pt x="405295" y="46804"/>
                  <a:pt x="810591" y="-16143"/>
                  <a:pt x="1073426" y="3735"/>
                </a:cubicBezTo>
                <a:cubicBezTo>
                  <a:pt x="1336261" y="23613"/>
                  <a:pt x="1557131" y="129631"/>
                  <a:pt x="1577009" y="229022"/>
                </a:cubicBezTo>
                <a:cubicBezTo>
                  <a:pt x="1596887" y="328413"/>
                  <a:pt x="1448905" y="575787"/>
                  <a:pt x="1192696" y="600083"/>
                </a:cubicBezTo>
                <a:cubicBezTo>
                  <a:pt x="936487" y="624379"/>
                  <a:pt x="488121" y="499587"/>
                  <a:pt x="39756" y="374796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27"/>
          <p:cNvSpPr txBox="1"/>
          <p:nvPr/>
        </p:nvSpPr>
        <p:spPr>
          <a:xfrm>
            <a:off x="6681124" y="2580548"/>
            <a:ext cx="160781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 f</a:t>
            </a:r>
            <a:endParaRPr/>
          </a:p>
        </p:txBody>
      </p:sp>
      <p:sp>
        <p:nvSpPr>
          <p:cNvPr id="367" name="Google Shape;367;p27"/>
          <p:cNvSpPr txBox="1"/>
          <p:nvPr/>
        </p:nvSpPr>
        <p:spPr>
          <a:xfrm>
            <a:off x="1694393" y="4014836"/>
            <a:ext cx="9973462" cy="984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Semantics become way more complicated in the presence of methods</a:t>
            </a:r>
            <a:endParaRPr/>
          </a:p>
        </p:txBody>
      </p:sp>
      <p:sp>
        <p:nvSpPr>
          <p:cNvPr id="368" name="Google Shape;368;p27"/>
          <p:cNvSpPr txBox="1"/>
          <p:nvPr/>
        </p:nvSpPr>
        <p:spPr>
          <a:xfrm>
            <a:off x="1694393" y="5338428"/>
            <a:ext cx="8330877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Can’t live with them, can’t live without them</a:t>
            </a:r>
            <a:endParaRPr/>
          </a:p>
        </p:txBody>
      </p:sp>
      <p:sp>
        <p:nvSpPr>
          <p:cNvPr id="369" name="Google Shape;369;p27"/>
          <p:cNvSpPr txBox="1"/>
          <p:nvPr/>
        </p:nvSpPr>
        <p:spPr>
          <a:xfrm>
            <a:off x="9894900" y="6287700"/>
            <a:ext cx="8212500" cy="9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© 2020, SiFive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8"/>
          <p:cNvSpPr txBox="1"/>
          <p:nvPr>
            <p:ph type="title"/>
          </p:nvPr>
        </p:nvSpPr>
        <p:spPr>
          <a:xfrm>
            <a:off x="974620" y="-39978"/>
            <a:ext cx="10890274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lang="en-US"/>
              <a:t>Why is serializability important?</a:t>
            </a:r>
            <a:endParaRPr/>
          </a:p>
        </p:txBody>
      </p:sp>
      <p:sp>
        <p:nvSpPr>
          <p:cNvPr id="375" name="Google Shape;375;p28"/>
          <p:cNvSpPr/>
          <p:nvPr/>
        </p:nvSpPr>
        <p:spPr>
          <a:xfrm>
            <a:off x="1086677" y="1325217"/>
            <a:ext cx="7513983" cy="303474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8"/>
          <p:cNvSpPr txBox="1"/>
          <p:nvPr/>
        </p:nvSpPr>
        <p:spPr>
          <a:xfrm>
            <a:off x="1246226" y="1406460"/>
            <a:ext cx="390010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FIFO Queue Implementation</a:t>
            </a:r>
            <a:endParaRPr/>
          </a:p>
        </p:txBody>
      </p:sp>
      <p:sp>
        <p:nvSpPr>
          <p:cNvPr id="377" name="Google Shape;377;p28"/>
          <p:cNvSpPr/>
          <p:nvPr/>
        </p:nvSpPr>
        <p:spPr>
          <a:xfrm>
            <a:off x="3326295" y="2169179"/>
            <a:ext cx="2769705" cy="7686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Buffers</a:t>
            </a:r>
            <a:endParaRPr/>
          </a:p>
        </p:txBody>
      </p:sp>
      <p:sp>
        <p:nvSpPr>
          <p:cNvPr id="378" name="Google Shape;378;p28"/>
          <p:cNvSpPr/>
          <p:nvPr/>
        </p:nvSpPr>
        <p:spPr>
          <a:xfrm>
            <a:off x="1873307" y="3279913"/>
            <a:ext cx="2322153" cy="914400"/>
          </a:xfrm>
          <a:prstGeom prst="ellipse">
            <a:avLst/>
          </a:prstGeom>
          <a:solidFill>
            <a:schemeClr val="accent2"/>
          </a:solidFill>
          <a:ln cap="flat" cmpd="sng" w="25400">
            <a:solidFill>
              <a:srgbClr val="BA51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Enqueue</a:t>
            </a:r>
            <a:endParaRPr b="0" baseline="-2500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28"/>
          <p:cNvSpPr/>
          <p:nvPr/>
        </p:nvSpPr>
        <p:spPr>
          <a:xfrm>
            <a:off x="5358993" y="3279913"/>
            <a:ext cx="2322153" cy="914400"/>
          </a:xfrm>
          <a:prstGeom prst="ellipse">
            <a:avLst/>
          </a:prstGeom>
          <a:solidFill>
            <a:schemeClr val="accent2"/>
          </a:solidFill>
          <a:ln cap="flat" cmpd="sng" w="25400">
            <a:solidFill>
              <a:srgbClr val="BA51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Dequeue</a:t>
            </a:r>
            <a:endParaRPr b="0" baseline="-2500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0" name="Google Shape;380;p28"/>
          <p:cNvCxnSpPr/>
          <p:nvPr/>
        </p:nvCxnSpPr>
        <p:spPr>
          <a:xfrm flipH="1" rot="10800000">
            <a:off x="3564835" y="2937807"/>
            <a:ext cx="861391" cy="342106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381" name="Google Shape;381;p28"/>
          <p:cNvCxnSpPr>
            <a:stCxn id="379" idx="1"/>
          </p:cNvCxnSpPr>
          <p:nvPr/>
        </p:nvCxnSpPr>
        <p:spPr>
          <a:xfrm rot="10800000">
            <a:off x="5141964" y="2937724"/>
            <a:ext cx="557100" cy="476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382" name="Google Shape;382;p28"/>
          <p:cNvSpPr/>
          <p:nvPr/>
        </p:nvSpPr>
        <p:spPr>
          <a:xfrm rot="5400000">
            <a:off x="2572760" y="4190918"/>
            <a:ext cx="643902" cy="603138"/>
          </a:xfrm>
          <a:custGeom>
            <a:rect b="b" l="l" r="r" t="t"/>
            <a:pathLst>
              <a:path extrusionOk="0" h="603138" w="1578787">
                <a:moveTo>
                  <a:pt x="0" y="109752"/>
                </a:moveTo>
                <a:cubicBezTo>
                  <a:pt x="405295" y="46804"/>
                  <a:pt x="810591" y="-16143"/>
                  <a:pt x="1073426" y="3735"/>
                </a:cubicBezTo>
                <a:cubicBezTo>
                  <a:pt x="1336261" y="23613"/>
                  <a:pt x="1557131" y="129631"/>
                  <a:pt x="1577009" y="229022"/>
                </a:cubicBezTo>
                <a:cubicBezTo>
                  <a:pt x="1596887" y="328413"/>
                  <a:pt x="1448905" y="575787"/>
                  <a:pt x="1192696" y="600083"/>
                </a:cubicBezTo>
                <a:cubicBezTo>
                  <a:pt x="936487" y="624379"/>
                  <a:pt x="488121" y="499587"/>
                  <a:pt x="39756" y="374796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28"/>
          <p:cNvSpPr txBox="1"/>
          <p:nvPr/>
        </p:nvSpPr>
        <p:spPr>
          <a:xfrm>
            <a:off x="1128978" y="4536419"/>
            <a:ext cx="142186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getEnqVal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4" name="Google Shape;384;p28"/>
          <p:cNvCxnSpPr>
            <a:stCxn id="379" idx="4"/>
          </p:cNvCxnSpPr>
          <p:nvPr/>
        </p:nvCxnSpPr>
        <p:spPr>
          <a:xfrm>
            <a:off x="6520069" y="4194313"/>
            <a:ext cx="0" cy="6201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85" name="Google Shape;385;p28"/>
          <p:cNvSpPr txBox="1"/>
          <p:nvPr/>
        </p:nvSpPr>
        <p:spPr>
          <a:xfrm>
            <a:off x="6639693" y="4384880"/>
            <a:ext cx="143949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putDeqVal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28"/>
          <p:cNvSpPr txBox="1"/>
          <p:nvPr/>
        </p:nvSpPr>
        <p:spPr>
          <a:xfrm>
            <a:off x="9894900" y="6287700"/>
            <a:ext cx="8212500" cy="9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© 2020, SiFive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"/>
          <p:cNvSpPr txBox="1"/>
          <p:nvPr>
            <p:ph type="title"/>
          </p:nvPr>
        </p:nvSpPr>
        <p:spPr>
          <a:xfrm>
            <a:off x="974619" y="-39978"/>
            <a:ext cx="11323397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/>
              <a:t>Kami: a DSL in Coq for designing hardware systems</a:t>
            </a:r>
            <a:endParaRPr/>
          </a:p>
        </p:txBody>
      </p:sp>
      <p:sp>
        <p:nvSpPr>
          <p:cNvPr id="121" name="Google Shape;121;p10"/>
          <p:cNvSpPr/>
          <p:nvPr/>
        </p:nvSpPr>
        <p:spPr>
          <a:xfrm>
            <a:off x="2199860" y="1725898"/>
            <a:ext cx="1470991" cy="295523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State</a:t>
            </a:r>
            <a:endParaRPr/>
          </a:p>
        </p:txBody>
      </p:sp>
      <p:sp>
        <p:nvSpPr>
          <p:cNvPr id="122" name="Google Shape;122;p10"/>
          <p:cNvSpPr/>
          <p:nvPr/>
        </p:nvSpPr>
        <p:spPr>
          <a:xfrm>
            <a:off x="5350856" y="970525"/>
            <a:ext cx="2322153" cy="914400"/>
          </a:xfrm>
          <a:prstGeom prst="ellipse">
            <a:avLst/>
          </a:prstGeom>
          <a:solidFill>
            <a:schemeClr val="accent2"/>
          </a:solidFill>
          <a:ln cap="flat" cmpd="sng" w="25400">
            <a:solidFill>
              <a:srgbClr val="BA51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Transation</a:t>
            </a:r>
            <a:r>
              <a:rPr b="0" baseline="-2500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23" name="Google Shape;123;p10"/>
          <p:cNvSpPr/>
          <p:nvPr/>
        </p:nvSpPr>
        <p:spPr>
          <a:xfrm>
            <a:off x="5350855" y="2451455"/>
            <a:ext cx="2322153" cy="914400"/>
          </a:xfrm>
          <a:prstGeom prst="ellipse">
            <a:avLst/>
          </a:prstGeom>
          <a:solidFill>
            <a:schemeClr val="accent2"/>
          </a:solidFill>
          <a:ln cap="flat" cmpd="sng" w="25400">
            <a:solidFill>
              <a:srgbClr val="BA51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Transation</a:t>
            </a:r>
            <a:r>
              <a:rPr b="0" baseline="-2500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24" name="Google Shape;124;p10"/>
          <p:cNvSpPr/>
          <p:nvPr/>
        </p:nvSpPr>
        <p:spPr>
          <a:xfrm>
            <a:off x="5350855" y="4512168"/>
            <a:ext cx="2322153" cy="914400"/>
          </a:xfrm>
          <a:prstGeom prst="ellipse">
            <a:avLst/>
          </a:prstGeom>
          <a:solidFill>
            <a:schemeClr val="accent2"/>
          </a:solidFill>
          <a:ln cap="flat" cmpd="sng" w="25400">
            <a:solidFill>
              <a:srgbClr val="BA51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Transation</a:t>
            </a:r>
            <a:r>
              <a:rPr b="0" baseline="-2500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0" baseline="-2500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0"/>
          <p:cNvSpPr txBox="1"/>
          <p:nvPr/>
        </p:nvSpPr>
        <p:spPr>
          <a:xfrm>
            <a:off x="6294782" y="3806490"/>
            <a:ext cx="30777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cxnSp>
        <p:nvCxnSpPr>
          <p:cNvPr id="126" name="Google Shape;126;p10"/>
          <p:cNvCxnSpPr>
            <a:endCxn id="122" idx="2"/>
          </p:cNvCxnSpPr>
          <p:nvPr/>
        </p:nvCxnSpPr>
        <p:spPr>
          <a:xfrm flipH="1" rot="10800000">
            <a:off x="3670856" y="1427725"/>
            <a:ext cx="1680000" cy="845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27" name="Google Shape;127;p10"/>
          <p:cNvCxnSpPr>
            <a:stCxn id="121" idx="3"/>
            <a:endCxn id="123" idx="2"/>
          </p:cNvCxnSpPr>
          <p:nvPr/>
        </p:nvCxnSpPr>
        <p:spPr>
          <a:xfrm flipH="1" rot="10800000">
            <a:off x="3670851" y="2908616"/>
            <a:ext cx="1680000" cy="2949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28" name="Google Shape;128;p10"/>
          <p:cNvCxnSpPr>
            <a:endCxn id="124" idx="2"/>
          </p:cNvCxnSpPr>
          <p:nvPr/>
        </p:nvCxnSpPr>
        <p:spPr>
          <a:xfrm>
            <a:off x="3670855" y="4000968"/>
            <a:ext cx="1680000" cy="968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29" name="Google Shape;129;p10"/>
          <p:cNvSpPr/>
          <p:nvPr/>
        </p:nvSpPr>
        <p:spPr>
          <a:xfrm>
            <a:off x="5350855" y="970525"/>
            <a:ext cx="2322153" cy="914400"/>
          </a:xfrm>
          <a:prstGeom prst="ellipse">
            <a:avLst/>
          </a:prstGeom>
          <a:solidFill>
            <a:schemeClr val="accent4"/>
          </a:solidFill>
          <a:ln cap="flat" cmpd="sng" w="25400">
            <a:solidFill>
              <a:srgbClr val="2F97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Transation</a:t>
            </a:r>
            <a:r>
              <a:rPr b="0" baseline="-2500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30" name="Google Shape;130;p10"/>
          <p:cNvSpPr/>
          <p:nvPr/>
        </p:nvSpPr>
        <p:spPr>
          <a:xfrm>
            <a:off x="5350855" y="2451455"/>
            <a:ext cx="2322153" cy="914400"/>
          </a:xfrm>
          <a:prstGeom prst="ellipse">
            <a:avLst/>
          </a:prstGeom>
          <a:solidFill>
            <a:schemeClr val="accent4"/>
          </a:solidFill>
          <a:ln cap="flat" cmpd="sng" w="25400">
            <a:solidFill>
              <a:srgbClr val="2F97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Transation</a:t>
            </a:r>
            <a:r>
              <a:rPr b="0" baseline="-2500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31" name="Google Shape;131;p10"/>
          <p:cNvSpPr/>
          <p:nvPr/>
        </p:nvSpPr>
        <p:spPr>
          <a:xfrm>
            <a:off x="5350855" y="4512168"/>
            <a:ext cx="2322153" cy="914400"/>
          </a:xfrm>
          <a:prstGeom prst="ellipse">
            <a:avLst/>
          </a:prstGeom>
          <a:solidFill>
            <a:schemeClr val="accent4"/>
          </a:solidFill>
          <a:ln cap="flat" cmpd="sng" w="25400">
            <a:solidFill>
              <a:srgbClr val="2F97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Transation</a:t>
            </a:r>
            <a:r>
              <a:rPr b="0" baseline="-2500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b="0" baseline="-2500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0"/>
          <p:cNvSpPr txBox="1"/>
          <p:nvPr/>
        </p:nvSpPr>
        <p:spPr>
          <a:xfrm>
            <a:off x="7814129" y="2231045"/>
            <a:ext cx="153888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External IO</a:t>
            </a:r>
            <a:endParaRPr/>
          </a:p>
        </p:txBody>
      </p:sp>
      <p:sp>
        <p:nvSpPr>
          <p:cNvPr id="133" name="Google Shape;133;p10"/>
          <p:cNvSpPr/>
          <p:nvPr/>
        </p:nvSpPr>
        <p:spPr>
          <a:xfrm>
            <a:off x="7565212" y="2600377"/>
            <a:ext cx="1578787" cy="603138"/>
          </a:xfrm>
          <a:custGeom>
            <a:rect b="b" l="l" r="r" t="t"/>
            <a:pathLst>
              <a:path extrusionOk="0" h="603138" w="1578787">
                <a:moveTo>
                  <a:pt x="0" y="109752"/>
                </a:moveTo>
                <a:cubicBezTo>
                  <a:pt x="405295" y="46804"/>
                  <a:pt x="810591" y="-16143"/>
                  <a:pt x="1073426" y="3735"/>
                </a:cubicBezTo>
                <a:cubicBezTo>
                  <a:pt x="1336261" y="23613"/>
                  <a:pt x="1557131" y="129631"/>
                  <a:pt x="1577009" y="229022"/>
                </a:cubicBezTo>
                <a:cubicBezTo>
                  <a:pt x="1596887" y="328413"/>
                  <a:pt x="1448905" y="575787"/>
                  <a:pt x="1192696" y="600083"/>
                </a:cubicBezTo>
                <a:cubicBezTo>
                  <a:pt x="936487" y="624379"/>
                  <a:pt x="488121" y="499587"/>
                  <a:pt x="39756" y="374796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0"/>
          <p:cNvSpPr/>
          <p:nvPr/>
        </p:nvSpPr>
        <p:spPr>
          <a:xfrm>
            <a:off x="1086678" y="851255"/>
            <a:ext cx="7301948" cy="473102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0"/>
          <p:cNvSpPr txBox="1"/>
          <p:nvPr/>
        </p:nvSpPr>
        <p:spPr>
          <a:xfrm>
            <a:off x="1207578" y="791019"/>
            <a:ext cx="85440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136" name="Google Shape;136;p10"/>
          <p:cNvSpPr/>
          <p:nvPr/>
        </p:nvSpPr>
        <p:spPr>
          <a:xfrm>
            <a:off x="9008935" y="3681171"/>
            <a:ext cx="257600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 ≋ Set of traces of external IOs </a:t>
            </a:r>
            <a:endParaRPr/>
          </a:p>
        </p:txBody>
      </p:sp>
      <p:sp>
        <p:nvSpPr>
          <p:cNvPr id="137" name="Google Shape;137;p10"/>
          <p:cNvSpPr/>
          <p:nvPr/>
        </p:nvSpPr>
        <p:spPr>
          <a:xfrm>
            <a:off x="9128327" y="2744744"/>
            <a:ext cx="12426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f(x)→y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0"/>
          <p:cNvSpPr/>
          <p:nvPr/>
        </p:nvSpPr>
        <p:spPr>
          <a:xfrm>
            <a:off x="952884" y="5880454"/>
            <a:ext cx="756953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Transactions are atomic, and hence serializable</a:t>
            </a:r>
            <a:endParaRPr/>
          </a:p>
        </p:txBody>
      </p:sp>
      <p:sp>
        <p:nvSpPr>
          <p:cNvPr id="139" name="Google Shape;139;p10"/>
          <p:cNvSpPr txBox="1"/>
          <p:nvPr/>
        </p:nvSpPr>
        <p:spPr>
          <a:xfrm>
            <a:off x="9894900" y="6287700"/>
            <a:ext cx="8212500" cy="9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© 2020, SiFive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 txBox="1"/>
          <p:nvPr>
            <p:ph type="title"/>
          </p:nvPr>
        </p:nvSpPr>
        <p:spPr>
          <a:xfrm>
            <a:off x="974619" y="67744"/>
            <a:ext cx="11323397" cy="61555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en-US" sz="4000"/>
              <a:t>Implementation relation between modules</a:t>
            </a:r>
            <a:endParaRPr/>
          </a:p>
        </p:txBody>
      </p:sp>
      <p:sp>
        <p:nvSpPr>
          <p:cNvPr id="145" name="Google Shape;145;p11"/>
          <p:cNvSpPr/>
          <p:nvPr/>
        </p:nvSpPr>
        <p:spPr>
          <a:xfrm>
            <a:off x="1497494" y="1675132"/>
            <a:ext cx="1298713" cy="7421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M1</a:t>
            </a:r>
            <a:endParaRPr/>
          </a:p>
        </p:txBody>
      </p:sp>
      <p:sp>
        <p:nvSpPr>
          <p:cNvPr id="146" name="Google Shape;146;p11"/>
          <p:cNvSpPr/>
          <p:nvPr/>
        </p:nvSpPr>
        <p:spPr>
          <a:xfrm>
            <a:off x="3018514" y="1815360"/>
            <a:ext cx="37702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∋</a:t>
            </a:r>
            <a:endParaRPr/>
          </a:p>
        </p:txBody>
      </p:sp>
      <p:sp>
        <p:nvSpPr>
          <p:cNvPr id="147" name="Google Shape;147;p11"/>
          <p:cNvSpPr/>
          <p:nvPr/>
        </p:nvSpPr>
        <p:spPr>
          <a:xfrm>
            <a:off x="1589981" y="1298091"/>
            <a:ext cx="266330" cy="371088"/>
          </a:xfrm>
          <a:custGeom>
            <a:rect b="b" l="l" r="r" t="t"/>
            <a:pathLst>
              <a:path extrusionOk="0" h="371088" w="266330">
                <a:moveTo>
                  <a:pt x="93045" y="371088"/>
                </a:moveTo>
                <a:cubicBezTo>
                  <a:pt x="44454" y="309244"/>
                  <a:pt x="-4137" y="247401"/>
                  <a:pt x="280" y="185558"/>
                </a:cubicBezTo>
                <a:cubicBezTo>
                  <a:pt x="4697" y="123715"/>
                  <a:pt x="75375" y="-2181"/>
                  <a:pt x="119549" y="28"/>
                </a:cubicBezTo>
                <a:cubicBezTo>
                  <a:pt x="163723" y="2237"/>
                  <a:pt x="256488" y="136967"/>
                  <a:pt x="265323" y="198810"/>
                </a:cubicBezTo>
                <a:cubicBezTo>
                  <a:pt x="274158" y="260653"/>
                  <a:pt x="223358" y="315870"/>
                  <a:pt x="172558" y="371088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2013685" y="1298091"/>
            <a:ext cx="266330" cy="371088"/>
          </a:xfrm>
          <a:custGeom>
            <a:rect b="b" l="l" r="r" t="t"/>
            <a:pathLst>
              <a:path extrusionOk="0" h="371088" w="266330">
                <a:moveTo>
                  <a:pt x="93045" y="371088"/>
                </a:moveTo>
                <a:cubicBezTo>
                  <a:pt x="44454" y="309244"/>
                  <a:pt x="-4137" y="247401"/>
                  <a:pt x="280" y="185558"/>
                </a:cubicBezTo>
                <a:cubicBezTo>
                  <a:pt x="4697" y="123715"/>
                  <a:pt x="75375" y="-2181"/>
                  <a:pt x="119549" y="28"/>
                </a:cubicBezTo>
                <a:cubicBezTo>
                  <a:pt x="163723" y="2237"/>
                  <a:pt x="256488" y="136967"/>
                  <a:pt x="265323" y="198810"/>
                </a:cubicBezTo>
                <a:cubicBezTo>
                  <a:pt x="274158" y="260653"/>
                  <a:pt x="223358" y="315870"/>
                  <a:pt x="172558" y="371088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2372502" y="1298091"/>
            <a:ext cx="266330" cy="371088"/>
          </a:xfrm>
          <a:custGeom>
            <a:rect b="b" l="l" r="r" t="t"/>
            <a:pathLst>
              <a:path extrusionOk="0" h="371088" w="266330">
                <a:moveTo>
                  <a:pt x="93045" y="371088"/>
                </a:moveTo>
                <a:cubicBezTo>
                  <a:pt x="44454" y="309244"/>
                  <a:pt x="-4137" y="247401"/>
                  <a:pt x="280" y="185558"/>
                </a:cubicBezTo>
                <a:cubicBezTo>
                  <a:pt x="4697" y="123715"/>
                  <a:pt x="75375" y="-2181"/>
                  <a:pt x="119549" y="28"/>
                </a:cubicBezTo>
                <a:cubicBezTo>
                  <a:pt x="163723" y="2237"/>
                  <a:pt x="256488" y="136967"/>
                  <a:pt x="265323" y="198810"/>
                </a:cubicBezTo>
                <a:cubicBezTo>
                  <a:pt x="274158" y="260653"/>
                  <a:pt x="223358" y="315870"/>
                  <a:pt x="172558" y="371088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1"/>
          <p:cNvSpPr txBox="1"/>
          <p:nvPr/>
        </p:nvSpPr>
        <p:spPr>
          <a:xfrm>
            <a:off x="1422242" y="1096416"/>
            <a:ext cx="2663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/>
          </a:p>
        </p:txBody>
      </p:sp>
      <p:sp>
        <p:nvSpPr>
          <p:cNvPr id="151" name="Google Shape;151;p11"/>
          <p:cNvSpPr txBox="1"/>
          <p:nvPr/>
        </p:nvSpPr>
        <p:spPr>
          <a:xfrm>
            <a:off x="1921198" y="1051977"/>
            <a:ext cx="1715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152" name="Google Shape;152;p11"/>
          <p:cNvSpPr txBox="1"/>
          <p:nvPr/>
        </p:nvSpPr>
        <p:spPr>
          <a:xfrm>
            <a:off x="2293266" y="1061267"/>
            <a:ext cx="1715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153" name="Google Shape;153;p11"/>
          <p:cNvSpPr txBox="1"/>
          <p:nvPr/>
        </p:nvSpPr>
        <p:spPr>
          <a:xfrm>
            <a:off x="3617847" y="1861526"/>
            <a:ext cx="62068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⟨ f(1)→2, f(3)→2, g(4)→1, h(8)→3, g(1)→27 ⟩</a:t>
            </a:r>
            <a:endParaRPr/>
          </a:p>
        </p:txBody>
      </p:sp>
      <p:sp>
        <p:nvSpPr>
          <p:cNvPr id="154" name="Google Shape;154;p11"/>
          <p:cNvSpPr/>
          <p:nvPr/>
        </p:nvSpPr>
        <p:spPr>
          <a:xfrm>
            <a:off x="1511754" y="3355540"/>
            <a:ext cx="1298713" cy="7421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M2</a:t>
            </a:r>
            <a:endParaRPr/>
          </a:p>
        </p:txBody>
      </p:sp>
      <p:sp>
        <p:nvSpPr>
          <p:cNvPr id="155" name="Google Shape;155;p11"/>
          <p:cNvSpPr/>
          <p:nvPr/>
        </p:nvSpPr>
        <p:spPr>
          <a:xfrm>
            <a:off x="3032774" y="3804247"/>
            <a:ext cx="37702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∋</a:t>
            </a:r>
            <a:endParaRPr/>
          </a:p>
        </p:txBody>
      </p:sp>
      <p:sp>
        <p:nvSpPr>
          <p:cNvPr id="156" name="Google Shape;156;p11"/>
          <p:cNvSpPr txBox="1"/>
          <p:nvPr/>
        </p:nvSpPr>
        <p:spPr>
          <a:xfrm>
            <a:off x="3632107" y="3850414"/>
            <a:ext cx="62068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⟨ f(1)→2, f(3)→2, g(4)→1, h(8)→3, g(1)→27 ⟩</a:t>
            </a:r>
            <a:endParaRPr/>
          </a:p>
        </p:txBody>
      </p:sp>
      <p:sp>
        <p:nvSpPr>
          <p:cNvPr id="157" name="Google Shape;157;p11"/>
          <p:cNvSpPr/>
          <p:nvPr/>
        </p:nvSpPr>
        <p:spPr>
          <a:xfrm>
            <a:off x="1670501" y="2995777"/>
            <a:ext cx="266330" cy="371088"/>
          </a:xfrm>
          <a:custGeom>
            <a:rect b="b" l="l" r="r" t="t"/>
            <a:pathLst>
              <a:path extrusionOk="0" h="371088" w="266330">
                <a:moveTo>
                  <a:pt x="93045" y="371088"/>
                </a:moveTo>
                <a:cubicBezTo>
                  <a:pt x="44454" y="309244"/>
                  <a:pt x="-4137" y="247401"/>
                  <a:pt x="280" y="185558"/>
                </a:cubicBezTo>
                <a:cubicBezTo>
                  <a:pt x="4697" y="123715"/>
                  <a:pt x="75375" y="-2181"/>
                  <a:pt x="119549" y="28"/>
                </a:cubicBezTo>
                <a:cubicBezTo>
                  <a:pt x="163723" y="2237"/>
                  <a:pt x="256488" y="136967"/>
                  <a:pt x="265323" y="198810"/>
                </a:cubicBezTo>
                <a:cubicBezTo>
                  <a:pt x="274158" y="260653"/>
                  <a:pt x="223358" y="315870"/>
                  <a:pt x="172558" y="371088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1"/>
          <p:cNvSpPr/>
          <p:nvPr/>
        </p:nvSpPr>
        <p:spPr>
          <a:xfrm>
            <a:off x="2094205" y="2995777"/>
            <a:ext cx="266330" cy="371088"/>
          </a:xfrm>
          <a:custGeom>
            <a:rect b="b" l="l" r="r" t="t"/>
            <a:pathLst>
              <a:path extrusionOk="0" h="371088" w="266330">
                <a:moveTo>
                  <a:pt x="93045" y="371088"/>
                </a:moveTo>
                <a:cubicBezTo>
                  <a:pt x="44454" y="309244"/>
                  <a:pt x="-4137" y="247401"/>
                  <a:pt x="280" y="185558"/>
                </a:cubicBezTo>
                <a:cubicBezTo>
                  <a:pt x="4697" y="123715"/>
                  <a:pt x="75375" y="-2181"/>
                  <a:pt x="119549" y="28"/>
                </a:cubicBezTo>
                <a:cubicBezTo>
                  <a:pt x="163723" y="2237"/>
                  <a:pt x="256488" y="136967"/>
                  <a:pt x="265323" y="198810"/>
                </a:cubicBezTo>
                <a:cubicBezTo>
                  <a:pt x="274158" y="260653"/>
                  <a:pt x="223358" y="315870"/>
                  <a:pt x="172558" y="371088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1"/>
          <p:cNvSpPr/>
          <p:nvPr/>
        </p:nvSpPr>
        <p:spPr>
          <a:xfrm>
            <a:off x="2453022" y="2995777"/>
            <a:ext cx="266330" cy="371088"/>
          </a:xfrm>
          <a:custGeom>
            <a:rect b="b" l="l" r="r" t="t"/>
            <a:pathLst>
              <a:path extrusionOk="0" h="371088" w="266330">
                <a:moveTo>
                  <a:pt x="93045" y="371088"/>
                </a:moveTo>
                <a:cubicBezTo>
                  <a:pt x="44454" y="309244"/>
                  <a:pt x="-4137" y="247401"/>
                  <a:pt x="280" y="185558"/>
                </a:cubicBezTo>
                <a:cubicBezTo>
                  <a:pt x="4697" y="123715"/>
                  <a:pt x="75375" y="-2181"/>
                  <a:pt x="119549" y="28"/>
                </a:cubicBezTo>
                <a:cubicBezTo>
                  <a:pt x="163723" y="2237"/>
                  <a:pt x="256488" y="136967"/>
                  <a:pt x="265323" y="198810"/>
                </a:cubicBezTo>
                <a:cubicBezTo>
                  <a:pt x="274158" y="260653"/>
                  <a:pt x="223358" y="315870"/>
                  <a:pt x="172558" y="371088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1"/>
          <p:cNvSpPr txBox="1"/>
          <p:nvPr/>
        </p:nvSpPr>
        <p:spPr>
          <a:xfrm>
            <a:off x="1502762" y="2794102"/>
            <a:ext cx="26633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/>
          </a:p>
        </p:txBody>
      </p:sp>
      <p:sp>
        <p:nvSpPr>
          <p:cNvPr id="161" name="Google Shape;161;p11"/>
          <p:cNvSpPr txBox="1"/>
          <p:nvPr/>
        </p:nvSpPr>
        <p:spPr>
          <a:xfrm>
            <a:off x="2001718" y="2749663"/>
            <a:ext cx="1715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162" name="Google Shape;162;p11"/>
          <p:cNvSpPr txBox="1"/>
          <p:nvPr/>
        </p:nvSpPr>
        <p:spPr>
          <a:xfrm>
            <a:off x="2373786" y="2758953"/>
            <a:ext cx="1715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163" name="Google Shape;163;p11"/>
          <p:cNvSpPr txBox="1"/>
          <p:nvPr/>
        </p:nvSpPr>
        <p:spPr>
          <a:xfrm>
            <a:off x="3632107" y="3257284"/>
            <a:ext cx="39834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⟨ f(7)→3, f(6)→89, h(7)→27 ⟩</a:t>
            </a:r>
            <a:endParaRPr/>
          </a:p>
        </p:txBody>
      </p:sp>
      <p:sp>
        <p:nvSpPr>
          <p:cNvPr id="164" name="Google Shape;164;p11"/>
          <p:cNvSpPr/>
          <p:nvPr/>
        </p:nvSpPr>
        <p:spPr>
          <a:xfrm>
            <a:off x="3032774" y="3264936"/>
            <a:ext cx="37702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∋</a:t>
            </a:r>
            <a:endParaRPr/>
          </a:p>
        </p:txBody>
      </p:sp>
      <p:sp>
        <p:nvSpPr>
          <p:cNvPr id="165" name="Google Shape;165;p11"/>
          <p:cNvSpPr txBox="1"/>
          <p:nvPr/>
        </p:nvSpPr>
        <p:spPr>
          <a:xfrm>
            <a:off x="2001718" y="4633297"/>
            <a:ext cx="8565998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M1 implements spec M2 (M1 ⊑ M2) ≜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		M2 can produce every trace of M1</a:t>
            </a:r>
            <a:endParaRPr/>
          </a:p>
        </p:txBody>
      </p:sp>
      <p:sp>
        <p:nvSpPr>
          <p:cNvPr id="166" name="Google Shape;166;p11"/>
          <p:cNvSpPr txBox="1"/>
          <p:nvPr/>
        </p:nvSpPr>
        <p:spPr>
          <a:xfrm>
            <a:off x="9894900" y="6287700"/>
            <a:ext cx="8212500" cy="9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© 2020, SiFive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"/>
          <p:cNvSpPr txBox="1"/>
          <p:nvPr>
            <p:ph type="title"/>
          </p:nvPr>
        </p:nvSpPr>
        <p:spPr>
          <a:xfrm>
            <a:off x="987872" y="6188"/>
            <a:ext cx="10890274" cy="73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lang="en-US" sz="4800"/>
              <a:t>Proving Trace Inclusion using Simulation</a:t>
            </a:r>
            <a:endParaRPr/>
          </a:p>
        </p:txBody>
      </p:sp>
      <p:sp>
        <p:nvSpPr>
          <p:cNvPr id="172" name="Google Shape;172;p12"/>
          <p:cNvSpPr txBox="1"/>
          <p:nvPr/>
        </p:nvSpPr>
        <p:spPr>
          <a:xfrm>
            <a:off x="3663252" y="2315051"/>
            <a:ext cx="71853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baseline="-2500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impl</a:t>
            </a:r>
            <a:endParaRPr b="0" baseline="-2500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2"/>
          <p:cNvSpPr txBox="1"/>
          <p:nvPr/>
        </p:nvSpPr>
        <p:spPr>
          <a:xfrm>
            <a:off x="6827746" y="2315051"/>
            <a:ext cx="1013058" cy="54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baseline="-2500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impl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2"/>
          <p:cNvSpPr txBox="1"/>
          <p:nvPr/>
        </p:nvSpPr>
        <p:spPr>
          <a:xfrm>
            <a:off x="3663251" y="3233112"/>
            <a:ext cx="850133" cy="54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baseline="-2500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spec</a:t>
            </a:r>
            <a:endParaRPr b="0" baseline="-2500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2"/>
          <p:cNvSpPr txBox="1"/>
          <p:nvPr/>
        </p:nvSpPr>
        <p:spPr>
          <a:xfrm>
            <a:off x="6827746" y="3193034"/>
            <a:ext cx="850133" cy="540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baseline="-2500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spec</a:t>
            </a:r>
            <a:endParaRPr b="0" baseline="3000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6" name="Google Shape;176;p12"/>
          <p:cNvCxnSpPr/>
          <p:nvPr/>
        </p:nvCxnSpPr>
        <p:spPr>
          <a:xfrm>
            <a:off x="4042421" y="2815864"/>
            <a:ext cx="0" cy="64761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7" name="Google Shape;177;p12"/>
          <p:cNvCxnSpPr/>
          <p:nvPr/>
        </p:nvCxnSpPr>
        <p:spPr>
          <a:xfrm>
            <a:off x="7206916" y="2815864"/>
            <a:ext cx="0" cy="57730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8" name="Google Shape;178;p12"/>
          <p:cNvSpPr txBox="1"/>
          <p:nvPr/>
        </p:nvSpPr>
        <p:spPr>
          <a:xfrm>
            <a:off x="3733919" y="2868898"/>
            <a:ext cx="30850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endParaRPr/>
          </a:p>
        </p:txBody>
      </p:sp>
      <p:cxnSp>
        <p:nvCxnSpPr>
          <p:cNvPr id="179" name="Google Shape;179;p12"/>
          <p:cNvCxnSpPr/>
          <p:nvPr/>
        </p:nvCxnSpPr>
        <p:spPr>
          <a:xfrm flipH="1" rot="10800000">
            <a:off x="4336162" y="3543225"/>
            <a:ext cx="2445956" cy="1443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0" name="Google Shape;180;p12"/>
          <p:cNvSpPr txBox="1"/>
          <p:nvPr/>
        </p:nvSpPr>
        <p:spPr>
          <a:xfrm>
            <a:off x="7208519" y="2868898"/>
            <a:ext cx="28759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 and Input/Output matches</a:t>
            </a:r>
            <a:endParaRPr/>
          </a:p>
        </p:txBody>
      </p:sp>
      <p:sp>
        <p:nvSpPr>
          <p:cNvPr id="181" name="Google Shape;181;p12"/>
          <p:cNvSpPr txBox="1"/>
          <p:nvPr/>
        </p:nvSpPr>
        <p:spPr>
          <a:xfrm>
            <a:off x="4336162" y="2112016"/>
            <a:ext cx="229974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impl-transition</a:t>
            </a:r>
            <a:endParaRPr b="0" baseline="-2500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2"/>
          <p:cNvSpPr txBox="1"/>
          <p:nvPr/>
        </p:nvSpPr>
        <p:spPr>
          <a:xfrm>
            <a:off x="4285212" y="3565048"/>
            <a:ext cx="229974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spec-transition</a:t>
            </a:r>
            <a:endParaRPr b="0" baseline="-2500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3" name="Google Shape;183;p12"/>
          <p:cNvCxnSpPr/>
          <p:nvPr/>
        </p:nvCxnSpPr>
        <p:spPr>
          <a:xfrm flipH="1" rot="10800000">
            <a:off x="4336162" y="2595559"/>
            <a:ext cx="2445956" cy="1443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84" name="Google Shape;184;p12"/>
          <p:cNvCxnSpPr/>
          <p:nvPr/>
        </p:nvCxnSpPr>
        <p:spPr>
          <a:xfrm flipH="1" rot="10800000">
            <a:off x="4447587" y="3536010"/>
            <a:ext cx="2105643" cy="1242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85" name="Google Shape;185;p12"/>
          <p:cNvSpPr txBox="1"/>
          <p:nvPr/>
        </p:nvSpPr>
        <p:spPr>
          <a:xfrm>
            <a:off x="9894900" y="6287700"/>
            <a:ext cx="8212500" cy="9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© 2020, SiFive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"/>
          <p:cNvSpPr txBox="1"/>
          <p:nvPr>
            <p:ph type="ctrTitle"/>
          </p:nvPr>
        </p:nvSpPr>
        <p:spPr>
          <a:xfrm>
            <a:off x="939800" y="3530600"/>
            <a:ext cx="10058400" cy="1377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/>
              <a:t>A language is only as good as its compiler</a:t>
            </a:r>
            <a:endParaRPr/>
          </a:p>
        </p:txBody>
      </p:sp>
      <p:sp>
        <p:nvSpPr>
          <p:cNvPr id="191" name="Google Shape;191;p13"/>
          <p:cNvSpPr txBox="1"/>
          <p:nvPr>
            <p:ph idx="1" type="subTitle"/>
          </p:nvPr>
        </p:nvSpPr>
        <p:spPr>
          <a:xfrm>
            <a:off x="939800" y="5449612"/>
            <a:ext cx="100584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5E5E5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92" name="Google Shape;192;p13"/>
          <p:cNvSpPr txBox="1"/>
          <p:nvPr/>
        </p:nvSpPr>
        <p:spPr>
          <a:xfrm>
            <a:off x="9894900" y="6287700"/>
            <a:ext cx="8212500" cy="9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2020, SiFive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"/>
          <p:cNvSpPr txBox="1"/>
          <p:nvPr>
            <p:ph idx="1" type="body"/>
          </p:nvPr>
        </p:nvSpPr>
        <p:spPr>
          <a:xfrm>
            <a:off x="838200" y="1178476"/>
            <a:ext cx="10515600" cy="1095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3C3C"/>
              </a:buClr>
              <a:buSzPts val="3600"/>
              <a:buNone/>
            </a:pPr>
            <a:r>
              <a:rPr lang="en-US"/>
              <a:t>All transitions (r1, r2, … rn) are sequenced in one hardware clock cycle</a:t>
            </a:r>
            <a:endParaRPr/>
          </a:p>
        </p:txBody>
      </p:sp>
      <p:sp>
        <p:nvSpPr>
          <p:cNvPr id="198" name="Google Shape;198;p14"/>
          <p:cNvSpPr txBox="1"/>
          <p:nvPr>
            <p:ph type="title"/>
          </p:nvPr>
        </p:nvSpPr>
        <p:spPr>
          <a:xfrm>
            <a:off x="974620" y="6188"/>
            <a:ext cx="10890274" cy="73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lang="en-US" sz="4800"/>
              <a:t>Compiling Kami programs into hardware</a:t>
            </a:r>
            <a:endParaRPr/>
          </a:p>
        </p:txBody>
      </p:sp>
      <p:sp>
        <p:nvSpPr>
          <p:cNvPr id="199" name="Google Shape;199;p14"/>
          <p:cNvSpPr txBox="1"/>
          <p:nvPr>
            <p:ph idx="12" type="sldNum"/>
          </p:nvPr>
        </p:nvSpPr>
        <p:spPr>
          <a:xfrm>
            <a:off x="10104438" y="6356350"/>
            <a:ext cx="208756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4"/>
          <p:cNvSpPr txBox="1"/>
          <p:nvPr/>
        </p:nvSpPr>
        <p:spPr>
          <a:xfrm>
            <a:off x="6060781" y="4131420"/>
            <a:ext cx="25458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4"/>
          <p:cNvSpPr/>
          <p:nvPr/>
        </p:nvSpPr>
        <p:spPr>
          <a:xfrm rot="-5400000">
            <a:off x="856581" y="4111554"/>
            <a:ext cx="2194560" cy="449211"/>
          </a:xfrm>
          <a:prstGeom prst="rect">
            <a:avLst/>
          </a:prstGeom>
          <a:solidFill>
            <a:srgbClr val="00B0F0"/>
          </a:solidFill>
          <a:ln cap="flat" cmpd="sng" w="25400">
            <a:solidFill>
              <a:srgbClr val="2594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state</a:t>
            </a:r>
            <a:endParaRPr/>
          </a:p>
        </p:txBody>
      </p:sp>
      <p:cxnSp>
        <p:nvCxnSpPr>
          <p:cNvPr id="202" name="Google Shape;202;p14"/>
          <p:cNvCxnSpPr/>
          <p:nvPr/>
        </p:nvCxnSpPr>
        <p:spPr>
          <a:xfrm flipH="1" rot="10800000">
            <a:off x="5186685" y="4354616"/>
            <a:ext cx="228351" cy="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3" name="Google Shape;203;p14"/>
          <p:cNvCxnSpPr/>
          <p:nvPr/>
        </p:nvCxnSpPr>
        <p:spPr>
          <a:xfrm>
            <a:off x="5811372" y="4348751"/>
            <a:ext cx="281410" cy="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04" name="Google Shape;204;p14"/>
          <p:cNvSpPr/>
          <p:nvPr/>
        </p:nvSpPr>
        <p:spPr>
          <a:xfrm>
            <a:off x="1110511" y="4326123"/>
            <a:ext cx="6883400" cy="1447800"/>
          </a:xfrm>
          <a:custGeom>
            <a:rect b="b" l="l" r="r" t="t"/>
            <a:pathLst>
              <a:path extrusionOk="0" h="1447800" w="6883400">
                <a:moveTo>
                  <a:pt x="6451600" y="12700"/>
                </a:moveTo>
                <a:lnTo>
                  <a:pt x="6883400" y="12700"/>
                </a:lnTo>
                <a:lnTo>
                  <a:pt x="6883400" y="1447800"/>
                </a:lnTo>
                <a:lnTo>
                  <a:pt x="0" y="1447800"/>
                </a:lnTo>
                <a:lnTo>
                  <a:pt x="0" y="0"/>
                </a:lnTo>
                <a:lnTo>
                  <a:pt x="622300" y="0"/>
                </a:lnTo>
              </a:path>
            </a:pathLst>
          </a:cu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5" name="Google Shape;205;p14"/>
          <p:cNvCxnSpPr/>
          <p:nvPr/>
        </p:nvCxnSpPr>
        <p:spPr>
          <a:xfrm flipH="1" rot="10800000">
            <a:off x="2056344" y="4336159"/>
            <a:ext cx="444312" cy="106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6" name="Google Shape;206;p14"/>
          <p:cNvCxnSpPr/>
          <p:nvPr/>
        </p:nvCxnSpPr>
        <p:spPr>
          <a:xfrm flipH="1" rot="10800000">
            <a:off x="3388909" y="4348752"/>
            <a:ext cx="252506" cy="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07" name="Google Shape;207;p14"/>
          <p:cNvSpPr/>
          <p:nvPr/>
        </p:nvSpPr>
        <p:spPr>
          <a:xfrm rot="-5400000">
            <a:off x="2744346" y="4111554"/>
            <a:ext cx="2194560" cy="449211"/>
          </a:xfrm>
          <a:prstGeom prst="rect">
            <a:avLst/>
          </a:prstGeom>
          <a:solidFill>
            <a:srgbClr val="00B0F0">
              <a:alpha val="46666"/>
            </a:srgbClr>
          </a:solidFill>
          <a:ln cap="flat" cmpd="sng" w="25400">
            <a:solidFill>
              <a:srgbClr val="2594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state1</a:t>
            </a:r>
            <a:endParaRPr/>
          </a:p>
        </p:txBody>
      </p:sp>
      <p:cxnSp>
        <p:nvCxnSpPr>
          <p:cNvPr id="208" name="Google Shape;208;p14"/>
          <p:cNvCxnSpPr/>
          <p:nvPr/>
        </p:nvCxnSpPr>
        <p:spPr>
          <a:xfrm flipH="1" rot="10800000">
            <a:off x="4066232" y="4348752"/>
            <a:ext cx="252506" cy="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09" name="Google Shape;209;p14"/>
          <p:cNvSpPr/>
          <p:nvPr/>
        </p:nvSpPr>
        <p:spPr>
          <a:xfrm rot="-5400000">
            <a:off x="4517967" y="4138536"/>
            <a:ext cx="2194560" cy="449211"/>
          </a:xfrm>
          <a:prstGeom prst="rect">
            <a:avLst/>
          </a:prstGeom>
          <a:solidFill>
            <a:srgbClr val="00B0F0">
              <a:alpha val="46666"/>
            </a:srgbClr>
          </a:solidFill>
          <a:ln cap="flat" cmpd="sng" w="25400">
            <a:solidFill>
              <a:srgbClr val="2594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state2</a:t>
            </a:r>
            <a:endParaRPr/>
          </a:p>
        </p:txBody>
      </p:sp>
      <p:cxnSp>
        <p:nvCxnSpPr>
          <p:cNvPr id="210" name="Google Shape;210;p14"/>
          <p:cNvCxnSpPr/>
          <p:nvPr/>
        </p:nvCxnSpPr>
        <p:spPr>
          <a:xfrm>
            <a:off x="6391701" y="4348751"/>
            <a:ext cx="281410" cy="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11" name="Google Shape;211;p14"/>
          <p:cNvCxnSpPr/>
          <p:nvPr/>
        </p:nvCxnSpPr>
        <p:spPr>
          <a:xfrm flipH="1">
            <a:off x="2958572" y="2758267"/>
            <a:ext cx="958436" cy="110061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12" name="Google Shape;212;p14"/>
          <p:cNvCxnSpPr/>
          <p:nvPr/>
        </p:nvCxnSpPr>
        <p:spPr>
          <a:xfrm>
            <a:off x="4248314" y="2738194"/>
            <a:ext cx="478713" cy="112069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13" name="Google Shape;213;p14"/>
          <p:cNvCxnSpPr/>
          <p:nvPr/>
        </p:nvCxnSpPr>
        <p:spPr>
          <a:xfrm>
            <a:off x="4423977" y="2707531"/>
            <a:ext cx="2706334" cy="120363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14" name="Google Shape;214;p14"/>
          <p:cNvSpPr txBox="1"/>
          <p:nvPr/>
        </p:nvSpPr>
        <p:spPr>
          <a:xfrm>
            <a:off x="2991131" y="2335794"/>
            <a:ext cx="265521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Combinational logic</a:t>
            </a:r>
            <a:endParaRPr/>
          </a:p>
        </p:txBody>
      </p:sp>
      <p:sp>
        <p:nvSpPr>
          <p:cNvPr id="215" name="Google Shape;215;p14"/>
          <p:cNvSpPr txBox="1"/>
          <p:nvPr/>
        </p:nvSpPr>
        <p:spPr>
          <a:xfrm>
            <a:off x="6315366" y="2218011"/>
            <a:ext cx="564283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Wires containing the next state value as determined by all the previous rules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; not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real state in hardware</a:t>
            </a:r>
            <a:endParaRPr/>
          </a:p>
        </p:txBody>
      </p:sp>
      <p:sp>
        <p:nvSpPr>
          <p:cNvPr id="216" name="Google Shape;216;p14"/>
          <p:cNvSpPr/>
          <p:nvPr/>
        </p:nvSpPr>
        <p:spPr>
          <a:xfrm>
            <a:off x="2533755" y="3868923"/>
            <a:ext cx="828562" cy="914400"/>
          </a:xfrm>
          <a:prstGeom prst="ellipse">
            <a:avLst/>
          </a:prstGeom>
          <a:solidFill>
            <a:schemeClr val="accent2"/>
          </a:solidFill>
          <a:ln cap="flat" cmpd="sng" w="25400">
            <a:solidFill>
              <a:srgbClr val="BA51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-2500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r1</a:t>
            </a:r>
            <a:endParaRPr/>
          </a:p>
        </p:txBody>
      </p:sp>
      <p:sp>
        <p:nvSpPr>
          <p:cNvPr id="217" name="Google Shape;217;p14"/>
          <p:cNvSpPr/>
          <p:nvPr/>
        </p:nvSpPr>
        <p:spPr>
          <a:xfrm>
            <a:off x="4338430" y="3902596"/>
            <a:ext cx="828562" cy="914400"/>
          </a:xfrm>
          <a:prstGeom prst="ellipse">
            <a:avLst/>
          </a:prstGeom>
          <a:solidFill>
            <a:schemeClr val="accent2"/>
          </a:solidFill>
          <a:ln cap="flat" cmpd="sng" w="25400">
            <a:solidFill>
              <a:srgbClr val="BA51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-2500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r2</a:t>
            </a:r>
            <a:endParaRPr/>
          </a:p>
        </p:txBody>
      </p:sp>
      <p:sp>
        <p:nvSpPr>
          <p:cNvPr id="218" name="Google Shape;218;p14"/>
          <p:cNvSpPr/>
          <p:nvPr/>
        </p:nvSpPr>
        <p:spPr>
          <a:xfrm>
            <a:off x="6773299" y="3935009"/>
            <a:ext cx="828562" cy="914400"/>
          </a:xfrm>
          <a:prstGeom prst="ellipse">
            <a:avLst/>
          </a:prstGeom>
          <a:solidFill>
            <a:schemeClr val="accent2"/>
          </a:solidFill>
          <a:ln cap="flat" cmpd="sng" w="25400">
            <a:solidFill>
              <a:srgbClr val="BA51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baseline="-2500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rn</a:t>
            </a:r>
            <a:endParaRPr b="0" baseline="-2500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4"/>
          <p:cNvSpPr/>
          <p:nvPr/>
        </p:nvSpPr>
        <p:spPr>
          <a:xfrm rot="5400000">
            <a:off x="2219327" y="5131871"/>
            <a:ext cx="1332209" cy="603138"/>
          </a:xfrm>
          <a:custGeom>
            <a:rect b="b" l="l" r="r" t="t"/>
            <a:pathLst>
              <a:path extrusionOk="0" h="603138" w="1578787">
                <a:moveTo>
                  <a:pt x="0" y="109752"/>
                </a:moveTo>
                <a:cubicBezTo>
                  <a:pt x="405295" y="46804"/>
                  <a:pt x="810591" y="-16143"/>
                  <a:pt x="1073426" y="3735"/>
                </a:cubicBezTo>
                <a:cubicBezTo>
                  <a:pt x="1336261" y="23613"/>
                  <a:pt x="1557131" y="129631"/>
                  <a:pt x="1577009" y="229022"/>
                </a:cubicBezTo>
                <a:cubicBezTo>
                  <a:pt x="1596887" y="328413"/>
                  <a:pt x="1448905" y="575787"/>
                  <a:pt x="1192696" y="600083"/>
                </a:cubicBezTo>
                <a:cubicBezTo>
                  <a:pt x="936487" y="624379"/>
                  <a:pt x="488121" y="499587"/>
                  <a:pt x="39756" y="374796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4"/>
          <p:cNvSpPr/>
          <p:nvPr/>
        </p:nvSpPr>
        <p:spPr>
          <a:xfrm rot="5400000">
            <a:off x="4017571" y="5111798"/>
            <a:ext cx="1332209" cy="603138"/>
          </a:xfrm>
          <a:custGeom>
            <a:rect b="b" l="l" r="r" t="t"/>
            <a:pathLst>
              <a:path extrusionOk="0" h="603138" w="1578787">
                <a:moveTo>
                  <a:pt x="0" y="109752"/>
                </a:moveTo>
                <a:cubicBezTo>
                  <a:pt x="405295" y="46804"/>
                  <a:pt x="810591" y="-16143"/>
                  <a:pt x="1073426" y="3735"/>
                </a:cubicBezTo>
                <a:cubicBezTo>
                  <a:pt x="1336261" y="23613"/>
                  <a:pt x="1557131" y="129631"/>
                  <a:pt x="1577009" y="229022"/>
                </a:cubicBezTo>
                <a:cubicBezTo>
                  <a:pt x="1596887" y="328413"/>
                  <a:pt x="1448905" y="575787"/>
                  <a:pt x="1192696" y="600083"/>
                </a:cubicBezTo>
                <a:cubicBezTo>
                  <a:pt x="936487" y="624379"/>
                  <a:pt x="488121" y="499587"/>
                  <a:pt x="39756" y="374796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4"/>
          <p:cNvSpPr/>
          <p:nvPr/>
        </p:nvSpPr>
        <p:spPr>
          <a:xfrm rot="5400000">
            <a:off x="6521475" y="5158853"/>
            <a:ext cx="1332209" cy="603138"/>
          </a:xfrm>
          <a:custGeom>
            <a:rect b="b" l="l" r="r" t="t"/>
            <a:pathLst>
              <a:path extrusionOk="0" h="603138" w="1578787">
                <a:moveTo>
                  <a:pt x="0" y="109752"/>
                </a:moveTo>
                <a:cubicBezTo>
                  <a:pt x="405295" y="46804"/>
                  <a:pt x="810591" y="-16143"/>
                  <a:pt x="1073426" y="3735"/>
                </a:cubicBezTo>
                <a:cubicBezTo>
                  <a:pt x="1336261" y="23613"/>
                  <a:pt x="1557131" y="129631"/>
                  <a:pt x="1577009" y="229022"/>
                </a:cubicBezTo>
                <a:cubicBezTo>
                  <a:pt x="1596887" y="328413"/>
                  <a:pt x="1448905" y="575787"/>
                  <a:pt x="1192696" y="600083"/>
                </a:cubicBezTo>
                <a:cubicBezTo>
                  <a:pt x="936487" y="624379"/>
                  <a:pt x="488121" y="499587"/>
                  <a:pt x="39756" y="374796"/>
                </a:cubicBezTo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4"/>
          <p:cNvSpPr txBox="1"/>
          <p:nvPr/>
        </p:nvSpPr>
        <p:spPr>
          <a:xfrm>
            <a:off x="7993911" y="5359460"/>
            <a:ext cx="40262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Compiler is proven correct!</a:t>
            </a:r>
            <a:endParaRPr/>
          </a:p>
        </p:txBody>
      </p:sp>
      <p:sp>
        <p:nvSpPr>
          <p:cNvPr id="223" name="Google Shape;223;p14"/>
          <p:cNvSpPr txBox="1"/>
          <p:nvPr/>
        </p:nvSpPr>
        <p:spPr>
          <a:xfrm>
            <a:off x="8222022" y="3710570"/>
            <a:ext cx="3613336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Compiled program’s semantics is a trace of original Kami program produced by repeating a fixed list of transitions</a:t>
            </a:r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1311965" y="6247592"/>
            <a:ext cx="1004145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Different hardware designs by simply changing the schedule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"/>
          <p:cNvSpPr txBox="1"/>
          <p:nvPr>
            <p:ph type="title"/>
          </p:nvPr>
        </p:nvSpPr>
        <p:spPr>
          <a:xfrm>
            <a:off x="974620" y="-39978"/>
            <a:ext cx="10890274" cy="830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</a:pPr>
            <a:r>
              <a:rPr lang="en-US"/>
              <a:t>Kami Design Flow</a:t>
            </a:r>
            <a:endParaRPr/>
          </a:p>
        </p:txBody>
      </p:sp>
      <p:sp>
        <p:nvSpPr>
          <p:cNvPr id="230" name="Google Shape;230;p15"/>
          <p:cNvSpPr/>
          <p:nvPr/>
        </p:nvSpPr>
        <p:spPr>
          <a:xfrm>
            <a:off x="2195676" y="1463671"/>
            <a:ext cx="2518611" cy="715964"/>
          </a:xfrm>
          <a:prstGeom prst="rect">
            <a:avLst/>
          </a:prstGeom>
          <a:solidFill>
            <a:srgbClr val="4472C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Kami Implementation Generator</a:t>
            </a:r>
            <a:endParaRPr/>
          </a:p>
        </p:txBody>
      </p:sp>
      <p:sp>
        <p:nvSpPr>
          <p:cNvPr id="231" name="Google Shape;231;p15"/>
          <p:cNvSpPr/>
          <p:nvPr/>
        </p:nvSpPr>
        <p:spPr>
          <a:xfrm>
            <a:off x="2195675" y="3722550"/>
            <a:ext cx="2518611" cy="715964"/>
          </a:xfrm>
          <a:prstGeom prst="rect">
            <a:avLst/>
          </a:prstGeom>
          <a:solidFill>
            <a:srgbClr val="4472C4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Kami Implementation Instance</a:t>
            </a:r>
            <a:endParaRPr/>
          </a:p>
        </p:txBody>
      </p:sp>
      <p:cxnSp>
        <p:nvCxnSpPr>
          <p:cNvPr id="232" name="Google Shape;232;p15"/>
          <p:cNvCxnSpPr>
            <a:stCxn id="230" idx="2"/>
            <a:endCxn id="231" idx="0"/>
          </p:cNvCxnSpPr>
          <p:nvPr/>
        </p:nvCxnSpPr>
        <p:spPr>
          <a:xfrm>
            <a:off x="3454982" y="2179635"/>
            <a:ext cx="0" cy="1542900"/>
          </a:xfrm>
          <a:prstGeom prst="straightConnector1">
            <a:avLst/>
          </a:prstGeom>
          <a:noFill/>
          <a:ln cap="flat" cmpd="sng" w="9525">
            <a:solidFill>
              <a:srgbClr val="4472C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33" name="Google Shape;233;p15"/>
          <p:cNvSpPr/>
          <p:nvPr/>
        </p:nvSpPr>
        <p:spPr>
          <a:xfrm>
            <a:off x="6675434" y="1474460"/>
            <a:ext cx="2518611" cy="715964"/>
          </a:xfrm>
          <a:prstGeom prst="rect">
            <a:avLst/>
          </a:prstGeom>
          <a:solidFill>
            <a:srgbClr val="70AD47"/>
          </a:solidFill>
          <a:ln cap="flat" cmpd="sng" w="12700">
            <a:solidFill>
              <a:srgbClr val="517E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Kami Specification Generator</a:t>
            </a:r>
            <a:endParaRPr/>
          </a:p>
        </p:txBody>
      </p:sp>
      <p:sp>
        <p:nvSpPr>
          <p:cNvPr id="234" name="Google Shape;234;p15"/>
          <p:cNvSpPr/>
          <p:nvPr/>
        </p:nvSpPr>
        <p:spPr>
          <a:xfrm>
            <a:off x="6675434" y="3733339"/>
            <a:ext cx="2518611" cy="715964"/>
          </a:xfrm>
          <a:prstGeom prst="rect">
            <a:avLst/>
          </a:prstGeom>
          <a:solidFill>
            <a:srgbClr val="70AD47"/>
          </a:solidFill>
          <a:ln cap="flat" cmpd="sng" w="12700">
            <a:solidFill>
              <a:srgbClr val="517E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Kami Specification Instance</a:t>
            </a:r>
            <a:endParaRPr/>
          </a:p>
        </p:txBody>
      </p:sp>
      <p:cxnSp>
        <p:nvCxnSpPr>
          <p:cNvPr id="235" name="Google Shape;235;p15"/>
          <p:cNvCxnSpPr>
            <a:stCxn id="233" idx="2"/>
            <a:endCxn id="234" idx="0"/>
          </p:cNvCxnSpPr>
          <p:nvPr/>
        </p:nvCxnSpPr>
        <p:spPr>
          <a:xfrm>
            <a:off x="7934740" y="2190424"/>
            <a:ext cx="0" cy="1542900"/>
          </a:xfrm>
          <a:prstGeom prst="straightConnector1">
            <a:avLst/>
          </a:prstGeom>
          <a:noFill/>
          <a:ln cap="flat" cmpd="sng" w="9525">
            <a:solidFill>
              <a:srgbClr val="4472C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36" name="Google Shape;236;p15"/>
          <p:cNvSpPr txBox="1"/>
          <p:nvPr/>
        </p:nvSpPr>
        <p:spPr>
          <a:xfrm>
            <a:off x="5322397" y="1556370"/>
            <a:ext cx="54543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⊑</a:t>
            </a:r>
            <a:endParaRPr/>
          </a:p>
        </p:txBody>
      </p:sp>
      <p:sp>
        <p:nvSpPr>
          <p:cNvPr id="237" name="Google Shape;237;p15"/>
          <p:cNvSpPr txBox="1"/>
          <p:nvPr/>
        </p:nvSpPr>
        <p:spPr>
          <a:xfrm>
            <a:off x="5372972" y="3867083"/>
            <a:ext cx="54543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⊑</a:t>
            </a:r>
            <a:endParaRPr/>
          </a:p>
        </p:txBody>
      </p:sp>
      <p:cxnSp>
        <p:nvCxnSpPr>
          <p:cNvPr id="238" name="Google Shape;238;p15"/>
          <p:cNvCxnSpPr/>
          <p:nvPr/>
        </p:nvCxnSpPr>
        <p:spPr>
          <a:xfrm flipH="1">
            <a:off x="3454980" y="4438514"/>
            <a:ext cx="1" cy="888162"/>
          </a:xfrm>
          <a:prstGeom prst="straightConnector1">
            <a:avLst/>
          </a:prstGeom>
          <a:noFill/>
          <a:ln cap="flat" cmpd="sng" w="9525">
            <a:solidFill>
              <a:srgbClr val="4472C4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39" name="Google Shape;239;p15"/>
          <p:cNvSpPr/>
          <p:nvPr/>
        </p:nvSpPr>
        <p:spPr>
          <a:xfrm>
            <a:off x="2195675" y="5326676"/>
            <a:ext cx="2518611" cy="715964"/>
          </a:xfrm>
          <a:prstGeom prst="rect">
            <a:avLst/>
          </a:prstGeom>
          <a:solidFill>
            <a:srgbClr val="7030A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Verilog Implementation</a:t>
            </a:r>
            <a:endParaRPr/>
          </a:p>
        </p:txBody>
      </p:sp>
      <p:sp>
        <p:nvSpPr>
          <p:cNvPr id="240" name="Google Shape;240;p15"/>
          <p:cNvSpPr txBox="1"/>
          <p:nvPr/>
        </p:nvSpPr>
        <p:spPr>
          <a:xfrm>
            <a:off x="3467598" y="4714718"/>
            <a:ext cx="15799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Kami compiler</a:t>
            </a:r>
            <a:endParaRPr/>
          </a:p>
        </p:txBody>
      </p:sp>
      <p:sp>
        <p:nvSpPr>
          <p:cNvPr id="241" name="Google Shape;241;p15"/>
          <p:cNvSpPr/>
          <p:nvPr/>
        </p:nvSpPr>
        <p:spPr>
          <a:xfrm>
            <a:off x="3655508" y="2388181"/>
            <a:ext cx="4026562" cy="938732"/>
          </a:xfrm>
          <a:prstGeom prst="rect">
            <a:avLst/>
          </a:prstGeom>
          <a:solidFill>
            <a:srgbClr val="ED7D31"/>
          </a:solidFill>
          <a:ln cap="flat" cmpd="sng" w="12700">
            <a:solidFill>
              <a:srgbClr val="AC5B2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Instantiation Parameters</a:t>
            </a:r>
            <a:endParaRPr/>
          </a:p>
        </p:txBody>
      </p:sp>
      <p:sp>
        <p:nvSpPr>
          <p:cNvPr id="242" name="Google Shape;242;p15"/>
          <p:cNvSpPr txBox="1"/>
          <p:nvPr/>
        </p:nvSpPr>
        <p:spPr>
          <a:xfrm>
            <a:off x="5038165" y="1280166"/>
            <a:ext cx="11138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Coq Proof</a:t>
            </a:r>
            <a:endParaRPr/>
          </a:p>
        </p:txBody>
      </p:sp>
      <p:sp>
        <p:nvSpPr>
          <p:cNvPr id="243" name="Google Shape;243;p15"/>
          <p:cNvSpPr txBox="1"/>
          <p:nvPr/>
        </p:nvSpPr>
        <p:spPr>
          <a:xfrm>
            <a:off x="5016846" y="3419265"/>
            <a:ext cx="115653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Automatic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proof</a:t>
            </a:r>
            <a:endParaRPr/>
          </a:p>
        </p:txBody>
      </p:sp>
      <p:sp>
        <p:nvSpPr>
          <p:cNvPr id="244" name="Google Shape;244;p15"/>
          <p:cNvSpPr txBox="1"/>
          <p:nvPr/>
        </p:nvSpPr>
        <p:spPr>
          <a:xfrm>
            <a:off x="9894900" y="6287700"/>
            <a:ext cx="8212500" cy="9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© 2020, SiFive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6"/>
          <p:cNvSpPr txBox="1"/>
          <p:nvPr>
            <p:ph type="ctrTitle"/>
          </p:nvPr>
        </p:nvSpPr>
        <p:spPr>
          <a:xfrm>
            <a:off x="939800" y="3530600"/>
            <a:ext cx="10058400" cy="1377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/>
              <a:t>A language is only as good as its libraries</a:t>
            </a:r>
            <a:endParaRPr/>
          </a:p>
        </p:txBody>
      </p:sp>
      <p:sp>
        <p:nvSpPr>
          <p:cNvPr id="250" name="Google Shape;250;p16"/>
          <p:cNvSpPr txBox="1"/>
          <p:nvPr>
            <p:ph idx="1" type="subTitle"/>
          </p:nvPr>
        </p:nvSpPr>
        <p:spPr>
          <a:xfrm>
            <a:off x="939800" y="5449612"/>
            <a:ext cx="10058400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5E5E5"/>
              </a:buClr>
              <a:buSzPts val="3600"/>
              <a:buNone/>
            </a:pPr>
            <a:r>
              <a:rPr lang="en-US"/>
              <a:t>https://github.com/sifive/RiscvSpecFormal</a:t>
            </a:r>
            <a:endParaRPr/>
          </a:p>
        </p:txBody>
      </p:sp>
      <p:sp>
        <p:nvSpPr>
          <p:cNvPr id="251" name="Google Shape;251;p16"/>
          <p:cNvSpPr txBox="1"/>
          <p:nvPr/>
        </p:nvSpPr>
        <p:spPr>
          <a:xfrm>
            <a:off x="9894900" y="6287700"/>
            <a:ext cx="8212500" cy="9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© 2020, SiFive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SiFive PPT Theme 1.0">
  <a:themeElements>
    <a:clrScheme name="Custom 1">
      <a:dk1>
        <a:srgbClr val="000000"/>
      </a:dk1>
      <a:lt1>
        <a:srgbClr val="FFFFFF"/>
      </a:lt1>
      <a:dk2>
        <a:srgbClr val="4C565E"/>
      </a:dk2>
      <a:lt2>
        <a:srgbClr val="94A8B4"/>
      </a:lt2>
      <a:accent1>
        <a:srgbClr val="FFCC00"/>
      </a:accent1>
      <a:accent2>
        <a:srgbClr val="FF7015"/>
      </a:accent2>
      <a:accent3>
        <a:srgbClr val="33CCCC"/>
      </a:accent3>
      <a:accent4>
        <a:srgbClr val="41D05C"/>
      </a:accent4>
      <a:accent5>
        <a:srgbClr val="797979"/>
      </a:accent5>
      <a:accent6>
        <a:srgbClr val="A9A9A9"/>
      </a:accent6>
      <a:hlink>
        <a:srgbClr val="0432FF"/>
      </a:hlink>
      <a:folHlink>
        <a:srgbClr val="79797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SiFive PPT Theme 1.0">
  <a:themeElements>
    <a:clrScheme name="Custom 1">
      <a:dk1>
        <a:srgbClr val="000000"/>
      </a:dk1>
      <a:lt1>
        <a:srgbClr val="FFFFFF"/>
      </a:lt1>
      <a:dk2>
        <a:srgbClr val="4C565E"/>
      </a:dk2>
      <a:lt2>
        <a:srgbClr val="94A8B4"/>
      </a:lt2>
      <a:accent1>
        <a:srgbClr val="FFCC00"/>
      </a:accent1>
      <a:accent2>
        <a:srgbClr val="FF7015"/>
      </a:accent2>
      <a:accent3>
        <a:srgbClr val="33CCCC"/>
      </a:accent3>
      <a:accent4>
        <a:srgbClr val="41D05C"/>
      </a:accent4>
      <a:accent5>
        <a:srgbClr val="797979"/>
      </a:accent5>
      <a:accent6>
        <a:srgbClr val="A9A9A9"/>
      </a:accent6>
      <a:hlink>
        <a:srgbClr val="0432FF"/>
      </a:hlink>
      <a:folHlink>
        <a:srgbClr val="79797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